
<file path=[Content_Types].xml><?xml version="1.0" encoding="utf-8"?>
<Types xmlns="http://schemas.openxmlformats.org/package/2006/content-types">
  <Default Extension="png" ContentType="image/png"/>
  <Default Extension="wma" ContentType="audio/x-ms-wma"/>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ink/ink4.xml" ContentType="application/inkml+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ink/ink5.xml" ContentType="application/inkml+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9" r:id="rId1"/>
  </p:sldMasterIdLst>
  <p:notesMasterIdLst>
    <p:notesMasterId r:id="rId109"/>
  </p:notesMasterIdLst>
  <p:handoutMasterIdLst>
    <p:handoutMasterId r:id="rId110"/>
  </p:handoutMasterIdLst>
  <p:sldIdLst>
    <p:sldId id="256" r:id="rId2"/>
    <p:sldId id="352" r:id="rId3"/>
    <p:sldId id="391" r:id="rId4"/>
    <p:sldId id="257" r:id="rId5"/>
    <p:sldId id="258" r:id="rId6"/>
    <p:sldId id="260" r:id="rId7"/>
    <p:sldId id="259" r:id="rId8"/>
    <p:sldId id="262" r:id="rId9"/>
    <p:sldId id="263" r:id="rId10"/>
    <p:sldId id="261" r:id="rId11"/>
    <p:sldId id="264" r:id="rId12"/>
    <p:sldId id="265" r:id="rId13"/>
    <p:sldId id="267" r:id="rId14"/>
    <p:sldId id="270" r:id="rId15"/>
    <p:sldId id="271" r:id="rId16"/>
    <p:sldId id="266" r:id="rId17"/>
    <p:sldId id="272" r:id="rId18"/>
    <p:sldId id="274" r:id="rId19"/>
    <p:sldId id="276" r:id="rId20"/>
    <p:sldId id="277" r:id="rId21"/>
    <p:sldId id="278" r:id="rId22"/>
    <p:sldId id="279" r:id="rId23"/>
    <p:sldId id="280" r:id="rId24"/>
    <p:sldId id="281" r:id="rId25"/>
    <p:sldId id="283" r:id="rId26"/>
    <p:sldId id="282" r:id="rId27"/>
    <p:sldId id="284" r:id="rId28"/>
    <p:sldId id="285" r:id="rId29"/>
    <p:sldId id="286" r:id="rId30"/>
    <p:sldId id="287" r:id="rId31"/>
    <p:sldId id="288" r:id="rId32"/>
    <p:sldId id="289" r:id="rId33"/>
    <p:sldId id="291" r:id="rId34"/>
    <p:sldId id="292" r:id="rId35"/>
    <p:sldId id="293" r:id="rId36"/>
    <p:sldId id="339" r:id="rId37"/>
    <p:sldId id="354" r:id="rId38"/>
    <p:sldId id="355" r:id="rId39"/>
    <p:sldId id="356" r:id="rId40"/>
    <p:sldId id="357" r:id="rId41"/>
    <p:sldId id="358" r:id="rId42"/>
    <p:sldId id="359" r:id="rId43"/>
    <p:sldId id="361" r:id="rId44"/>
    <p:sldId id="360" r:id="rId45"/>
    <p:sldId id="362" r:id="rId46"/>
    <p:sldId id="294" r:id="rId47"/>
    <p:sldId id="295" r:id="rId48"/>
    <p:sldId id="296" r:id="rId49"/>
    <p:sldId id="297" r:id="rId50"/>
    <p:sldId id="298" r:id="rId51"/>
    <p:sldId id="299" r:id="rId52"/>
    <p:sldId id="300" r:id="rId53"/>
    <p:sldId id="301" r:id="rId54"/>
    <p:sldId id="302" r:id="rId55"/>
    <p:sldId id="327"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80" r:id="rId78"/>
    <p:sldId id="378" r:id="rId79"/>
    <p:sldId id="363" r:id="rId80"/>
    <p:sldId id="379" r:id="rId81"/>
    <p:sldId id="381" r:id="rId82"/>
    <p:sldId id="382" r:id="rId83"/>
    <p:sldId id="383" r:id="rId84"/>
    <p:sldId id="385" r:id="rId85"/>
    <p:sldId id="384" r:id="rId86"/>
    <p:sldId id="387" r:id="rId87"/>
    <p:sldId id="389" r:id="rId88"/>
    <p:sldId id="386" r:id="rId89"/>
    <p:sldId id="388" r:id="rId90"/>
    <p:sldId id="390" r:id="rId91"/>
    <p:sldId id="328" r:id="rId92"/>
    <p:sldId id="303" r:id="rId93"/>
    <p:sldId id="304" r:id="rId94"/>
    <p:sldId id="305" r:id="rId95"/>
    <p:sldId id="340" r:id="rId96"/>
    <p:sldId id="343" r:id="rId97"/>
    <p:sldId id="341" r:id="rId98"/>
    <p:sldId id="344" r:id="rId99"/>
    <p:sldId id="342" r:id="rId100"/>
    <p:sldId id="345" r:id="rId101"/>
    <p:sldId id="346" r:id="rId102"/>
    <p:sldId id="347" r:id="rId103"/>
    <p:sldId id="348" r:id="rId104"/>
    <p:sldId id="349" r:id="rId105"/>
    <p:sldId id="350" r:id="rId106"/>
    <p:sldId id="351" r:id="rId107"/>
    <p:sldId id="353" r:id="rId10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78" autoAdjust="0"/>
    <p:restoredTop sz="94667" autoAdjust="0"/>
  </p:normalViewPr>
  <p:slideViewPr>
    <p:cSldViewPr>
      <p:cViewPr varScale="1">
        <p:scale>
          <a:sx n="69" d="100"/>
          <a:sy n="69" d="100"/>
        </p:scale>
        <p:origin x="139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65" d="100"/>
          <a:sy n="65" d="100"/>
        </p:scale>
        <p:origin x="3082" y="3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notesMaster" Target="notesMasters/notesMaster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AEB2002-C49B-46A5-9B37-626ED8981A1E}" type="datetimeFigureOut">
              <a:rPr lang="en-IN" smtClean="0"/>
              <a:pPr/>
              <a:t>14-11-2022</a:t>
            </a:fld>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64657F-E578-4AA5-A397-0B06E4BF75AE}" type="slidenum">
              <a:rPr lang="en-IN" smtClean="0"/>
              <a:pPr/>
              <a:t>‹#›</a:t>
            </a:fld>
            <a:endParaRPr lang="en-IN"/>
          </a:p>
        </p:txBody>
      </p:sp>
    </p:spTree>
    <p:extLst>
      <p:ext uri="{BB962C8B-B14F-4D97-AF65-F5344CB8AC3E}">
        <p14:creationId xmlns:p14="http://schemas.microsoft.com/office/powerpoint/2010/main" val="3678022098"/>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40.17647" units="1/cm"/>
          <inkml:channelProperty channel="Y" name="resolution" value="40.42105" units="1/cm"/>
        </inkml:channelProperties>
      </inkml:inkSource>
      <inkml:timestamp xml:id="ts0" timeString="2022-01-27T14:08:26.038"/>
    </inkml:context>
    <inkml:brush xml:id="br0">
      <inkml:brushProperty name="width" value="0.05292" units="cm"/>
      <inkml:brushProperty name="height" value="0.05292" units="cm"/>
      <inkml:brushProperty name="color" value="#FF0000"/>
    </inkml:brush>
  </inkml:definitions>
  <inkml:trace contextRef="#ctx0" brushRef="#br0">7293 10864,'0'50,"0"24,0-24,-25 0,0-26,25 26,-24-50,24 25,-25 25,0-26,0 1,25 0,-50 0,50 0,-24-25,24 24,0 1,-25 0,0-25,25 25,-25-25,50 0,0 0,0 25,-1-1,26-24,-25 0,0 0,-25 25,25-25,-1 25,1-25,0 25,0-25,-25 25,25-25,-1 0,-24 24,25-24,0 0</inkml:trace>
  <inkml:trace contextRef="#ctx0" brushRef="#br0" timeOffset="2262.0915">7169 11336,'50'0,"-1"0,-24 0,0 0,24 0,1 0,24 0,-24 0,-25 0,24 0,1-25,24 25,-49 0,0 0,25 0,-1 0,26 0,-26 0,50 0,-24 0,24 0,-24 0,-1 0,0 0,1 0,24 0,-25 0,1 0,-1 0,-24 0,-25 0,24-25,-24 25,49 0,-49 0,0 0,25-25,-1 25,1 0,-25 0,24 0,1 0,0 0,-26 0,1 0,0 0</inkml:trace>
</inkml:ink>
</file>

<file path=ppt/ink/ink2.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40.17647" units="1/cm"/>
          <inkml:channelProperty channel="Y" name="resolution" value="40.42105" units="1/cm"/>
        </inkml:channelProperties>
      </inkml:inkSource>
      <inkml:timestamp xml:id="ts0" timeString="2022-01-27T14:08:17.652"/>
    </inkml:context>
    <inkml:brush xml:id="br0">
      <inkml:brushProperty name="width" value="0.05292" units="cm"/>
      <inkml:brushProperty name="height" value="0.05292" units="cm"/>
      <inkml:brushProperty name="color" value="#FF0000"/>
    </inkml:brush>
  </inkml:definitions>
  <inkml:trace contextRef="#ctx0" brushRef="#br0">5259 7714,'25'0,"0"0,-1 0,1 0,0 0,25 0,-1 0,-24 0,25 0,-1 0,26 0,-1 0,0 0,1 0,-1 0,1 0,-1 0,-24 0,24 0,1 0,-1 0,0 0,1 0,24 0,-25 0,1 0,-1 0,1 0,-1 0,25 0,-24 0,-1 0,1 0,49 0,-50 0,0-25,1 25,49 0,-25 0,50 0,-25 0,0-24,-25 24,0 0,1 0,-26 0,0 0,1 0,24 0,0 0,0 0,50 0,-49 0,48 0,26 0,-25 0,-25 0,-25 0,0 0,-24-25,49 0,-25 25,0 0,-24 0,-26 0,50-25,1 25,-26 0,0 0,-24 0,24 0,26-25,-1 1,50 24,-50-25,75 25,-50-25,-50 25,25-25,0 25,50 0,25 0,-100 0,-49 0,50-25,148 25,-74-24,-125 24,1 0,74 0,-24 0,-1 0,-24 0,-25 0,-1 0,76 0,-75 0,-1 0,1 0,0 0,0 0</inkml:trace>
  <inkml:trace contextRef="#ctx0" brushRef="#br0" timeOffset="1886.7967">13296 7243,'24'0,"26"25,-25 0,0-25,24 24,-24 1,0-25,0 25,0-25,24 25,-24-25,0 25,0-25,-1 0,-24 24,25-24,0 0,-25 25,-25-25,0 25,-24 0,-1 24,1-24,-1 25,25-25,0-1,-24 26,24-25,0 0,25-1,-25 1,0 0</inkml:trace>
</inkml:ink>
</file>

<file path=ppt/ink/ink3.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40.17647" units="1/cm"/>
          <inkml:channelProperty channel="Y" name="resolution" value="40.42105" units="1/cm"/>
        </inkml:channelProperties>
      </inkml:inkSource>
      <inkml:timestamp xml:id="ts0" timeString="2022-01-28T13:15:58.614"/>
    </inkml:context>
    <inkml:brush xml:id="br0">
      <inkml:brushProperty name="width" value="0.05292" units="cm"/>
      <inkml:brushProperty name="height" value="0.05292" units="cm"/>
      <inkml:brushProperty name="color" value="#FF0000"/>
    </inkml:brush>
  </inkml:definitions>
  <inkml:trace contextRef="#ctx0" brushRef="#br0">12998 992,'25'0,"0"0,24 0,-24 0,25 0,-1 0,1 0,-1 0,26 0,-50 0,24 0,-24 0,0 0,0 0,0 25,-25 0,0 0,24 24,1 1,-25-25,25 24,0-24,-25 0,0 0,0-1,25 26,-25 24,0-49,0 25,24-1,-24-24,0 50,0-26,0-24,0 50,0-51,0 1,0 0,0 0,-24-25,-1 25,-25-1,1-24,24 0,-25 0,25 0,0 0,1 0,-1 0,0 0,0 0,0 0,1-24,24-1,-25-25,25 25,-25-49,25 49,0-49,0 49,0 0,0 0,0 0,0 1,0-26,0 25,0 0,0-24,0 24,0 0,0 0,0-24,-25 24,25-25,-25 26,25-1,0 0,0 0</inkml:trace>
  <inkml:trace contextRef="#ctx0" brushRef="#br0" timeOffset="4118.4542">13593 2604,'25'0,"25"0,-25 0,-1 0,1 0,0 0,0 0,0 0,-1 0,1 0,0 0,0 0,0 50,-25-25,0 25,0-26,0 1,0 0,0 0,0 0,0-1,24-24,-24 50,0-25,0 0,0-1,0 1,0 0,0 25,0-26,0 1,0 0,0 0,0 0,25-25,-25 74,0-24,25-1,-25 1,25 24,-25-49,0 0,0 0,0-1,0 1,-25-25,0 0,0 0,25 25,-24-25,-1 0,0 0,0 0,0 0,1 0,-1 0,0 0,0-25,25 0,0 1,0-26,-25 50,25-25,0-24,-24 24,24-25,0 1,0 24,0 0,0-25,0 1,0-26,0 26,0 24,0 0,0 0,0 1,0-1,0 0,0 0,0 0,0 1,0-26,0 25,0 0,0 1,0-1,-25 25,25-25,0 0,0 0,0 0</inkml:trace>
  <inkml:trace contextRef="#ctx0" brushRef="#br0" timeOffset="6365.9369">13296 1215,'0'25,"0"0,24-25,1 0,0 0,25 0,-26 0,1 0,0 0,0 0,0 0</inkml:trace>
  <inkml:trace contextRef="#ctx0" brushRef="#br0" timeOffset="10134.497">13841 2927,'0'25,"-24"-25,24 25,-25-25,50 0,-1 0,1 0,0 0</inkml:trace>
  <inkml:trace contextRef="#ctx0" brushRef="#br0" timeOffset="11621.7826">13916 1712,'25'0,"-1"0,1 0,25 0,-1 0,1 0,0 0,-26 0,26 0,0 0,-26 0,1 0,50-25,-51 25,1 0</inkml:trace>
  <inkml:trace contextRef="#ctx0" brushRef="#br0" timeOffset="12803.5125">14139 2753</inkml:trace>
  <inkml:trace contextRef="#ctx0" brushRef="#br0" timeOffset="13530.9474">14139 2753,'50'0,"-1"0,1 0,-25 0,-1 0,1 0,25 0,-25 0,-1 0,1 0,0 0,0 0,0 0,-25-24,25 24,-1 0,1 0</inkml:trace>
  <inkml:trace contextRef="#ctx0" brushRef="#br0" timeOffset="14835.9657">14635 2654,'50'0,"-1"0,1 25,0-25,-26 0,-24 25,25-25,0 0,-25 25,0-1,-25-24,25 25,-49 0,24 0,0 0,0-1,0 1</inkml:trace>
  <inkml:trace contextRef="#ctx0" brushRef="#br0" timeOffset="16450.2224">14511 1463,'0'0,"25"25,0-25,-25 25,49-25,-24 25,0-25,0 0,-25 25,25-25,-25 49,0 1,0 0,0 24,-25-24,25-26,0 1,-25-25,25 25</inkml:trace>
  <inkml:trace contextRef="#ctx0" brushRef="#br0" timeOffset="18245.5059">14065 1042,'-25'49,"25"1,0-25,0 0,0-1,0 1,25 0,-1 0,1-25,0 25,0-25,0 24,-1-24,-24 25,25-25,-25 25,25-25,-25 25,0 0,0-1,-25-24,0 0,1 0,-1-24,25-26,-25-24,0-1,25 1,0 24,0 25,0 1,0-1,0 0,0 0,0 0</inkml:trace>
  <inkml:trace contextRef="#ctx0" brushRef="#br0" timeOffset="20216.9149">14238 2158,'0'0,"0"25,-25-25,1 49,-1 1,0-25,25 0,0-1,0 1,0 0,25 0,0 0,-1-25,1 24,0-24,0 0,0 0,-25 25,24-25,1 0,-25 25,0 0,0 0,0-1,0 1,-25-25,25-25,-24-24,24-26,-25 26,25 24,0-25,0 26,0-1,0 0,0 0,0 0</inkml:trace>
  <inkml:trace contextRef="#ctx0" brushRef="#br0" timeOffset="22183.307">14511 2208,'25'0,"-25"24,25-24,-25 25,0 0,25 25,-25-26,0 1,0 0,0 0,24-25,-24-25,25 25,-25-25,0 0,25 25,0 0,0 0,-1 0,1 0,-25 25,0 0,-25-25,25 25,-24-25,-1 0,0 0,0 0</inkml:trace>
  <inkml:trace contextRef="#ctx0" brushRef="#br0" timeOffset="27650.4342">13320 1414,'25'0,"25"0,-25 0,49 0,-49 0,0 0,0 0,-1 0,1 0,0-25,0 25</inkml:trace>
  <inkml:trace contextRef="#ctx0" brushRef="#br0" timeOffset="28262.9891">14164 1290,'0'0,"74"0,-24 0,-1 0,1 0,-25 0,24 0,1 25,-25-1,0-24,-25 25,25-25,-25 50,0-25</inkml:trace>
  <inkml:trace contextRef="#ctx0" brushRef="#br0" timeOffset="28744.311">14586 1488</inkml:trace>
</inkml:ink>
</file>

<file path=ppt/ink/ink4.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40.17647" units="1/cm"/>
          <inkml:channelProperty channel="Y" name="resolution" value="40.42105" units="1/cm"/>
        </inkml:channelProperties>
      </inkml:inkSource>
      <inkml:timestamp xml:id="ts0" timeString="2022-01-28T13:44:37.985"/>
    </inkml:context>
    <inkml:brush xml:id="br0">
      <inkml:brushProperty name="width" value="0.05292" units="cm"/>
      <inkml:brushProperty name="height" value="0.05292" units="cm"/>
      <inkml:brushProperty name="color" value="#FF0000"/>
    </inkml:brush>
  </inkml:definitions>
  <inkml:trace contextRef="#ctx0" brushRef="#br0">17215 8235,'49'0,"-24"0,25 0,-25 0,24 0,-24 0,49 0,-49 0,0 0,0 0,24 0,1 0,0 0,-1 0,1 0,-25 0,24 0,1 0,24 0,-24 0,0 0,-1 0,1 0,-1 25,1-25,0 0,-26 0,1 0,0 0,0 0,0 0,-1 0,1 0,0 0,0 0,0 0</inkml:trace>
  <inkml:trace contextRef="#ctx0" brushRef="#br0" timeOffset="2947.5341">17140 8235,'0'25,"0"0,0 0,0 24,0 1,0-1,0-24,0 0,0 0,0 0,0-1,0 26,0 24,0 1,0-1,0 1,0-1,-24-24,24-1,0-24,0 0,-25 25,25 24,0-24,0 24,0 0,0 1,0-26,0 1,0-25,0 24,0 1,0-25,0 0,0 24,-25-24,25 25,0-1,0 1,0 0,0-1,0 1,0-25,0-1,0 26,0-25,0 24,0 1,0 0,0-26,0 1,0 0</inkml:trace>
  <inkml:trace contextRef="#ctx0" brushRef="#br0" timeOffset="4580.6714">17066 10542,'25'0,"0"0,-1 0,26 25,-25-25,24 0,-24 0,25 0,-1 0,-24 0,0 0,25 0,49 0,-74 0,-1 0,26 0,-25 0,0 0,24 0,-24 0,0 0,0 0,24 0,-24 0,25 0,-25 0,24 0,1 0,-25 0,-1 0,26 0,-25 0,0 0,-1 0,1 0,25 0,-25 0,-1 0,1 0,0 0,0 0,24 0,-24 0,0 0</inkml:trace>
  <inkml:trace contextRef="#ctx0" brushRef="#br0" timeOffset="8696.0065">18629 8285,'0'25,"0"-1,0 1,0 0,0 0,0 0,0-1,0 1,0 25,0-1,0 1,0-25,0 0,0-1,0 1,0 0,0 0,0 0,0-1,0 1,0 0,0 0,0 0,0 24,0 1,0-25,0 24,0-24,0 0,0 0,0 0,0-1,0 1,0 0,0 0,0 0,0 24,0-24,0 25,0-1,0 1,0-25,0 24,0-24,0 0,0 0,0-1,-25-24,25 25,0 0,0 0,0 0,0-1,0 1,0 0,0 0,0 0,0-1,-25 1,25 0,0 0,0 0,0 0,0-1,0 1,0 0,0 0,0 0,0-1,0 1,0 0,0 0,0 0,0-1,0 1,0-25,0 25,0 0</inkml:trace>
  <inkml:trace contextRef="#ctx0" brushRef="#br0" timeOffset="13479.9625">17190 8582,'25'0,"0"0,-1 0,1 0,0 0,0 0,0 0,-1 0,1 25,25-25,-25 0,24 0,1 0,-25 0,-1 0,1 0,0 0,25 0,-25 0,-1 0,26 0,-25 0,24 0,-24 0,50 0,-51 0,26 0,-25 0,0 0,-1 0,1 0,0 0,0 0,0 0,24 0,-24 0,0 0,0 0,-1 0,1 0,0 0</inkml:trace>
  <inkml:trace contextRef="#ctx0" brushRef="#br0" timeOffset="15679.5466">17364 8830,'-50'25,"-49"25,74-25,0-25,-24 24,24-24,25 25,-25-25,0 0,50 0,0 0,24 0,1 25,0-25,-1 0,1 25,-25-25,-1 0,51 0,-26 0,26 0,-1 0,1 0,-1 0,-24 25,-1-25,1 0,0 25,-1-25,-24 0,25 0,-1 24,1-24,-25 0,-1 0,26 0,-25 0,0 0,-1 0,1 0,0 0,0 0,0 0,-1 0,1 0</inkml:trace>
  <inkml:trace contextRef="#ctx0" brushRef="#br0" timeOffset="17127.4761">17711 9500,'0'0,"74"25,1-25,-26 25,1 0,-25-25,0 0,-1 24,1-24,0 0,0 25,24-25,1 0,0 0,-26 0,1 0,0 0,0 0,-25 25,25-25,-1 0</inkml:trace>
  <inkml:trace contextRef="#ctx0" brushRef="#br0" timeOffset="20261.4485">17215 9351,'25'0,"-1"0,51 0,-26 0,-24 0,25 0,-1 0,1 0,24 0,1 25,-1-25,1 0,-1 0,1 0,-51 0,1 25,25 0,-1-25,-24 25,25-25,-1 24,-24-24,0 0,0 0,0 0,-1 0,-24 25,25-25,0 0,0 0,0 0,-25 25,-50-25,-24 25,24 0,-49-1,24 1,1 0,24 0,1-25,-1 0,25 0,1 0,-26 25,25-25,0 0,1 0,-26 0,0 0,25 0,1 0,-1 0,0 0,0 0,25 24,-49-24,24 0,0 0,25 25,-25-25,0 0,1 0,-1 25,0-25,25 25,-25-25,0 0,1 0,-1 0,0 0,0 0,0 0,1 0</inkml:trace>
  <inkml:trace contextRef="#ctx0" brushRef="#br0" timeOffset="20893.6677">17116 9798,'49'0,"-24"0,49 0,1 0,24 0,0 0,0 0,-24 0,-25 0,-1 0,-24 0,0 25,0-25,-1 0,1 0,0 0,25 0,-26 0,1 24,25-24,-25 0,-1 0,1 25,0-25,0 0,0 0,-1 0,1 0,0 0</inkml:trace>
  <inkml:trace contextRef="#ctx0" brushRef="#br0" timeOffset="22887.6084">17289 10145,'25'0,"25"0,-1 0,26 0,-26 0,1 0,-1 0,1 0,0 0,-1 0,1 0,0 0,-1 0,-24 0,25 0,-26 0,1 0,0 0,0 0,0 0,-1 0,1 0,0 0,0 0,0 25,-1-25,1 0,0 0,0 0,0 0,-1 0,1 0,0 0</inkml:trace>
  <inkml:trace contextRef="#ctx0" brushRef="#br0" timeOffset="24536.5909">18058 10864,'0'25,"0"0,0 25,0-26,0 26,0-25,0 24,0-24,0 0,0 0</inkml:trace>
  <inkml:trace contextRef="#ctx0" brushRef="#br0" timeOffset="25797.2773">19100 8582,'0'-24,"0"-1,0 0,0 0,0 0,0 1,0-26,0 25</inkml:trace>
  <inkml:trace contextRef="#ctx0" brushRef="#br0" timeOffset="26868.0644">19100 8334,'0'50,"0"0,0 24,0-24,0 24,0 0,0 1,0 24,0 0,0 25,0-74,0-25,0 24,0 1,25 0,-25-1,0 1,0-1,0-24,25 50,-25-51,0 1,0 0,0 25,0-26,0 1,0 25,0-1,0 1,0-25,0 0,0-1,0 26,0-25,0 0,24 24,-24-24,0 0,0 0,0 0,0-1,0 1,0 0</inkml:trace>
  <inkml:trace contextRef="#ctx0" brushRef="#br0" timeOffset="30878.5226">19100 8384,'25'0,"49"0,1 0,-1 0,-24 0,-1 0,26 0,-51 0,1 0,25 0,-25 0,-1 0,1 0,25 0,-25 0,-1 0,1 0,0 0,25 0,-25 0,-1 0,1 0,0 0,-25 25,0 24,0 26,0-50,0 24,0-24,0 49,25-49,-25 0,0 25,0-26,0 1,0 25,0-1,0 1,0-25,0 0,0 49,0-24,0 24,25-24,-25-25,24-1,-24 51,0-50,0-1,0 1,25 25,-25-25,0 24,0 50,25-49,-25 0,0-26,0 1,0 0,0 0,0 0,0-1,0 1,0 0,0 0,0 0,25 0,-25-1,0 1,0 0,0 0,0 0,0-1,0 1,0 0,0 0,0 0,0-1,0 1,0 0,-25-25,0 0,0 0,-24 0,49 25,-25-25,0 0,0 0,1 25,-1-25,0 0,0 0,0 0,0 0,-24 0,24 24,0-24,0 0,1 0,-1 0,0 0,-25 0,26 0,-1 0,0 0,0 0,0 0,25 25,-24-25,-1 0,0 25,0-25,0 0,1 0,-1 0,0 0,0 0,0 0,1 0,24-25,-25 0,25 1,0-1,0-25,0 25,0 1,0-26,0 25,0 0,0 1,0-1,0 0,0 0,0 0</inkml:trace>
  <inkml:trace contextRef="#ctx0" brushRef="#br0" timeOffset="32681.9288">19398 11261,'0'-24,"0"-26,24 50,1-25,0 0,0 0,0 25,-1 0,-24-24,50 24,-25 0,0 0,-1 0,-24 24,0 1,0 0,0 0,0 0,0 24,0 1,0-25,-49 24,24-24,0 0,25 0,-25-25,25 25,0-1,-24 1,48-25,26 0,0 0,-26 0,1 0,0 0,0 0,-25-25,49-173,299-695,-150 298,-173 520,0 26,0 24</inkml:trace>
  <inkml:trace contextRef="#ctx0" brushRef="#br0" timeOffset="37649.068">20712 8558,'0'0,"0"24,0 1,0 0,0 0,0 24,0-24,0 25,0-1,0 26,0-1,0 1,0-26,0 26,0-26,0 1,0 24,0 1,0-1,25 25,-25 1,0-26,25-24,-25 24,0-49,25 24,-25-24,0 25,0-25,0 0,0-1,0 1,0 0,0 0,0 0,24-25,-24 24,0 1,0 0,0 25,0-26,0 1,25-25,-25 25,0 0</inkml:trace>
  <inkml:trace contextRef="#ctx0" brushRef="#br0" timeOffset="37730.8815">20836 10443</inkml:trace>
  <inkml:trace contextRef="#ctx0" brushRef="#br0" timeOffset="41416.9936">20687 8458,'25'0,"-25"25,25-25,-25-25,0 1,0-1,0 0,0 0,25 25,0 0,-1 0,51 0,-50 0,0 0,24 0,1 0,-1 0,1 25,-25-25,24 0,1 0,-25 0,0 0,24 0,-24 0,0 0,0 25,-1-25,1 0,0 0,0 0,0 0,-1 0,1 25,0-25,0 0,0 0,-25 24,0 26,0 49,24-24,-24-1,0-24,0-26,0 1,0 0,0 0,0 0,0 49,0 1,25 24,-25 25,0-50,0-24,25-1,-25 1,0-25,0 0,0-1,0 1,0 25,0-25,0-1,0 26,0 0,0-26,0 1,0 0,0 0,0 24,25-49,-25 25,0 25,0-25,0 0,0-1,0 1,0 25,0-25,0 24,0-24,0 0,-50-25,25 0,1 0,-26 0,-24 25,24-25,-24 0,49 0,0 24,0-24,-24 25,24-25,0 0,0 0,0 25,1-25,-1 0,0 0,25 0,-74 0</inkml:trace>
  <inkml:trace contextRef="#ctx0" brushRef="#br0" timeOffset="72463.7269">21035 10939,'25'0,"-1"0,26-25,-50 0,25 25,0-25,-1 25,1-24,0 24,-25-25,25 25,0 0,-1 0,1 0,0 0,0 0,0 0,-25 25,0-1,0 26,0-25,0 0,0-1,-25 1,0 0,25 0,-25-25,25 25,-25-25,75 0,-25 0,0 0,-1 0,1 0,0 0,0 0,0 0,-25 24,0 1,0 0,0 0,-25-25,0 25,-25-25,26 0,-1 25,0-25,-25 24,26-24,-1 0,0 0,-25 0,26 0,-1 0,0 0,0 0,0 0</inkml:trace>
  <inkml:trace contextRef="#ctx0" brushRef="#br0" timeOffset="73744.6856">16967 8384</inkml:trace>
  <inkml:trace contextRef="#ctx0" brushRef="#br0" timeOffset="74033.9256">16967 8384</inkml:trace>
  <inkml:trace contextRef="#ctx0" brushRef="#br0" timeOffset="74237.0321">16967 8384</inkml:trace>
  <inkml:trace contextRef="#ctx0" brushRef="#br0" timeOffset="75760.5434">16967 8384,'-25'0,"0"0,25 25,-25-25,25 25,0-1,0 1,0 0,0 0,0 0,0-1,0 1,0 0,0 0,25-25,0 0,0 0,-25 25,25-25,-1 0,1 0,0 0,-25-25,0 0,0-25,0 26,0-1,0 0,0 0,0 0,-25 25,0 0,1-24,-1 24,0 0,0 0</inkml:trace>
  <inkml:trace contextRef="#ctx0" brushRef="#br0" timeOffset="79507.3014">16024 10468,'25'-25,"0"0,0 25,-1 0,1 0,-25 25,0 0,0 24,0-24,0 0,-25 0,25-1,0 1,-24-25,24 25,-25-25,25 25,0 0,-25-25,25 24,-25-24,25 25,50-50,-25 1,-1 24,1-25,-25 0,25 25,0 0,-25-25,25 25,-224 124</inkml:trace>
  <inkml:trace contextRef="#ctx0" brushRef="#br0" timeOffset="81190.8826">16322 10418,'0'-25,"0"0,25 25,-1 0,-24-24,25 24,0 0,0 0,-25 24,25-24,-25 25,0 0,0 0,0 0,0-1,0 1,0 0,-25 0,0-25,25 25,-25-25,25 24,-25-24,1 0,24-24,-25-26,25 25,0 0,0 1,0-1,0 0,0 0,0 0,25 25</inkml:trace>
  <inkml:trace contextRef="#ctx0" brushRef="#br0" timeOffset="83080.9574">16669 10344,'-25'0,"0"0,1 0,-1 0,25 24,0 1,25-25,-1 0,1 0,0 0,0 0,-25-25,25 25,-25-24,25 24,-25 24,0 1,24 0,-24 0,0 0</inkml:trace>
  <inkml:trace contextRef="#ctx0" brushRef="#br0" timeOffset="84750.3594">16942 10195,'0'49,"-25"-24,0 25,25-1,-24-24,24 0,0 0,0 0,0-1,0 1,0 0,0 0,0 0,0-1,0 1,24-25,-24 25,25-25,0 0,0 0,0 0,-25-25,24 25,-24-25,0 1,0-1,0 0,0 0,-24 25,-1 0,0 0</inkml:trace>
  <inkml:trace contextRef="#ctx0" brushRef="#br0" timeOffset="85708.8407">16967 9277,'0'-25,"0"0,0 1</inkml:trace>
  <inkml:trace contextRef="#ctx0" brushRef="#br0" timeOffset="110128.8607">19199 9376,'25'0,"0"0,0 0,-1 0,26 0,0-25,-26 1,26 24,0 0,-1 0,1-25,-25 25,24 0,-24 0,0 0,0 0,-1 0,1 0,0 0,25 0,-25 0,-1 0</inkml:trace>
  <inkml:trace contextRef="#ctx0" brushRef="#br0" timeOffset="113139.071">20836 9575,'25'0,"0"0,25 0,-26 0,26 0,24 0,-24 0,0 0,-1 0,-24 0,25 0,-26 0,1 0,0 0,0 0,49 0,-49 0,0 0,0 0,-1 0,1 0</inkml:trace>
  <inkml:trace contextRef="#ctx0" brushRef="#br0" timeOffset="125376.0185">9252 14486,'0'25,"0"74,0-49,0-1,0 1,0 24,25 50,-25 50,25-25,0-75,-25-24,0 24,25-24,-25-1,25 1,-25 0,0-26,0 26,24 0,1 24,-25-24,25-1,-25 26,0-26,0 1,0-1,25 1,-25-25,0 24,25-24,-25 0,0 0</inkml:trace>
  <inkml:trace contextRef="#ctx0" brushRef="#br0" timeOffset="128926.4006">9203 14536,'25'0,"-1"0,1 0,50 0,-50 0,24 0,-24 0,25 0,-26 0,1 0,0 0,25 0,-1 0,1 0,-25-25,24 25,-24 0,0 0,0 0,-1 0,26 0,-25 0,0 0,-1 0,1 0,0 0,0 0,0 0,-25-25,24 25,1 0,0 0,0-25,0 25,-1 0,1 0,0 0,-25-25,25 25,0 0,-25 25,0 0,0 0,0 49,25-24,-25-25,0 24,0 26,24-26,-24 1,0-25,0-1,0 26,0-25,0 49,0-24,25 24,-25 25,25-24,0 24,-25-74,0 49,25 1,-25-50,0 24,24-24,-24 0,0 0,0 24,25-24,0 25,-25-26,0 26,0-25,25 0,-25-1,0 1,25-25,-25 25,0 0,0 0,-25-1,0-24,0 25,0-25,-49 0,49 25,-74-25,74 25,-25-25,26 0,-1 0,0 0,0 0,-24 0,24 0,-25 0,25 0,1 0,-51 0,50 0,1 0,-1 0,0 0,-25 0,26 0,-1 0,0 0,0 0,0 0,1 0</inkml:trace>
  <inkml:trace contextRef="#ctx0" brushRef="#br0" timeOffset="129755.9074">9426 15379,'0'0,"-25"-25</inkml:trace>
  <inkml:trace contextRef="#ctx0" brushRef="#br0" timeOffset="129808.9404">9401 15354</inkml:trace>
  <inkml:trace contextRef="#ctx0" brushRef="#br0" timeOffset="131644.6578">9377 14908,'-25'0,"25"24,-25-24,0 25,0-25,25 25,-25 0,25 0,-24-25,24 24,-25-24,25 25,25-25,24 0,-24 0,25 0,-1 0,26-25,-26 1,51 24,-26 0,25 0,-24-25,-26 25,1 0,24 0,-49 0,0 0,0 0,49 0,-24 0,-26 0,26 0,0 0,-1 0,1 0,-25 0,0 0,-1 0,1 0,0 0</inkml:trace>
  <inkml:trace contextRef="#ctx0" brushRef="#br0" timeOffset="135207.7587">9897 15577,'0'0,"-24"0,-1 0,0 0,0 0,0 0,1 0,-26 0,0 25,1-25,-26 0,51 0,-1 0,0 0,0 0,0 0,1 0,48 0,1 0,50 0,-1 0,0 0,1 0,-1-25,25 25,-24-24,-1-1,-24 25,-1 0,26-25,-26 0,-24 25,25 0,0 0,24 0,-24-25,-26 1,1 24,0 0,0 0,0 0,24 0,-24 0,0 0</inkml:trace>
</inkml:ink>
</file>

<file path=ppt/ink/ink5.xml><?xml version="1.0" encoding="utf-8"?>
<inkml:ink xmlns:inkml="http://www.w3.org/2003/InkML">
  <inkml:definitions>
    <inkml:context xml:id="ctx0">
      <inkml:inkSource xml:id="inkSrc0">
        <inkml:traceFormat>
          <inkml:channel name="X" type="integer" max="1366" units="cm"/>
          <inkml:channel name="Y" type="integer" max="768" units="cm"/>
        </inkml:traceFormat>
        <inkml:channelProperties>
          <inkml:channelProperty channel="X" name="resolution" value="40.17647" units="1/cm"/>
          <inkml:channelProperty channel="Y" name="resolution" value="40.42105" units="1/cm"/>
        </inkml:channelProperties>
      </inkml:inkSource>
      <inkml:timestamp xml:id="ts0" timeString="2022-01-28T13:50:43.873"/>
    </inkml:context>
    <inkml:brush xml:id="br0">
      <inkml:brushProperty name="width" value="0.05292" units="cm"/>
      <inkml:brushProperty name="height" value="0.05292" units="cm"/>
      <inkml:brushProperty name="color" value="#FF0000"/>
    </inkml:brush>
  </inkml:definitions>
  <inkml:trace contextRef="#ctx0" brushRef="#br0">9228 9426,'0'25,"0"-1,0 1,0 0,0 0,0 0,0-1,0 1,0 0,0 25,24-26,-24 26,0-25,0 0,25 24,-25-24,0 25,0-26,0 1,0 0,0 25,0-422</inkml:trace>
  <inkml:trace contextRef="#ctx0" brushRef="#br0" timeOffset="3122.7947">10989 9500,'25'0,"-1"0,1 0,0 0,0 0,0 0,-25 25,0 0,0 0,0-1,0 1,0 0,0 0,0 0,-25-1,0 1,0 0,0-25,25 25,-24-25,-1 0,25 25,-25-25</inkml:trace>
  <inkml:trace contextRef="#ctx0" brushRef="#br0" timeOffset="4394.8308">10964 9823,'25'0,"0"0,24 0,-24 0,0 0,0 0,-1 0,1 0,0 0,25-25,-26 25,1 0,0 0,0 0,0 0,0 0,-1 0</inkml:trace>
  <inkml:trace contextRef="#ctx0" brushRef="#br0" timeOffset="6319.9088">9252 10120,'25'0,"0"0,-25 25,0 0,25 0,-25 0,0-1,0 1,0 0,0 0,0 0,0-1,-25-24,25 25,-25-25,0 0,25 25,-24-25,-1 0,25 25,0 0,-25-25,50 0,0 0,-1 0,26 0,-25 0,0 0,-25-25,25 25,24 0,-24 0,0 0,0 0,-1 0</inkml:trace>
  <inkml:trace contextRef="#ctx0" brushRef="#br0" timeOffset="8079.5379">10642 10294,'0'25,"24"0,-24 24,25-24,-25 0,0 0,25-25,0 0,0-25,-1 0,1 25,-25-25,25 25,0-25,0 1,-1 24,1 0,0 0,0 0,-25 24,0 1,0 25,-25-25,25-1,-25-24,25 25,-25-25,1 0,24 25,-25-25,25 25,-25-25,0 0,0 0</inkml:trace>
  <inkml:trace contextRef="#ctx0" brushRef="#br0" timeOffset="10487.4748">10939 10145,'0'25,"-25"-25,1 0,24 25,-25-25,0 0,25 25,-25-1,0 1,1-25,24 25,-25-25,25 25,-25-25,0 25,0-25</inkml:trace>
  <inkml:trace contextRef="#ctx0" brushRef="#br0" timeOffset="27172.9447">11485 9599,'0'25,"0"0,0 0,0 0,0-1,0 1,0 0,0 0,0 0,0-1,0 1,25-25,-25 25,0 0,0 0,0-1,0 1,0 0,0 0,0 0,0 0,0-1,0 1,0 0,0 0,0 0,25-25,-25 24,0 1,0 0,0 0,0 0,0-1,0 1,0 0,0 0,0 0,0-1,0 1,0 0,0 0,0 0,0-1,24-24,-24 25,0 0,0 25,0-26,0 1,25 0,-25 0,25 0,-25-1,0 1,0 0,0 0,25-25,-25 25,0 24,0-24,25 25,-25-1,0 1,0-25,0 0,0-1,0 1,0 0,0 0,0 24,0-24,0 0,0 0,0 0,0-1,0 1,0 0,0 25,0-26,0 1,0 0,0 0,0 0,0 24,0-24,0 0,0 0,0-1,0 1,0 0,0 0,0 0</inkml:trace>
  <inkml:trace contextRef="#ctx0" brushRef="#br0" timeOffset="29204.5548">11659 11881,'0'25,"0"0,0 0,0 0,0-1,24-24,-24 25,0 0,0 0,0 0,0-1,0 1,0 0,0 0,0 0,0 0,0-1,0 1,0 0,25 0,-25 0,0-1,0 1,0 0,0 0,0 0</inkml:trace>
  <inkml:trace contextRef="#ctx0" brushRef="#br0" timeOffset="33436.2267">14089 14808,'25'0,"0"0,0 0,0 0,-1 0,1 0,0 0,0 0,0 0,-1 0,1 0,-25 25,0 0,0 0,0 0,-25-1,25 1,-24 0,24 0,-25-25,25 25,0-1,-25-24,0 25,0 0,25 0,0 0,0-1,-24-24,24 25,24-25,1 0,0 0,-25-25,74 1,-49 24,0-25,0 25,24-25,-24 25,0 0,0 0,0 0,-25-25,0 0,25 1,-25-1,24 25,-24-25</inkml:trace>
  <inkml:trace contextRef="#ctx0" brushRef="#br0" timeOffset="62045.3598">18430 6449,'0'25,"0"0,0 0,0-1,25 1,-25 0</inkml:trace>
  <inkml:trace contextRef="#ctx0" brushRef="#br0" timeOffset="65721.4491">18257 15131,'0'25,"0"-1,0 1,0 0,0 0,0 0,24-25,-24 24,0 1,25 0,-25 0,0 0,0 0,25-1,-25 1</inkml:trace>
</inkml:ink>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a>
</file>

<file path=ppt/media/media10.wma>
</file>

<file path=ppt/media/media11.wma>
</file>

<file path=ppt/media/media12.wma>
</file>

<file path=ppt/media/media13.wma>
</file>

<file path=ppt/media/media14.wma>
</file>

<file path=ppt/media/media15.wma>
</file>

<file path=ppt/media/media16.wma>
</file>

<file path=ppt/media/media17.wma>
</file>

<file path=ppt/media/media18.wma>
</file>

<file path=ppt/media/media19.wma>
</file>

<file path=ppt/media/media2.wma>
</file>

<file path=ppt/media/media20.wma>
</file>

<file path=ppt/media/media21.wma>
</file>

<file path=ppt/media/media22.wma>
</file>

<file path=ppt/media/media23.wma>
</file>

<file path=ppt/media/media24.wma>
</file>

<file path=ppt/media/media25.wma>
</file>

<file path=ppt/media/media26.wma>
</file>

<file path=ppt/media/media27.wma>
</file>

<file path=ppt/media/media28.wma>
</file>

<file path=ppt/media/media29.wma>
</file>

<file path=ppt/media/media3.wma>
</file>

<file path=ppt/media/media30.wma>
</file>

<file path=ppt/media/media31.wma>
</file>

<file path=ppt/media/media32.wma>
</file>

<file path=ppt/media/media33.wma>
</file>

<file path=ppt/media/media34.wma>
</file>

<file path=ppt/media/media35.wma>
</file>

<file path=ppt/media/media36.wma>
</file>

<file path=ppt/media/media37.wma>
</file>

<file path=ppt/media/media4.wm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F5FA63EC-22D9-406E-A0B6-0029C6276786}" type="datetimeFigureOut">
              <a:rPr lang="en-US"/>
              <a:pPr>
                <a:defRPr/>
              </a:pPr>
              <a:t>11/14/2022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CF6508D0-6E90-4834-9C0B-7F98044D7251}" type="slidenum">
              <a:rPr lang="en-US" altLang="en-US"/>
              <a:pPr/>
              <a:t>‹#›</a:t>
            </a:fld>
            <a:endParaRPr lang="en-US" altLang="en-US"/>
          </a:p>
        </p:txBody>
      </p:sp>
    </p:spTree>
    <p:extLst>
      <p:ext uri="{BB962C8B-B14F-4D97-AF65-F5344CB8AC3E}">
        <p14:creationId xmlns:p14="http://schemas.microsoft.com/office/powerpoint/2010/main" val="287267991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675F58DD-18D7-4205-AB33-DF4800F8F74A}" type="slidenum">
              <a:rPr lang="en-US" altLang="en-US">
                <a:latin typeface="Calibri" panose="020F0502020204030204" pitchFamily="34" charset="0"/>
              </a:rPr>
              <a:pPr eaLnBrk="1" hangingPunct="1"/>
              <a:t>8</a:t>
            </a:fld>
            <a:endParaRPr lang="en-US" altLang="en-US" dirty="0">
              <a:latin typeface="Calibri" panose="020F0502020204030204" pitchFamily="34" charset="0"/>
            </a:endParaRPr>
          </a:p>
        </p:txBody>
      </p:sp>
      <p:sp>
        <p:nvSpPr>
          <p:cNvPr id="9011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0116"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Tree>
    <p:extLst>
      <p:ext uri="{BB962C8B-B14F-4D97-AF65-F5344CB8AC3E}">
        <p14:creationId xmlns:p14="http://schemas.microsoft.com/office/powerpoint/2010/main" val="37410498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86EA283F-ACD7-4198-9D66-2B711A189335}" type="slidenum">
              <a:rPr lang="en-US" altLang="en-US">
                <a:latin typeface="Calibri" panose="020F0502020204030204" pitchFamily="34" charset="0"/>
              </a:rPr>
              <a:pPr eaLnBrk="1" hangingPunct="1"/>
              <a:t>57</a:t>
            </a:fld>
            <a:endParaRPr lang="en-US" altLang="en-US">
              <a:latin typeface="Calibri" panose="020F0502020204030204" pitchFamily="34" charset="0"/>
            </a:endParaRPr>
          </a:p>
        </p:txBody>
      </p:sp>
      <p:sp>
        <p:nvSpPr>
          <p:cNvPr id="99331" name="Rectangle 2"/>
          <p:cNvSpPr>
            <a:spLocks noGrp="1" noRot="1" noChangeAspect="1" noChangeArrowheads="1" noTextEdit="1"/>
          </p:cNvSpPr>
          <p:nvPr>
            <p:ph type="sldImg"/>
          </p:nvPr>
        </p:nvSpPr>
        <p:spPr bwMode="auto">
          <a:xfrm>
            <a:off x="1123950" y="679450"/>
            <a:ext cx="4554538" cy="34163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332"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8501821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D5C5C8FE-D6D2-413F-BA9C-8197B64C69F0}" type="slidenum">
              <a:rPr lang="en-US" altLang="en-US">
                <a:latin typeface="Calibri" panose="020F0502020204030204" pitchFamily="34" charset="0"/>
              </a:rPr>
              <a:pPr eaLnBrk="1" hangingPunct="1"/>
              <a:t>58</a:t>
            </a:fld>
            <a:endParaRPr lang="en-US" altLang="en-US">
              <a:latin typeface="Calibri" panose="020F0502020204030204" pitchFamily="34" charset="0"/>
            </a:endParaRPr>
          </a:p>
        </p:txBody>
      </p:sp>
      <p:sp>
        <p:nvSpPr>
          <p:cNvPr id="10035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0356"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442512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67AF4E15-53D9-4F5A-9F56-17684B293A6A}" type="slidenum">
              <a:rPr lang="en-US" altLang="en-US">
                <a:latin typeface="Calibri" panose="020F0502020204030204" pitchFamily="34" charset="0"/>
              </a:rPr>
              <a:pPr eaLnBrk="1" hangingPunct="1"/>
              <a:t>59</a:t>
            </a:fld>
            <a:endParaRPr lang="en-US" altLang="en-US">
              <a:latin typeface="Calibri" panose="020F0502020204030204" pitchFamily="34" charset="0"/>
            </a:endParaRPr>
          </a:p>
        </p:txBody>
      </p:sp>
      <p:sp>
        <p:nvSpPr>
          <p:cNvPr id="101379" name="Rectangle 2"/>
          <p:cNvSpPr>
            <a:spLocks noGrp="1" noRot="1" noChangeAspect="1" noChangeArrowheads="1" noTextEdit="1"/>
          </p:cNvSpPr>
          <p:nvPr>
            <p:ph type="sldImg"/>
          </p:nvPr>
        </p:nvSpPr>
        <p:spPr bwMode="auto">
          <a:xfrm>
            <a:off x="1123950" y="679450"/>
            <a:ext cx="4554538" cy="34163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1380"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3109049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6FE1830E-A0EF-4CFE-A1B4-5DCDF98ECFCC}" type="slidenum">
              <a:rPr lang="en-US" altLang="en-US">
                <a:latin typeface="Calibri" panose="020F0502020204030204" pitchFamily="34" charset="0"/>
              </a:rPr>
              <a:pPr eaLnBrk="1" hangingPunct="1"/>
              <a:t>60</a:t>
            </a:fld>
            <a:endParaRPr lang="en-US" altLang="en-US">
              <a:latin typeface="Calibri" panose="020F0502020204030204" pitchFamily="34" charset="0"/>
            </a:endParaRPr>
          </a:p>
        </p:txBody>
      </p:sp>
      <p:sp>
        <p:nvSpPr>
          <p:cNvPr id="10240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04"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22728247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2B30AE8-B9CF-4143-B371-A05B0EB031F4}" type="slidenum">
              <a:rPr lang="en-US" altLang="en-US">
                <a:latin typeface="Calibri" panose="020F0502020204030204" pitchFamily="34" charset="0"/>
              </a:rPr>
              <a:pPr eaLnBrk="1" hangingPunct="1"/>
              <a:t>61</a:t>
            </a:fld>
            <a:endParaRPr lang="en-US" altLang="en-US">
              <a:latin typeface="Calibri" panose="020F0502020204030204" pitchFamily="34" charset="0"/>
            </a:endParaRPr>
          </a:p>
        </p:txBody>
      </p:sp>
      <p:sp>
        <p:nvSpPr>
          <p:cNvPr id="10342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3428"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14727573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459F6417-9CF5-448D-8D1B-2DEEAFBB5F01}" type="slidenum">
              <a:rPr lang="en-US" altLang="en-US">
                <a:latin typeface="Calibri" panose="020F0502020204030204" pitchFamily="34" charset="0"/>
              </a:rPr>
              <a:pPr eaLnBrk="1" hangingPunct="1"/>
              <a:t>62</a:t>
            </a:fld>
            <a:endParaRPr lang="en-US" altLang="en-US">
              <a:latin typeface="Calibri" panose="020F0502020204030204" pitchFamily="34" charset="0"/>
            </a:endParaRPr>
          </a:p>
        </p:txBody>
      </p:sp>
      <p:sp>
        <p:nvSpPr>
          <p:cNvPr id="10445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4452"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15586470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19886D9D-3023-4683-A151-0E951E6253FA}" type="slidenum">
              <a:rPr lang="en-US" altLang="en-US">
                <a:latin typeface="Calibri" panose="020F0502020204030204" pitchFamily="34" charset="0"/>
              </a:rPr>
              <a:pPr eaLnBrk="1" hangingPunct="1"/>
              <a:t>63</a:t>
            </a:fld>
            <a:endParaRPr lang="en-US" altLang="en-US">
              <a:latin typeface="Calibri" panose="020F0502020204030204" pitchFamily="34" charset="0"/>
            </a:endParaRPr>
          </a:p>
        </p:txBody>
      </p:sp>
      <p:sp>
        <p:nvSpPr>
          <p:cNvPr id="10547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5476"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3399419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35B52EC0-A392-4BA7-BCC1-8A9E60457028}" type="slidenum">
              <a:rPr lang="en-US" altLang="en-US">
                <a:latin typeface="Calibri" panose="020F0502020204030204" pitchFamily="34" charset="0"/>
              </a:rPr>
              <a:pPr eaLnBrk="1" hangingPunct="1"/>
              <a:t>64</a:t>
            </a:fld>
            <a:endParaRPr lang="en-US" altLang="en-US">
              <a:latin typeface="Calibri" panose="020F0502020204030204" pitchFamily="34" charset="0"/>
            </a:endParaRPr>
          </a:p>
        </p:txBody>
      </p:sp>
      <p:sp>
        <p:nvSpPr>
          <p:cNvPr id="106499"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6500"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19552880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F26E709-0607-473F-A532-4CF627C8C4E2}" type="slidenum">
              <a:rPr lang="en-US" altLang="en-US">
                <a:latin typeface="Calibri" panose="020F0502020204030204" pitchFamily="34" charset="0"/>
              </a:rPr>
              <a:pPr eaLnBrk="1" hangingPunct="1"/>
              <a:t>65</a:t>
            </a:fld>
            <a:endParaRPr lang="en-US" altLang="en-US">
              <a:latin typeface="Calibri" panose="020F0502020204030204" pitchFamily="34" charset="0"/>
            </a:endParaRPr>
          </a:p>
        </p:txBody>
      </p:sp>
      <p:sp>
        <p:nvSpPr>
          <p:cNvPr id="10752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7524"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34757699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1FA58E70-6D2C-46F2-B5E3-61C4191B05B9}" type="slidenum">
              <a:rPr lang="en-US" altLang="en-US">
                <a:latin typeface="Calibri" panose="020F0502020204030204" pitchFamily="34" charset="0"/>
              </a:rPr>
              <a:pPr eaLnBrk="1" hangingPunct="1"/>
              <a:t>66</a:t>
            </a:fld>
            <a:endParaRPr lang="en-US" altLang="en-US">
              <a:latin typeface="Calibri" panose="020F0502020204030204" pitchFamily="34" charset="0"/>
            </a:endParaRPr>
          </a:p>
        </p:txBody>
      </p:sp>
      <p:sp>
        <p:nvSpPr>
          <p:cNvPr id="10854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8548"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10675942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0657321B-FBC8-499B-A24D-2FB535316F0B}" type="slidenum">
              <a:rPr lang="en-US" altLang="en-US">
                <a:latin typeface="Calibri" panose="020F0502020204030204" pitchFamily="34" charset="0"/>
              </a:rPr>
              <a:pPr eaLnBrk="1" hangingPunct="1"/>
              <a:t>13</a:t>
            </a:fld>
            <a:endParaRPr lang="en-US" altLang="en-US">
              <a:latin typeface="Calibri" panose="020F0502020204030204" pitchFamily="34" charset="0"/>
            </a:endParaRPr>
          </a:p>
        </p:txBody>
      </p:sp>
      <p:sp>
        <p:nvSpPr>
          <p:cNvPr id="91139"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1140"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40773281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6D344D89-0ABF-428C-BB5C-444128436578}" type="slidenum">
              <a:rPr lang="en-US" altLang="en-US">
                <a:latin typeface="Calibri" panose="020F0502020204030204" pitchFamily="34" charset="0"/>
              </a:rPr>
              <a:pPr eaLnBrk="1" hangingPunct="1"/>
              <a:t>67</a:t>
            </a:fld>
            <a:endParaRPr lang="en-US" altLang="en-US">
              <a:latin typeface="Calibri" panose="020F0502020204030204" pitchFamily="34" charset="0"/>
            </a:endParaRPr>
          </a:p>
        </p:txBody>
      </p:sp>
      <p:sp>
        <p:nvSpPr>
          <p:cNvPr id="10957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9572"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2326907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1900A9EE-4C57-4313-BD72-3F15971A67E1}" type="slidenum">
              <a:rPr lang="en-US" altLang="en-US">
                <a:latin typeface="Calibri" panose="020F0502020204030204" pitchFamily="34" charset="0"/>
              </a:rPr>
              <a:pPr eaLnBrk="1" hangingPunct="1"/>
              <a:t>68</a:t>
            </a:fld>
            <a:endParaRPr lang="en-US" altLang="en-US">
              <a:latin typeface="Calibri" panose="020F0502020204030204" pitchFamily="34" charset="0"/>
            </a:endParaRPr>
          </a:p>
        </p:txBody>
      </p:sp>
      <p:sp>
        <p:nvSpPr>
          <p:cNvPr id="11059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0596"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10772143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28B424-9A1B-44A4-89EE-3CC75E86A737}" type="slidenum">
              <a:rPr lang="en-US" altLang="en-US">
                <a:latin typeface="Calibri" panose="020F0502020204030204" pitchFamily="34" charset="0"/>
              </a:rPr>
              <a:pPr eaLnBrk="1" hangingPunct="1"/>
              <a:t>69</a:t>
            </a:fld>
            <a:endParaRPr lang="en-US" altLang="en-US">
              <a:latin typeface="Calibri" panose="020F0502020204030204" pitchFamily="34" charset="0"/>
            </a:endParaRPr>
          </a:p>
        </p:txBody>
      </p:sp>
      <p:sp>
        <p:nvSpPr>
          <p:cNvPr id="111619" name="Rectangle 2"/>
          <p:cNvSpPr>
            <a:spLocks noGrp="1" noRot="1" noChangeAspect="1" noChangeArrowheads="1" noTextEdit="1"/>
          </p:cNvSpPr>
          <p:nvPr>
            <p:ph type="sldImg"/>
          </p:nvPr>
        </p:nvSpPr>
        <p:spPr bwMode="auto">
          <a:xfrm>
            <a:off x="1123950" y="679450"/>
            <a:ext cx="4554538" cy="34163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1620"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908559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83FE3BCC-AE4D-42C1-A743-29BB19C1B052}" type="slidenum">
              <a:rPr lang="en-US" altLang="en-US">
                <a:latin typeface="Calibri" panose="020F0502020204030204" pitchFamily="34" charset="0"/>
              </a:rPr>
              <a:pPr eaLnBrk="1" hangingPunct="1"/>
              <a:t>70</a:t>
            </a:fld>
            <a:endParaRPr lang="en-US" altLang="en-US">
              <a:latin typeface="Calibri" panose="020F0502020204030204" pitchFamily="34" charset="0"/>
            </a:endParaRPr>
          </a:p>
        </p:txBody>
      </p:sp>
      <p:sp>
        <p:nvSpPr>
          <p:cNvPr id="11264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44"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22399556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BF282AD3-1C8F-403E-B2A9-C25549081113}" type="slidenum">
              <a:rPr lang="en-US" altLang="en-US">
                <a:latin typeface="Calibri" panose="020F0502020204030204" pitchFamily="34" charset="0"/>
              </a:rPr>
              <a:pPr eaLnBrk="1" hangingPunct="1"/>
              <a:t>71</a:t>
            </a:fld>
            <a:endParaRPr lang="en-US" altLang="en-US">
              <a:latin typeface="Calibri" panose="020F0502020204030204" pitchFamily="34" charset="0"/>
            </a:endParaRPr>
          </a:p>
        </p:txBody>
      </p:sp>
      <p:sp>
        <p:nvSpPr>
          <p:cNvPr id="113667" name="Rectangle 2"/>
          <p:cNvSpPr>
            <a:spLocks noGrp="1" noRot="1" noChangeAspect="1" noChangeArrowheads="1" noTextEdit="1"/>
          </p:cNvSpPr>
          <p:nvPr>
            <p:ph type="sldImg"/>
          </p:nvPr>
        </p:nvSpPr>
        <p:spPr bwMode="auto">
          <a:xfrm>
            <a:off x="1123950" y="679450"/>
            <a:ext cx="4554538" cy="34163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3668"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36572059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65B5DFB0-D19F-49E5-890A-1C66922EB10F}" type="slidenum">
              <a:rPr lang="en-US" altLang="en-US">
                <a:latin typeface="Calibri" panose="020F0502020204030204" pitchFamily="34" charset="0"/>
              </a:rPr>
              <a:pPr eaLnBrk="1" hangingPunct="1"/>
              <a:t>72</a:t>
            </a:fld>
            <a:endParaRPr lang="en-US" altLang="en-US">
              <a:latin typeface="Calibri" panose="020F0502020204030204" pitchFamily="34" charset="0"/>
            </a:endParaRPr>
          </a:p>
        </p:txBody>
      </p:sp>
      <p:sp>
        <p:nvSpPr>
          <p:cNvPr id="11469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4692"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9893199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DEEF5A54-E49E-4FDA-B477-CB939D13EF23}" type="slidenum">
              <a:rPr lang="en-US" altLang="en-US">
                <a:latin typeface="Calibri" panose="020F0502020204030204" pitchFamily="34" charset="0"/>
              </a:rPr>
              <a:pPr eaLnBrk="1" hangingPunct="1"/>
              <a:t>73</a:t>
            </a:fld>
            <a:endParaRPr lang="en-US" altLang="en-US">
              <a:latin typeface="Calibri" panose="020F0502020204030204" pitchFamily="34" charset="0"/>
            </a:endParaRPr>
          </a:p>
        </p:txBody>
      </p:sp>
      <p:sp>
        <p:nvSpPr>
          <p:cNvPr id="11571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5716"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8405657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0F5328A4-386B-41B9-827D-D48D6098C6A8}" type="slidenum">
              <a:rPr lang="en-US" altLang="en-US">
                <a:latin typeface="Calibri" panose="020F0502020204030204" pitchFamily="34" charset="0"/>
              </a:rPr>
              <a:pPr eaLnBrk="1" hangingPunct="1"/>
              <a:t>74</a:t>
            </a:fld>
            <a:endParaRPr lang="en-US" altLang="en-US">
              <a:latin typeface="Calibri" panose="020F0502020204030204" pitchFamily="34" charset="0"/>
            </a:endParaRPr>
          </a:p>
        </p:txBody>
      </p:sp>
      <p:sp>
        <p:nvSpPr>
          <p:cNvPr id="116739" name="Rectangle 2"/>
          <p:cNvSpPr>
            <a:spLocks noGrp="1" noRot="1" noChangeAspect="1" noChangeArrowheads="1" noTextEdit="1"/>
          </p:cNvSpPr>
          <p:nvPr>
            <p:ph type="sldImg"/>
          </p:nvPr>
        </p:nvSpPr>
        <p:spPr bwMode="auto">
          <a:xfrm>
            <a:off x="1123950" y="679450"/>
            <a:ext cx="4554538" cy="34163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6740"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104708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EE7E2983-47C1-4256-92F1-66845101C377}" type="slidenum">
              <a:rPr lang="en-US" altLang="en-US">
                <a:latin typeface="Calibri" panose="020F0502020204030204" pitchFamily="34" charset="0"/>
              </a:rPr>
              <a:pPr eaLnBrk="1" hangingPunct="1"/>
              <a:t>75</a:t>
            </a:fld>
            <a:endParaRPr lang="en-US" altLang="en-US">
              <a:latin typeface="Calibri" panose="020F0502020204030204" pitchFamily="34" charset="0"/>
            </a:endParaRPr>
          </a:p>
        </p:txBody>
      </p:sp>
      <p:sp>
        <p:nvSpPr>
          <p:cNvPr id="117763" name="Rectangle 2"/>
          <p:cNvSpPr>
            <a:spLocks noGrp="1" noRot="1" noChangeAspect="1" noChangeArrowheads="1" noTextEdit="1"/>
          </p:cNvSpPr>
          <p:nvPr>
            <p:ph type="sldImg"/>
          </p:nvPr>
        </p:nvSpPr>
        <p:spPr bwMode="auto">
          <a:xfrm>
            <a:off x="1123950" y="679450"/>
            <a:ext cx="4554538" cy="34163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7764"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27435934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5C23746C-B71E-40D4-BAA8-854560069056}" type="slidenum">
              <a:rPr lang="en-US" altLang="en-US">
                <a:latin typeface="Calibri" panose="020F0502020204030204" pitchFamily="34" charset="0"/>
              </a:rPr>
              <a:pPr eaLnBrk="1" hangingPunct="1"/>
              <a:t>76</a:t>
            </a:fld>
            <a:endParaRPr lang="en-US" altLang="en-US">
              <a:latin typeface="Calibri" panose="020F0502020204030204" pitchFamily="34" charset="0"/>
            </a:endParaRPr>
          </a:p>
        </p:txBody>
      </p:sp>
      <p:sp>
        <p:nvSpPr>
          <p:cNvPr id="11878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8788"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1498555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0FD589FF-6D8A-4976-85B3-CCA495B56641}" type="slidenum">
              <a:rPr lang="en-US" altLang="en-US">
                <a:latin typeface="Calibri" panose="020F0502020204030204" pitchFamily="34" charset="0"/>
              </a:rPr>
              <a:pPr eaLnBrk="1" hangingPunct="1"/>
              <a:t>15</a:t>
            </a:fld>
            <a:endParaRPr lang="en-US" altLang="en-US">
              <a:latin typeface="Calibri" panose="020F0502020204030204" pitchFamily="34" charset="0"/>
            </a:endParaRPr>
          </a:p>
        </p:txBody>
      </p:sp>
      <p:sp>
        <p:nvSpPr>
          <p:cNvPr id="92163" name="Rectangle 2"/>
          <p:cNvSpPr>
            <a:spLocks noGrp="1" noRot="1" noChangeAspect="1" noChangeArrowheads="1" noTextEdit="1"/>
          </p:cNvSpPr>
          <p:nvPr>
            <p:ph type="sldImg"/>
          </p:nvPr>
        </p:nvSpPr>
        <p:spPr bwMode="auto">
          <a:xfrm>
            <a:off x="1123950" y="679450"/>
            <a:ext cx="4554538" cy="34163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64"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33526487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F6508D0-6E90-4834-9C0B-7F98044D7251}" type="slidenum">
              <a:rPr lang="en-US" altLang="en-US" smtClean="0"/>
              <a:pPr/>
              <a:t>93</a:t>
            </a:fld>
            <a:endParaRPr lang="en-US" altLang="en-US"/>
          </a:p>
        </p:txBody>
      </p:sp>
    </p:spTree>
    <p:extLst>
      <p:ext uri="{BB962C8B-B14F-4D97-AF65-F5344CB8AC3E}">
        <p14:creationId xmlns:p14="http://schemas.microsoft.com/office/powerpoint/2010/main" val="2351087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1921DF04-9713-4A83-8304-D6ED6877D6A7}" type="slidenum">
              <a:rPr lang="en-US" altLang="en-US">
                <a:latin typeface="Calibri" panose="020F0502020204030204" pitchFamily="34" charset="0"/>
              </a:rPr>
              <a:pPr eaLnBrk="1" hangingPunct="1"/>
              <a:t>18</a:t>
            </a:fld>
            <a:endParaRPr lang="en-US" altLang="en-US">
              <a:latin typeface="Calibri" panose="020F0502020204030204" pitchFamily="34" charset="0"/>
            </a:endParaRPr>
          </a:p>
        </p:txBody>
      </p:sp>
      <p:sp>
        <p:nvSpPr>
          <p:cNvPr id="9318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3188"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17904301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42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47107"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498E4CC-4699-4F09-B60C-FEBDB1782F25}" type="slidenum">
              <a:rPr lang="en-US" altLang="en-US">
                <a:latin typeface="Calibri" panose="020F0502020204030204" pitchFamily="34" charset="0"/>
              </a:rPr>
              <a:pPr eaLnBrk="1" hangingPunct="1"/>
              <a:t>30</a:t>
            </a:fld>
            <a:endParaRPr lang="en-US" altLang="en-US">
              <a:latin typeface="Calibri" panose="020F0502020204030204" pitchFamily="34" charset="0"/>
            </a:endParaRPr>
          </a:p>
        </p:txBody>
      </p:sp>
    </p:spTree>
    <p:extLst>
      <p:ext uri="{BB962C8B-B14F-4D97-AF65-F5344CB8AC3E}">
        <p14:creationId xmlns:p14="http://schemas.microsoft.com/office/powerpoint/2010/main" val="3774299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E4536F52-E5C9-4A12-B2A1-D37450BE9FB9}" type="slidenum">
              <a:rPr lang="en-US" altLang="en-US">
                <a:latin typeface="Calibri" panose="020F0502020204030204" pitchFamily="34" charset="0"/>
              </a:rPr>
              <a:pPr eaLnBrk="1" hangingPunct="1"/>
              <a:t>33</a:t>
            </a:fld>
            <a:endParaRPr lang="en-US" altLang="en-US">
              <a:latin typeface="Calibri" panose="020F0502020204030204" pitchFamily="34" charset="0"/>
            </a:endParaRPr>
          </a:p>
        </p:txBody>
      </p:sp>
      <p:sp>
        <p:nvSpPr>
          <p:cNvPr id="9523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236"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11160644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8D5D3E7-6AB2-4666-B00A-A949DE0088A4}" type="slidenum">
              <a:rPr lang="en-US" altLang="en-US">
                <a:latin typeface="Calibri" panose="020F0502020204030204" pitchFamily="34" charset="0"/>
              </a:rPr>
              <a:pPr eaLnBrk="1" hangingPunct="1"/>
              <a:t>34</a:t>
            </a:fld>
            <a:endParaRPr lang="en-US" altLang="en-US">
              <a:latin typeface="Calibri" panose="020F0502020204030204" pitchFamily="34" charset="0"/>
            </a:endParaRPr>
          </a:p>
        </p:txBody>
      </p:sp>
      <p:sp>
        <p:nvSpPr>
          <p:cNvPr id="96259"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260"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3275737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096F8B1E-EC46-437C-A9FF-B793DE490C28}" type="slidenum">
              <a:rPr lang="en-US" altLang="en-US">
                <a:latin typeface="Calibri" panose="020F0502020204030204" pitchFamily="34" charset="0"/>
              </a:rPr>
              <a:pPr eaLnBrk="1" hangingPunct="1"/>
              <a:t>35</a:t>
            </a:fld>
            <a:endParaRPr lang="en-US" altLang="en-US">
              <a:latin typeface="Calibri" panose="020F0502020204030204" pitchFamily="34" charset="0"/>
            </a:endParaRPr>
          </a:p>
        </p:txBody>
      </p:sp>
      <p:sp>
        <p:nvSpPr>
          <p:cNvPr id="97283" name="Rectangle 2"/>
          <p:cNvSpPr>
            <a:spLocks noGrp="1" noRot="1" noChangeAspect="1" noChangeArrowheads="1" noTextEdit="1"/>
          </p:cNvSpPr>
          <p:nvPr>
            <p:ph type="sldImg"/>
          </p:nvPr>
        </p:nvSpPr>
        <p:spPr bwMode="auto">
          <a:xfrm>
            <a:off x="1123950" y="679450"/>
            <a:ext cx="4554538" cy="34163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7284"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33041546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p:cNvSpPr>
            <a:spLocks noGrp="1" noChangeArrowheads="1"/>
          </p:cNvSpPr>
          <p:nvPr>
            <p:ph type="sldNum" sz="quarter" idx="5"/>
          </p:nvPr>
        </p:nvSpPr>
        <p:spPr bwMode="auto">
          <a:ln>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A02F3271-C23B-4C3C-94B9-465A46D1B9CE}" type="slidenum">
              <a:rPr lang="en-US" altLang="en-US">
                <a:latin typeface="Calibri" panose="020F0502020204030204" pitchFamily="34" charset="0"/>
              </a:rPr>
              <a:pPr eaLnBrk="1" hangingPunct="1"/>
              <a:t>56</a:t>
            </a:fld>
            <a:endParaRPr lang="en-US" altLang="en-US">
              <a:latin typeface="Calibri" panose="020F0502020204030204" pitchFamily="34" charset="0"/>
            </a:endParaRPr>
          </a:p>
        </p:txBody>
      </p:sp>
      <p:sp>
        <p:nvSpPr>
          <p:cNvPr id="9830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308" name="Rectangle 4"/>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extLst>
      <p:ext uri="{BB962C8B-B14F-4D97-AF65-F5344CB8AC3E}">
        <p14:creationId xmlns:p14="http://schemas.microsoft.com/office/powerpoint/2010/main" val="19927121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a:defRPr/>
            </a:pPr>
            <a:fld id="{AE4404EF-EA90-48D8-AD79-955DB9138440}" type="datetimeFigureOut">
              <a:rPr lang="en-US" smtClean="0"/>
              <a:pPr>
                <a:defRPr/>
              </a:pPr>
              <a:t>11/14/2022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09B005FA-54A2-4B65-814C-936D6AC31341}" type="slidenum">
              <a:rPr lang="en-US" altLang="en-US" smtClean="0"/>
              <a:pPr/>
              <a:t>‹#›</a:t>
            </a:fld>
            <a:endParaRPr lang="en-US" altLang="en-US"/>
          </a:p>
        </p:txBody>
      </p:sp>
    </p:spTree>
    <p:extLst>
      <p:ext uri="{BB962C8B-B14F-4D97-AF65-F5344CB8AC3E}">
        <p14:creationId xmlns:p14="http://schemas.microsoft.com/office/powerpoint/2010/main" val="1080986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98CEE4B2-8170-49D7-B0EE-19E59E806794}" type="datetimeFigureOut">
              <a:rPr lang="en-US" smtClean="0"/>
              <a:pPr>
                <a:defRPr/>
              </a:pPr>
              <a:t>11/14/2022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09B9E68F-76C2-44E1-888C-777256BA7E4B}" type="slidenum">
              <a:rPr lang="en-US" altLang="en-US" smtClean="0"/>
              <a:pPr/>
              <a:t>‹#›</a:t>
            </a:fld>
            <a:endParaRPr lang="en-US" altLang="en-US"/>
          </a:p>
        </p:txBody>
      </p:sp>
    </p:spTree>
    <p:extLst>
      <p:ext uri="{BB962C8B-B14F-4D97-AF65-F5344CB8AC3E}">
        <p14:creationId xmlns:p14="http://schemas.microsoft.com/office/powerpoint/2010/main" val="1428919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98CEE4B2-8170-49D7-B0EE-19E59E806794}" type="datetimeFigureOut">
              <a:rPr lang="en-US" smtClean="0"/>
              <a:pPr>
                <a:defRPr/>
              </a:pPr>
              <a:t>11/14/2022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09B9E68F-76C2-44E1-888C-777256BA7E4B}" type="slidenum">
              <a:rPr lang="en-US" altLang="en-US" smtClean="0"/>
              <a:pPr/>
              <a:t>‹#›</a:t>
            </a:fld>
            <a:endParaRPr lang="en-US" alt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329627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98CEE4B2-8170-49D7-B0EE-19E59E806794}" type="datetimeFigureOut">
              <a:rPr lang="en-US" smtClean="0"/>
              <a:pPr>
                <a:defRPr/>
              </a:pPr>
              <a:t>11/14/2022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09B9E68F-76C2-44E1-888C-777256BA7E4B}" type="slidenum">
              <a:rPr lang="en-US" altLang="en-US" smtClean="0"/>
              <a:pPr/>
              <a:t>‹#›</a:t>
            </a:fld>
            <a:endParaRPr lang="en-US" altLang="en-US"/>
          </a:p>
        </p:txBody>
      </p:sp>
    </p:spTree>
    <p:extLst>
      <p:ext uri="{BB962C8B-B14F-4D97-AF65-F5344CB8AC3E}">
        <p14:creationId xmlns:p14="http://schemas.microsoft.com/office/powerpoint/2010/main" val="33402510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98CEE4B2-8170-49D7-B0EE-19E59E806794}" type="datetimeFigureOut">
              <a:rPr lang="en-US" smtClean="0"/>
              <a:pPr>
                <a:defRPr/>
              </a:pPr>
              <a:t>11/14/2022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09B9E68F-76C2-44E1-888C-777256BA7E4B}" type="slidenum">
              <a:rPr lang="en-US" altLang="en-US" smtClean="0"/>
              <a:pPr/>
              <a:t>‹#›</a:t>
            </a:fld>
            <a:endParaRPr lang="en-US" alt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4105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98CEE4B2-8170-49D7-B0EE-19E59E806794}" type="datetimeFigureOut">
              <a:rPr lang="en-US" smtClean="0"/>
              <a:pPr>
                <a:defRPr/>
              </a:pPr>
              <a:t>11/14/2022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09B9E68F-76C2-44E1-888C-777256BA7E4B}" type="slidenum">
              <a:rPr lang="en-US" altLang="en-US" smtClean="0"/>
              <a:pPr/>
              <a:t>‹#›</a:t>
            </a:fld>
            <a:endParaRPr lang="en-US" altLang="en-US"/>
          </a:p>
        </p:txBody>
      </p:sp>
    </p:spTree>
    <p:extLst>
      <p:ext uri="{BB962C8B-B14F-4D97-AF65-F5344CB8AC3E}">
        <p14:creationId xmlns:p14="http://schemas.microsoft.com/office/powerpoint/2010/main" val="3011532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fld id="{A9F7C2AD-936A-4574-9B1D-4BF3C74065F0}" type="datetimeFigureOut">
              <a:rPr lang="en-US" smtClean="0"/>
              <a:pPr>
                <a:defRPr/>
              </a:pPr>
              <a:t>11/14/2022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35F3986B-EEA4-4E9F-900F-282FBAFFD994}" type="slidenum">
              <a:rPr lang="en-US" altLang="en-US" smtClean="0"/>
              <a:pPr/>
              <a:t>‹#›</a:t>
            </a:fld>
            <a:endParaRPr lang="en-US" altLang="en-US"/>
          </a:p>
        </p:txBody>
      </p:sp>
    </p:spTree>
    <p:extLst>
      <p:ext uri="{BB962C8B-B14F-4D97-AF65-F5344CB8AC3E}">
        <p14:creationId xmlns:p14="http://schemas.microsoft.com/office/powerpoint/2010/main" val="10103993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fld id="{C7A4FCD0-EF26-4BB8-8CE7-FA1A2F768A80}" type="datetimeFigureOut">
              <a:rPr lang="en-US" smtClean="0"/>
              <a:pPr>
                <a:defRPr/>
              </a:pPr>
              <a:t>11/14/2022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DC8DAFD7-7E69-4BB1-9DF3-9C45E660A2FF}" type="slidenum">
              <a:rPr lang="en-US" altLang="en-US" smtClean="0"/>
              <a:pPr/>
              <a:t>‹#›</a:t>
            </a:fld>
            <a:endParaRPr lang="en-US" altLang="en-US"/>
          </a:p>
        </p:txBody>
      </p:sp>
    </p:spTree>
    <p:extLst>
      <p:ext uri="{BB962C8B-B14F-4D97-AF65-F5344CB8AC3E}">
        <p14:creationId xmlns:p14="http://schemas.microsoft.com/office/powerpoint/2010/main" val="2699837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fld id="{C9F9EFB2-5A91-4205-8383-9F70A23CCC90}" type="datetimeFigureOut">
              <a:rPr lang="en-US" smtClean="0"/>
              <a:pPr>
                <a:defRPr/>
              </a:pPr>
              <a:t>11/14/2022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59D8620C-7C53-409F-BC73-3962817AB6C3}" type="slidenum">
              <a:rPr lang="en-US" altLang="en-US" smtClean="0"/>
              <a:pPr/>
              <a:t>‹#›</a:t>
            </a:fld>
            <a:endParaRPr lang="en-US" altLang="en-US"/>
          </a:p>
        </p:txBody>
      </p:sp>
    </p:spTree>
    <p:extLst>
      <p:ext uri="{BB962C8B-B14F-4D97-AF65-F5344CB8AC3E}">
        <p14:creationId xmlns:p14="http://schemas.microsoft.com/office/powerpoint/2010/main" val="1570184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717296CC-1877-4CA7-9CD7-A85BCE188EA7}" type="datetimeFigureOut">
              <a:rPr lang="en-US" smtClean="0"/>
              <a:pPr>
                <a:defRPr/>
              </a:pPr>
              <a:t>11/14/2022</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fld id="{1E7FFE93-AD5C-4A8E-B102-23691E490619}" type="slidenum">
              <a:rPr lang="en-US" altLang="en-US" smtClean="0"/>
              <a:pPr/>
              <a:t>‹#›</a:t>
            </a:fld>
            <a:endParaRPr lang="en-US" altLang="en-US"/>
          </a:p>
        </p:txBody>
      </p:sp>
    </p:spTree>
    <p:extLst>
      <p:ext uri="{BB962C8B-B14F-4D97-AF65-F5344CB8AC3E}">
        <p14:creationId xmlns:p14="http://schemas.microsoft.com/office/powerpoint/2010/main" val="1072808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a:defRPr/>
            </a:pPr>
            <a:fld id="{23AD6089-5ECA-4202-B454-DAB3959139EB}" type="datetimeFigureOut">
              <a:rPr lang="en-US" smtClean="0"/>
              <a:pPr>
                <a:defRPr/>
              </a:pPr>
              <a:t>11/14/2022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fld id="{7C72F8F5-3EAE-44B2-BFBC-B89C1D385C1D}" type="slidenum">
              <a:rPr lang="en-US" altLang="en-US" smtClean="0"/>
              <a:pPr/>
              <a:t>‹#›</a:t>
            </a:fld>
            <a:endParaRPr lang="en-US" altLang="en-US"/>
          </a:p>
        </p:txBody>
      </p:sp>
    </p:spTree>
    <p:extLst>
      <p:ext uri="{BB962C8B-B14F-4D97-AF65-F5344CB8AC3E}">
        <p14:creationId xmlns:p14="http://schemas.microsoft.com/office/powerpoint/2010/main" val="233980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pPr>
              <a:defRPr/>
            </a:pPr>
            <a:fld id="{182F4C17-6527-4CC5-82E4-E1FA1768E31D}" type="datetimeFigureOut">
              <a:rPr lang="en-US" smtClean="0"/>
              <a:pPr>
                <a:defRPr/>
              </a:pPr>
              <a:t>11/14/2022</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fld id="{22F70331-0B11-4FE7-A2E0-9B2B098ACFE7}" type="slidenum">
              <a:rPr lang="en-US" altLang="en-US" smtClean="0"/>
              <a:pPr/>
              <a:t>‹#›</a:t>
            </a:fld>
            <a:endParaRPr lang="en-US" altLang="en-US"/>
          </a:p>
        </p:txBody>
      </p:sp>
    </p:spTree>
    <p:extLst>
      <p:ext uri="{BB962C8B-B14F-4D97-AF65-F5344CB8AC3E}">
        <p14:creationId xmlns:p14="http://schemas.microsoft.com/office/powerpoint/2010/main" val="1369040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pPr>
              <a:defRPr/>
            </a:pPr>
            <a:fld id="{4FD7D741-E9A2-4E4A-B97B-DE2125723D2F}" type="datetimeFigureOut">
              <a:rPr lang="en-US" smtClean="0"/>
              <a:pPr>
                <a:defRPr/>
              </a:pPr>
              <a:t>11/14/2022</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fld id="{C449FA7A-B261-4C96-BA6B-B4E1E7CA91DD}" type="slidenum">
              <a:rPr lang="en-US" altLang="en-US" smtClean="0"/>
              <a:pPr/>
              <a:t>‹#›</a:t>
            </a:fld>
            <a:endParaRPr lang="en-US" altLang="en-US"/>
          </a:p>
        </p:txBody>
      </p:sp>
    </p:spTree>
    <p:extLst>
      <p:ext uri="{BB962C8B-B14F-4D97-AF65-F5344CB8AC3E}">
        <p14:creationId xmlns:p14="http://schemas.microsoft.com/office/powerpoint/2010/main" val="3653694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9B761346-7CDC-4C23-A730-E4D8F1F78493}" type="datetimeFigureOut">
              <a:rPr lang="en-US" smtClean="0"/>
              <a:pPr>
                <a:defRPr/>
              </a:pPr>
              <a:t>11/14/2022</a:t>
            </a:fld>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fld id="{2396630E-27CA-4EE3-892F-CFD008FE4AC4}" type="slidenum">
              <a:rPr lang="en-US" altLang="en-US" smtClean="0"/>
              <a:pPr/>
              <a:t>‹#›</a:t>
            </a:fld>
            <a:endParaRPr lang="en-US" altLang="en-US"/>
          </a:p>
        </p:txBody>
      </p:sp>
    </p:spTree>
    <p:extLst>
      <p:ext uri="{BB962C8B-B14F-4D97-AF65-F5344CB8AC3E}">
        <p14:creationId xmlns:p14="http://schemas.microsoft.com/office/powerpoint/2010/main" val="2409340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CD06CDD7-2236-42DF-A5D3-8CC8C364FED5}" type="datetimeFigureOut">
              <a:rPr lang="en-US" smtClean="0"/>
              <a:pPr>
                <a:defRPr/>
              </a:pPr>
              <a:t>11/14/2022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fld id="{BA4EB0CE-2878-431B-88CA-1CA716A03C5A}" type="slidenum">
              <a:rPr lang="en-US" altLang="en-US" smtClean="0"/>
              <a:pPr/>
              <a:t>‹#›</a:t>
            </a:fld>
            <a:endParaRPr lang="en-US" altLang="en-US"/>
          </a:p>
        </p:txBody>
      </p:sp>
    </p:spTree>
    <p:extLst>
      <p:ext uri="{BB962C8B-B14F-4D97-AF65-F5344CB8AC3E}">
        <p14:creationId xmlns:p14="http://schemas.microsoft.com/office/powerpoint/2010/main" val="1205348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A49BE412-2FEC-4D6A-B99D-3075E8C4CC68}" type="datetimeFigureOut">
              <a:rPr lang="en-US" smtClean="0"/>
              <a:pPr>
                <a:defRPr/>
              </a:pPr>
              <a:t>11/14/2022</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fld id="{B2B80F31-754C-4F02-B5FA-E9FF75E2EAB1}" type="slidenum">
              <a:rPr lang="en-US" altLang="en-US" smtClean="0"/>
              <a:pPr/>
              <a:t>‹#›</a:t>
            </a:fld>
            <a:endParaRPr lang="en-US" altLang="en-US"/>
          </a:p>
        </p:txBody>
      </p:sp>
    </p:spTree>
    <p:extLst>
      <p:ext uri="{BB962C8B-B14F-4D97-AF65-F5344CB8AC3E}">
        <p14:creationId xmlns:p14="http://schemas.microsoft.com/office/powerpoint/2010/main" val="781674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fld id="{98CEE4B2-8170-49D7-B0EE-19E59E806794}" type="datetimeFigureOut">
              <a:rPr lang="en-US" smtClean="0"/>
              <a:pPr>
                <a:defRPr/>
              </a:pPr>
              <a:t>11/14/2022</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09B9E68F-76C2-44E1-888C-777256BA7E4B}" type="slidenum">
              <a:rPr lang="en-US" altLang="en-US" smtClean="0"/>
              <a:pPr/>
              <a:t>‹#›</a:t>
            </a:fld>
            <a:endParaRPr lang="en-US" altLang="en-US"/>
          </a:p>
        </p:txBody>
      </p:sp>
    </p:spTree>
    <p:extLst>
      <p:ext uri="{BB962C8B-B14F-4D97-AF65-F5344CB8AC3E}">
        <p14:creationId xmlns:p14="http://schemas.microsoft.com/office/powerpoint/2010/main" val="908483049"/>
      </p:ext>
    </p:extLst>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65" r:id="rId6"/>
    <p:sldLayoutId id="2147483866" r:id="rId7"/>
    <p:sldLayoutId id="2147483867" r:id="rId8"/>
    <p:sldLayoutId id="2147483868" r:id="rId9"/>
    <p:sldLayoutId id="2147483869" r:id="rId10"/>
    <p:sldLayoutId id="2147483870" r:id="rId11"/>
    <p:sldLayoutId id="2147483871" r:id="rId12"/>
    <p:sldLayoutId id="2147483872" r:id="rId13"/>
    <p:sldLayoutId id="2147483873" r:id="rId14"/>
    <p:sldLayoutId id="2147483874" r:id="rId15"/>
    <p:sldLayoutId id="214748387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ma"/><Relationship Id="rId1" Type="http://schemas.microsoft.com/office/2007/relationships/media" Target="../media/media1.wm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ma"/><Relationship Id="rId1" Type="http://schemas.microsoft.com/office/2007/relationships/media" Target="../media/media10.wma"/><Relationship Id="rId5" Type="http://schemas.openxmlformats.org/officeDocument/2006/relationships/image" Target="../media/image2.png"/><Relationship Id="rId4" Type="http://schemas.openxmlformats.org/officeDocument/2006/relationships/image" Target="../media/image3.png"/></Relationships>
</file>

<file path=ppt/slides/_rels/slide1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ma"/><Relationship Id="rId1" Type="http://schemas.microsoft.com/office/2007/relationships/media" Target="../media/media11.wma"/><Relationship Id="rId5" Type="http://schemas.openxmlformats.org/officeDocument/2006/relationships/image" Target="../media/image2.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ma"/><Relationship Id="rId1" Type="http://schemas.microsoft.com/office/2007/relationships/media" Target="../media/media12.wma"/><Relationship Id="rId5" Type="http://schemas.openxmlformats.org/officeDocument/2006/relationships/image" Target="../media/image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wma"/><Relationship Id="rId1" Type="http://schemas.microsoft.com/office/2007/relationships/media" Target="../media/media13.wm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wma"/><Relationship Id="rId1" Type="http://schemas.microsoft.com/office/2007/relationships/media" Target="../media/media14.wma"/><Relationship Id="rId5" Type="http://schemas.openxmlformats.org/officeDocument/2006/relationships/image" Target="../media/image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5.wma"/><Relationship Id="rId1" Type="http://schemas.microsoft.com/office/2007/relationships/media" Target="../media/media15.wm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wma"/><Relationship Id="rId1" Type="http://schemas.microsoft.com/office/2007/relationships/media" Target="../media/media16.wma"/><Relationship Id="rId5" Type="http://schemas.openxmlformats.org/officeDocument/2006/relationships/image" Target="../media/image2.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wma"/><Relationship Id="rId1" Type="http://schemas.microsoft.com/office/2007/relationships/media" Target="../media/media17.wma"/><Relationship Id="rId5" Type="http://schemas.openxmlformats.org/officeDocument/2006/relationships/image" Target="../media/image2.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8.wma"/><Relationship Id="rId1" Type="http://schemas.microsoft.com/office/2007/relationships/media" Target="../media/media18.wm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wma"/><Relationship Id="rId1" Type="http://schemas.microsoft.com/office/2007/relationships/media" Target="../media/media19.wma"/><Relationship Id="rId5" Type="http://schemas.openxmlformats.org/officeDocument/2006/relationships/image" Target="../media/image2.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ma"/><Relationship Id="rId1" Type="http://schemas.microsoft.com/office/2007/relationships/media" Target="../media/media2.wma"/><Relationship Id="rId5" Type="http://schemas.openxmlformats.org/officeDocument/2006/relationships/image" Target="../media/image2.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wma"/><Relationship Id="rId1" Type="http://schemas.microsoft.com/office/2007/relationships/media" Target="../media/media20.wma"/><Relationship Id="rId5" Type="http://schemas.openxmlformats.org/officeDocument/2006/relationships/image" Target="../media/image2.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wma"/><Relationship Id="rId1" Type="http://schemas.microsoft.com/office/2007/relationships/media" Target="../media/media21.wma"/><Relationship Id="rId5" Type="http://schemas.openxmlformats.org/officeDocument/2006/relationships/image" Target="../media/image2.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wma"/><Relationship Id="rId1" Type="http://schemas.microsoft.com/office/2007/relationships/media" Target="../media/media22.wma"/><Relationship Id="rId5" Type="http://schemas.openxmlformats.org/officeDocument/2006/relationships/image" Target="../media/image2.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wma"/><Relationship Id="rId1" Type="http://schemas.microsoft.com/office/2007/relationships/media" Target="../media/media23.wma"/><Relationship Id="rId5" Type="http://schemas.openxmlformats.org/officeDocument/2006/relationships/image" Target="../media/image2.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wma"/><Relationship Id="rId1" Type="http://schemas.microsoft.com/office/2007/relationships/media" Target="../media/media24.wma"/><Relationship Id="rId5" Type="http://schemas.openxmlformats.org/officeDocument/2006/relationships/image" Target="../media/image2.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5.wma"/><Relationship Id="rId1" Type="http://schemas.microsoft.com/office/2007/relationships/media" Target="../media/media25.wma"/><Relationship Id="rId5" Type="http://schemas.openxmlformats.org/officeDocument/2006/relationships/image" Target="../media/image2.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wma"/><Relationship Id="rId1" Type="http://schemas.microsoft.com/office/2007/relationships/media" Target="../media/media26.wma"/><Relationship Id="rId5" Type="http://schemas.openxmlformats.org/officeDocument/2006/relationships/image" Target="../media/image2.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wma"/><Relationship Id="rId1" Type="http://schemas.microsoft.com/office/2007/relationships/media" Target="../media/media27.wma"/><Relationship Id="rId5" Type="http://schemas.openxmlformats.org/officeDocument/2006/relationships/image" Target="../media/image2.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wma"/><Relationship Id="rId1" Type="http://schemas.microsoft.com/office/2007/relationships/media" Target="../media/media28.wma"/><Relationship Id="rId5" Type="http://schemas.openxmlformats.org/officeDocument/2006/relationships/image" Target="../media/image2.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wma"/><Relationship Id="rId1" Type="http://schemas.microsoft.com/office/2007/relationships/media" Target="../media/media29.wm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ma"/><Relationship Id="rId1" Type="http://schemas.microsoft.com/office/2007/relationships/media" Target="../media/media3.wma"/><Relationship Id="rId5" Type="http://schemas.openxmlformats.org/officeDocument/2006/relationships/image" Target="../media/image2.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wma"/><Relationship Id="rId1" Type="http://schemas.microsoft.com/office/2007/relationships/media" Target="../media/media30.wm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wma"/><Relationship Id="rId1" Type="http://schemas.microsoft.com/office/2007/relationships/media" Target="../media/media31.wma"/><Relationship Id="rId5" Type="http://schemas.openxmlformats.org/officeDocument/2006/relationships/image" Target="../media/image2.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wma"/><Relationship Id="rId1" Type="http://schemas.microsoft.com/office/2007/relationships/media" Target="../media/media32.wma"/><Relationship Id="rId5" Type="http://schemas.openxmlformats.org/officeDocument/2006/relationships/image" Target="../media/image2.png"/><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3.wma"/><Relationship Id="rId1" Type="http://schemas.microsoft.com/office/2007/relationships/media" Target="../media/media33.wm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4.wma"/><Relationship Id="rId1" Type="http://schemas.microsoft.com/office/2007/relationships/media" Target="../media/media34.wm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5.wma"/><Relationship Id="rId1" Type="http://schemas.microsoft.com/office/2007/relationships/media" Target="../media/media35.wm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6.wma"/><Relationship Id="rId1" Type="http://schemas.microsoft.com/office/2007/relationships/media" Target="../media/media36.wma"/><Relationship Id="rId5" Type="http://schemas.openxmlformats.org/officeDocument/2006/relationships/image" Target="../media/image2.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7.wma"/><Relationship Id="rId1" Type="http://schemas.microsoft.com/office/2007/relationships/media" Target="../media/media37.wma"/><Relationship Id="rId5" Type="http://schemas.openxmlformats.org/officeDocument/2006/relationships/image" Target="../media/image2.png"/><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ma"/><Relationship Id="rId1" Type="http://schemas.microsoft.com/office/2007/relationships/media" Target="../media/media4.wma"/><Relationship Id="rId5" Type="http://schemas.openxmlformats.org/officeDocument/2006/relationships/image" Target="../media/image2.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8.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ma"/><Relationship Id="rId1" Type="http://schemas.microsoft.com/office/2007/relationships/media" Target="../media/media5.wma"/><Relationship Id="rId5" Type="http://schemas.openxmlformats.org/officeDocument/2006/relationships/image" Target="../media/image2.pn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wma"/><Relationship Id="rId1" Type="http://schemas.microsoft.com/office/2007/relationships/media" Target="../media/media6.wma"/><Relationship Id="rId5" Type="http://schemas.openxmlformats.org/officeDocument/2006/relationships/image" Target="../media/image2.png"/><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9.emf"/><Relationship Id="rId4" Type="http://schemas.openxmlformats.org/officeDocument/2006/relationships/customXml" Target="../ink/ink4.xml"/></Relationships>
</file>

<file path=ppt/slides/_rels/slide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6.xml"/><Relationship Id="rId5" Type="http://schemas.openxmlformats.org/officeDocument/2006/relationships/image" Target="../media/image10.emf"/><Relationship Id="rId4" Type="http://schemas.openxmlformats.org/officeDocument/2006/relationships/customXml" Target="../ink/ink5.xml"/></Relationships>
</file>

<file path=ppt/slides/_rels/slide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ma"/><Relationship Id="rId1" Type="http://schemas.microsoft.com/office/2007/relationships/media" Target="../media/media7.wma"/><Relationship Id="rId5" Type="http://schemas.openxmlformats.org/officeDocument/2006/relationships/image" Target="../media/image2.png"/><Relationship Id="rId4" Type="http://schemas.openxmlformats.org/officeDocument/2006/relationships/image" Target="../media/image3.png"/></Relationships>
</file>

<file path=ppt/slides/_rels/slide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wma"/><Relationship Id="rId1" Type="http://schemas.microsoft.com/office/2007/relationships/media" Target="../media/media8.wm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ma"/><Relationship Id="rId1" Type="http://schemas.microsoft.com/office/2007/relationships/media" Target="../media/media9.wma"/><Relationship Id="rId5" Type="http://schemas.openxmlformats.org/officeDocument/2006/relationships/image" Target="../media/image2.png"/><Relationship Id="rId4" Type="http://schemas.openxmlformats.org/officeDocument/2006/relationships/image" Target="../media/image3.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eaLnBrk="1" fontAlgn="auto" hangingPunct="1">
              <a:spcAft>
                <a:spcPts val="0"/>
              </a:spcAft>
              <a:defRPr/>
            </a:pPr>
            <a:r>
              <a:rPr lang="en-US" dirty="0">
                <a:solidFill>
                  <a:srgbClr val="FFC000"/>
                </a:solidFill>
              </a:rPr>
              <a:t>UNIT-5: </a:t>
            </a:r>
            <a:br>
              <a:rPr lang="en-US" dirty="0">
                <a:solidFill>
                  <a:srgbClr val="FFC000"/>
                </a:solidFill>
              </a:rPr>
            </a:br>
            <a:r>
              <a:rPr lang="en-US" dirty="0">
                <a:solidFill>
                  <a:srgbClr val="FFC000"/>
                </a:solidFill>
              </a:rPr>
              <a:t>The Memory System</a:t>
            </a:r>
          </a:p>
        </p:txBody>
      </p:sp>
      <p:sp>
        <p:nvSpPr>
          <p:cNvPr id="9219" name="Subtitle 2"/>
          <p:cNvSpPr>
            <a:spLocks noGrp="1"/>
          </p:cNvSpPr>
          <p:nvPr>
            <p:ph type="subTitle" idx="1"/>
          </p:nvPr>
        </p:nvSpPr>
        <p:spPr/>
        <p:txBody>
          <a:bodyPr/>
          <a:lstStyle/>
          <a:p>
            <a:pPr eaLnBrk="1" hangingPunct="1"/>
            <a:r>
              <a:rPr lang="en-US" altLang="en-US" dirty="0"/>
              <a:t>Fundamental Concepts</a:t>
            </a:r>
          </a:p>
        </p:txBody>
      </p:sp>
      <p:pic>
        <p:nvPicPr>
          <p:cNvPr id="3" name="Picture 2">
            <a:extLst>
              <a:ext uri="{FF2B5EF4-FFF2-40B4-BE49-F238E27FC236}">
                <a16:creationId xmlns:a16="http://schemas.microsoft.com/office/drawing/2014/main" xmlns="" id="{AA412502-73B6-4F40-A6AB-8165CECFD0B8}"/>
              </a:ext>
            </a:extLst>
          </p:cNvPr>
          <p:cNvPicPr>
            <a:picLocks noChangeAspect="1" noChangeArrowheads="1"/>
          </p:cNvPicPr>
          <p:nvPr/>
        </p:nvPicPr>
        <p:blipFill>
          <a:blip r:embed="rId4"/>
          <a:srcRect/>
          <a:stretch>
            <a:fillRect/>
          </a:stretch>
        </p:blipFill>
        <p:spPr bwMode="auto">
          <a:xfrm>
            <a:off x="5943600" y="228600"/>
            <a:ext cx="2876550" cy="1371601"/>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Asynchronous DRAMs</a:t>
            </a:r>
          </a:p>
        </p:txBody>
      </p:sp>
      <p:sp>
        <p:nvSpPr>
          <p:cNvPr id="16387" name="Content Placeholder 2"/>
          <p:cNvSpPr>
            <a:spLocks noGrp="1"/>
          </p:cNvSpPr>
          <p:nvPr>
            <p:ph idx="1"/>
          </p:nvPr>
        </p:nvSpPr>
        <p:spPr>
          <a:xfrm>
            <a:off x="457200" y="1676400"/>
            <a:ext cx="7711441" cy="4402666"/>
          </a:xfrm>
        </p:spPr>
        <p:txBody>
          <a:bodyPr/>
          <a:lstStyle/>
          <a:p>
            <a:pPr eaLnBrk="1" hangingPunct="1"/>
            <a:r>
              <a:rPr lang="en-US" altLang="en-US" dirty="0">
                <a:solidFill>
                  <a:schemeClr val="accent2"/>
                </a:solidFill>
              </a:rPr>
              <a:t>Static RAMs (SRAMs):</a:t>
            </a:r>
            <a:endParaRPr lang="en-US" altLang="en-US" dirty="0"/>
          </a:p>
          <a:p>
            <a:pPr lvl="1" eaLnBrk="1" hangingPunct="1"/>
            <a:r>
              <a:rPr lang="en-US" altLang="en-US" sz="1800" dirty="0"/>
              <a:t>Consist of circuits that are capable of retaining their state as long as the power is applied. </a:t>
            </a:r>
          </a:p>
          <a:p>
            <a:pPr lvl="1" eaLnBrk="1" hangingPunct="1"/>
            <a:r>
              <a:rPr lang="en-US" altLang="en-US" sz="1800" dirty="0"/>
              <a:t>Volatile memories, because their contents are lost when power is interrupted. </a:t>
            </a:r>
          </a:p>
          <a:p>
            <a:pPr lvl="1" eaLnBrk="1" hangingPunct="1"/>
            <a:r>
              <a:rPr lang="en-US" altLang="en-US" sz="1800" dirty="0"/>
              <a:t>Access times of static RAMs are in the range of few nanoseconds.</a:t>
            </a:r>
          </a:p>
          <a:p>
            <a:pPr lvl="1" eaLnBrk="1" hangingPunct="1"/>
            <a:r>
              <a:rPr lang="en-US" altLang="en-US" sz="1800" dirty="0"/>
              <a:t>However, the cost is usually high. </a:t>
            </a:r>
          </a:p>
          <a:p>
            <a:pPr eaLnBrk="1" hangingPunct="1"/>
            <a:r>
              <a:rPr lang="en-US" altLang="en-US" sz="1800" dirty="0"/>
              <a:t> </a:t>
            </a:r>
            <a:r>
              <a:rPr lang="en-US" altLang="en-US" dirty="0">
                <a:solidFill>
                  <a:schemeClr val="accent2"/>
                </a:solidFill>
              </a:rPr>
              <a:t>Dynamic RAMs (DRAMs):</a:t>
            </a:r>
            <a:endParaRPr lang="en-US" altLang="en-US" sz="1800" dirty="0"/>
          </a:p>
          <a:p>
            <a:pPr lvl="1" eaLnBrk="1" hangingPunct="1"/>
            <a:r>
              <a:rPr lang="en-US" altLang="en-US" sz="1800" dirty="0"/>
              <a:t>Do not retain their state indefinitely.</a:t>
            </a:r>
          </a:p>
          <a:p>
            <a:pPr lvl="1" eaLnBrk="1" hangingPunct="1"/>
            <a:r>
              <a:rPr lang="en-US" altLang="en-US" sz="1800" dirty="0"/>
              <a:t>Contents must be periodically refreshed. </a:t>
            </a:r>
          </a:p>
          <a:p>
            <a:pPr lvl="1" eaLnBrk="1" hangingPunct="1"/>
            <a:r>
              <a:rPr lang="en-US" altLang="en-US" sz="1800" dirty="0"/>
              <a:t>Contents may be refreshed while accessing them for reading. </a:t>
            </a:r>
          </a:p>
          <a:p>
            <a:pPr eaLnBrk="1" hangingPunct="1">
              <a:buFont typeface="Wingdings 2" panose="05020102010507070707" pitchFamily="18" charset="2"/>
              <a:buNone/>
            </a:pPr>
            <a:endParaRPr lang="en-US" altLang="en-US" dirty="0"/>
          </a:p>
        </p:txBody>
      </p:sp>
      <p:pic>
        <p:nvPicPr>
          <p:cNvPr id="3" name="Picture 2">
            <a:extLst>
              <a:ext uri="{FF2B5EF4-FFF2-40B4-BE49-F238E27FC236}">
                <a16:creationId xmlns:a16="http://schemas.microsoft.com/office/drawing/2014/main" xmlns="" id="{ECD943C3-2925-4C7A-8160-F0A3069FEACD}"/>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
    </mc:Choice>
    <mc:Fallback>
      <p:transition spd="slow" advTm="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Interrupt Hardware</a:t>
            </a:r>
          </a:p>
        </p:txBody>
      </p:sp>
      <p:sp>
        <p:nvSpPr>
          <p:cNvPr id="3" name="Content Placeholder 2"/>
          <p:cNvSpPr>
            <a:spLocks noGrp="1"/>
          </p:cNvSpPr>
          <p:nvPr>
            <p:ph idx="1"/>
          </p:nvPr>
        </p:nvSpPr>
        <p:spPr>
          <a:xfrm>
            <a:off x="609598" y="1447800"/>
            <a:ext cx="6934201" cy="4593563"/>
          </a:xfrm>
        </p:spPr>
        <p:txBody>
          <a:bodyPr/>
          <a:lstStyle/>
          <a:p>
            <a:r>
              <a:rPr lang="en-US" sz="1800" dirty="0"/>
              <a:t>I/O device request an interrupt by activating a bus line called interrupt-request.</a:t>
            </a:r>
          </a:p>
          <a:p>
            <a:r>
              <a:rPr lang="en-US" sz="1800" dirty="0"/>
              <a:t>A single interrupt request line may be used to serve n devices.</a:t>
            </a:r>
          </a:p>
          <a:p>
            <a:r>
              <a:rPr lang="en-US" sz="1800" dirty="0"/>
              <a:t>All devices are connected to interrupt request line via switches to ground.</a:t>
            </a:r>
          </a:p>
        </p:txBody>
      </p:sp>
      <p:pic>
        <p:nvPicPr>
          <p:cNvPr id="4098" name="Picture 2" descr="Image result for interrupt hardware in computer organization diagram"/>
          <p:cNvPicPr>
            <a:picLocks noChangeAspect="1" noChangeArrowheads="1"/>
          </p:cNvPicPr>
          <p:nvPr/>
        </p:nvPicPr>
        <p:blipFill>
          <a:blip r:embed="rId2"/>
          <a:srcRect/>
          <a:stretch>
            <a:fillRect/>
          </a:stretch>
        </p:blipFill>
        <p:spPr bwMode="auto">
          <a:xfrm>
            <a:off x="822959" y="3124200"/>
            <a:ext cx="6172200" cy="3222720"/>
          </a:xfrm>
          <a:prstGeom prst="rect">
            <a:avLst/>
          </a:prstGeom>
          <a:noFill/>
        </p:spPr>
      </p:pic>
      <p:pic>
        <p:nvPicPr>
          <p:cNvPr id="4" name="Picture 3">
            <a:extLst>
              <a:ext uri="{FF2B5EF4-FFF2-40B4-BE49-F238E27FC236}">
                <a16:creationId xmlns:a16="http://schemas.microsoft.com/office/drawing/2014/main" xmlns="" id="{4FF8C4C6-535A-47B7-9F80-7269350B4FD9}"/>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838200"/>
          </a:xfrm>
        </p:spPr>
        <p:txBody>
          <a:bodyPr/>
          <a:lstStyle/>
          <a:p>
            <a:r>
              <a:rPr lang="en-US" dirty="0">
                <a:solidFill>
                  <a:schemeClr val="accent2"/>
                </a:solidFill>
              </a:rPr>
              <a:t>Interrupt Hardware Cont….</a:t>
            </a:r>
          </a:p>
        </p:txBody>
      </p:sp>
      <p:sp>
        <p:nvSpPr>
          <p:cNvPr id="3" name="Content Placeholder 2"/>
          <p:cNvSpPr>
            <a:spLocks noGrp="1"/>
          </p:cNvSpPr>
          <p:nvPr>
            <p:ph idx="1"/>
          </p:nvPr>
        </p:nvSpPr>
        <p:spPr>
          <a:xfrm>
            <a:off x="822959" y="1845734"/>
            <a:ext cx="7543801" cy="4478866"/>
          </a:xfrm>
        </p:spPr>
        <p:txBody>
          <a:bodyPr>
            <a:normAutofit fontScale="85000" lnSpcReduction="20000"/>
          </a:bodyPr>
          <a:lstStyle/>
          <a:p>
            <a:pPr>
              <a:lnSpc>
                <a:spcPct val="120000"/>
              </a:lnSpc>
            </a:pPr>
            <a:r>
              <a:rPr lang="en-US" sz="2000" dirty="0"/>
              <a:t>To request an interrupt, a device closes its associated switch. </a:t>
            </a:r>
          </a:p>
          <a:p>
            <a:pPr>
              <a:lnSpc>
                <a:spcPct val="120000"/>
              </a:lnSpc>
            </a:pPr>
            <a:r>
              <a:rPr lang="en-US" sz="2000" dirty="0"/>
              <a:t>If all interrupt-request signals INTR1 to </a:t>
            </a:r>
            <a:r>
              <a:rPr lang="en-US" sz="2000" dirty="0" err="1"/>
              <a:t>INTRn</a:t>
            </a:r>
            <a:r>
              <a:rPr lang="en-US" sz="2000" dirty="0"/>
              <a:t> are inactive, that is, if all switches are open, the voltage on the interrupt request line will equal to </a:t>
            </a:r>
            <a:r>
              <a:rPr lang="en-US" sz="2000" dirty="0" err="1"/>
              <a:t>Vdd</a:t>
            </a:r>
            <a:r>
              <a:rPr lang="en-US" sz="2000" dirty="0"/>
              <a:t>. </a:t>
            </a:r>
          </a:p>
          <a:p>
            <a:pPr>
              <a:lnSpc>
                <a:spcPct val="120000"/>
              </a:lnSpc>
            </a:pPr>
            <a:r>
              <a:rPr lang="en-US" sz="2000" dirty="0"/>
              <a:t>This is an inactivate state of the line. </a:t>
            </a:r>
          </a:p>
          <a:p>
            <a:pPr>
              <a:lnSpc>
                <a:spcPct val="120000"/>
              </a:lnSpc>
            </a:pPr>
            <a:r>
              <a:rPr lang="en-US" sz="2000" dirty="0"/>
              <a:t>When a device requests an interrupt by closing its switch, the voltage on the line drops to 0, causing the interrupt- request signal INTR received by the processor to go to 1. </a:t>
            </a:r>
          </a:p>
          <a:p>
            <a:pPr>
              <a:lnSpc>
                <a:spcPct val="120000"/>
              </a:lnSpc>
            </a:pPr>
            <a:r>
              <a:rPr lang="en-US" sz="2000" dirty="0"/>
              <a:t>If closing of one (or) more switches that cause the line value to drop to 0, the value of logical OR of the request from individual devices, that is</a:t>
            </a:r>
          </a:p>
          <a:p>
            <a:pPr>
              <a:lnSpc>
                <a:spcPct val="120000"/>
              </a:lnSpc>
              <a:buNone/>
            </a:pPr>
            <a:r>
              <a:rPr lang="en-US" sz="2000" dirty="0"/>
              <a:t>			INTR=INTR1+INTR2+INTR3.............. </a:t>
            </a:r>
          </a:p>
          <a:p>
            <a:pPr>
              <a:lnSpc>
                <a:spcPct val="120000"/>
              </a:lnSpc>
            </a:pPr>
            <a:r>
              <a:rPr lang="en-US" sz="2000" dirty="0"/>
              <a:t>Use the complement form of INTR to name of the interrupt signal on the common line because this signal is active in the low voltage state</a:t>
            </a:r>
          </a:p>
        </p:txBody>
      </p:sp>
      <p:pic>
        <p:nvPicPr>
          <p:cNvPr id="5" name="Picture 4">
            <a:extLst>
              <a:ext uri="{FF2B5EF4-FFF2-40B4-BE49-F238E27FC236}">
                <a16:creationId xmlns:a16="http://schemas.microsoft.com/office/drawing/2014/main" xmlns="" id="{09F9BCA7-1D95-4D32-8615-28D789564520}"/>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2"/>
                </a:solidFill>
              </a:rPr>
              <a:t>Enabling and Disabling Interrupts</a:t>
            </a:r>
          </a:p>
        </p:txBody>
      </p:sp>
      <p:sp>
        <p:nvSpPr>
          <p:cNvPr id="3" name="Content Placeholder 2"/>
          <p:cNvSpPr>
            <a:spLocks noGrp="1"/>
          </p:cNvSpPr>
          <p:nvPr>
            <p:ph idx="1"/>
          </p:nvPr>
        </p:nvSpPr>
        <p:spPr>
          <a:xfrm>
            <a:off x="822959" y="1845734"/>
            <a:ext cx="7543801" cy="4326466"/>
          </a:xfrm>
        </p:spPr>
        <p:txBody>
          <a:bodyPr>
            <a:normAutofit fontScale="92500" lnSpcReduction="20000"/>
          </a:bodyPr>
          <a:lstStyle/>
          <a:p>
            <a:pPr>
              <a:lnSpc>
                <a:spcPct val="110000"/>
              </a:lnSpc>
            </a:pPr>
            <a:r>
              <a:rPr lang="en-US" sz="2400" dirty="0"/>
              <a:t>A processor has the facility to enable and disable interrupts as desired. </a:t>
            </a:r>
          </a:p>
          <a:p>
            <a:pPr>
              <a:lnSpc>
                <a:spcPct val="110000"/>
              </a:lnSpc>
            </a:pPr>
            <a:r>
              <a:rPr lang="en-US" sz="2400" dirty="0"/>
              <a:t>When a device request the interrupt during the processor service for another interrupt, the result cause the processor enter into the infinite loop. </a:t>
            </a:r>
          </a:p>
          <a:p>
            <a:pPr>
              <a:lnSpc>
                <a:spcPct val="110000"/>
              </a:lnSpc>
            </a:pPr>
            <a:r>
              <a:rPr lang="en-US" sz="2400" dirty="0"/>
              <a:t>This can be handled by the following 2 ways: </a:t>
            </a:r>
          </a:p>
          <a:p>
            <a:pPr lvl="1">
              <a:lnSpc>
                <a:spcPct val="110000"/>
              </a:lnSpc>
            </a:pPr>
            <a:r>
              <a:rPr lang="en-US" sz="2000" dirty="0"/>
              <a:t>The processor ignore the interrupt request line(INTR) until the Interrupt Service Routine(ISR) is completed. </a:t>
            </a:r>
          </a:p>
          <a:p>
            <a:pPr lvl="1">
              <a:lnSpc>
                <a:spcPct val="110000"/>
              </a:lnSpc>
            </a:pPr>
            <a:r>
              <a:rPr lang="en-US" sz="2000" dirty="0"/>
              <a:t>This can be done by using interrupt-Disable as first instruction and interrupt-Enable as the last instruction.</a:t>
            </a:r>
          </a:p>
          <a:p>
            <a:pPr>
              <a:buNone/>
            </a:pPr>
            <a:r>
              <a:rPr lang="en-US" sz="2400" dirty="0"/>
              <a:t/>
            </a:r>
            <a:br>
              <a:rPr lang="en-US" sz="2400" dirty="0"/>
            </a:br>
            <a:endParaRPr lang="en-US" sz="2400" dirty="0"/>
          </a:p>
        </p:txBody>
      </p:sp>
      <p:pic>
        <p:nvPicPr>
          <p:cNvPr id="5" name="Picture 4">
            <a:extLst>
              <a:ext uri="{FF2B5EF4-FFF2-40B4-BE49-F238E27FC236}">
                <a16:creationId xmlns:a16="http://schemas.microsoft.com/office/drawing/2014/main" xmlns="" id="{6787A803-F83F-48E1-826D-D0CC11CFA34F}"/>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Enabling and Disabling Interrupts Cont…</a:t>
            </a:r>
          </a:p>
        </p:txBody>
      </p:sp>
      <p:sp>
        <p:nvSpPr>
          <p:cNvPr id="3" name="Content Placeholder 2"/>
          <p:cNvSpPr>
            <a:spLocks noGrp="1"/>
          </p:cNvSpPr>
          <p:nvPr>
            <p:ph idx="1"/>
          </p:nvPr>
        </p:nvSpPr>
        <p:spPr>
          <a:xfrm>
            <a:off x="609598" y="2160590"/>
            <a:ext cx="7391401" cy="3880773"/>
          </a:xfrm>
        </p:spPr>
        <p:txBody>
          <a:bodyPr>
            <a:normAutofit fontScale="92500"/>
          </a:bodyPr>
          <a:lstStyle/>
          <a:p>
            <a:pPr>
              <a:lnSpc>
                <a:spcPct val="150000"/>
              </a:lnSpc>
            </a:pPr>
            <a:r>
              <a:rPr lang="en-US" sz="2000" dirty="0"/>
              <a:t>The second option is processor automatically disable interrupts before starting the execution of the ISR. </a:t>
            </a:r>
          </a:p>
          <a:p>
            <a:pPr>
              <a:lnSpc>
                <a:spcPct val="150000"/>
              </a:lnSpc>
            </a:pPr>
            <a:r>
              <a:rPr lang="en-US" sz="2000" dirty="0"/>
              <a:t>The status register PS stored in the stack with PC value. </a:t>
            </a:r>
          </a:p>
          <a:p>
            <a:pPr>
              <a:lnSpc>
                <a:spcPct val="150000"/>
              </a:lnSpc>
            </a:pPr>
            <a:r>
              <a:rPr lang="en-US" sz="2000" dirty="0"/>
              <a:t>The processor set this register bit 1 when the interrupt accept and when a return instruction is executed, the contents of the PS are cleared (0)and stored in the stack again.</a:t>
            </a:r>
          </a:p>
          <a:p>
            <a:pPr>
              <a:buNone/>
            </a:pPr>
            <a:r>
              <a:rPr lang="en-US" sz="2000" dirty="0"/>
              <a:t/>
            </a:r>
            <a:br>
              <a:rPr lang="en-US" sz="2000" dirty="0"/>
            </a:br>
            <a:endParaRPr lang="en-US" sz="2000" dirty="0"/>
          </a:p>
        </p:txBody>
      </p:sp>
      <p:pic>
        <p:nvPicPr>
          <p:cNvPr id="5" name="Picture 4">
            <a:extLst>
              <a:ext uri="{FF2B5EF4-FFF2-40B4-BE49-F238E27FC236}">
                <a16:creationId xmlns:a16="http://schemas.microsoft.com/office/drawing/2014/main" xmlns="" id="{770B854D-3331-496B-9CE6-18D8F43A729C}"/>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Handling </a:t>
            </a:r>
            <a:r>
              <a:rPr lang="en-US" dirty="0" smtClean="0">
                <a:solidFill>
                  <a:schemeClr val="accent2"/>
                </a:solidFill>
              </a:rPr>
              <a:t>Multiple </a:t>
            </a:r>
            <a:r>
              <a:rPr lang="en-US" dirty="0">
                <a:solidFill>
                  <a:schemeClr val="accent2"/>
                </a:solidFill>
              </a:rPr>
              <a:t>D</a:t>
            </a:r>
            <a:r>
              <a:rPr lang="en-US" dirty="0" smtClean="0">
                <a:solidFill>
                  <a:schemeClr val="accent2"/>
                </a:solidFill>
              </a:rPr>
              <a:t>evices</a:t>
            </a:r>
            <a:endParaRPr lang="en-US" dirty="0">
              <a:solidFill>
                <a:schemeClr val="accent2"/>
              </a:solidFill>
            </a:endParaRPr>
          </a:p>
        </p:txBody>
      </p:sp>
      <p:sp>
        <p:nvSpPr>
          <p:cNvPr id="3" name="Content Placeholder 2"/>
          <p:cNvSpPr>
            <a:spLocks noGrp="1"/>
          </p:cNvSpPr>
          <p:nvPr>
            <p:ph idx="1"/>
          </p:nvPr>
        </p:nvSpPr>
        <p:spPr>
          <a:xfrm>
            <a:off x="822959" y="1845734"/>
            <a:ext cx="7543801" cy="4478866"/>
          </a:xfrm>
        </p:spPr>
        <p:txBody>
          <a:bodyPr>
            <a:normAutofit fontScale="92500" lnSpcReduction="10000"/>
          </a:bodyPr>
          <a:lstStyle/>
          <a:p>
            <a:pPr algn="just"/>
            <a:r>
              <a:rPr lang="en-US" sz="2400" dirty="0"/>
              <a:t>When the number of devices initiating interrupts. </a:t>
            </a:r>
          </a:p>
          <a:p>
            <a:pPr algn="just"/>
            <a:r>
              <a:rPr lang="en-US" sz="2400" dirty="0"/>
              <a:t>For example, device X may request an interrupt while an interrupt caused by device Y is being serviced. </a:t>
            </a:r>
          </a:p>
          <a:p>
            <a:pPr algn="just"/>
            <a:r>
              <a:rPr lang="en-US" sz="2400" dirty="0"/>
              <a:t>Hence all the device using the common interrupt line. </a:t>
            </a:r>
          </a:p>
          <a:p>
            <a:pPr algn="just"/>
            <a:r>
              <a:rPr lang="en-US" sz="2400" dirty="0"/>
              <a:t>Additional information require to identify the device that activated the request. </a:t>
            </a:r>
          </a:p>
          <a:p>
            <a:pPr algn="just"/>
            <a:r>
              <a:rPr lang="en-US" sz="2400" dirty="0"/>
              <a:t>When the two devices activated the line at the same time, we must break up the tie and chose one the device request among two. Some scheme should be used by the processor.</a:t>
            </a:r>
          </a:p>
          <a:p>
            <a:pPr>
              <a:buNone/>
            </a:pPr>
            <a:r>
              <a:rPr lang="en-US" dirty="0"/>
              <a:t/>
            </a:r>
            <a:br>
              <a:rPr lang="en-US" dirty="0"/>
            </a:br>
            <a:endParaRPr lang="en-US" dirty="0"/>
          </a:p>
        </p:txBody>
      </p:sp>
      <p:pic>
        <p:nvPicPr>
          <p:cNvPr id="5" name="Picture 4">
            <a:extLst>
              <a:ext uri="{FF2B5EF4-FFF2-40B4-BE49-F238E27FC236}">
                <a16:creationId xmlns:a16="http://schemas.microsoft.com/office/drawing/2014/main" xmlns="" id="{9AD2DC52-B85B-4934-8586-555D3F903036}"/>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2386" y="381000"/>
            <a:ext cx="6705600" cy="1292352"/>
          </a:xfrm>
        </p:spPr>
        <p:txBody>
          <a:bodyPr>
            <a:normAutofit/>
          </a:bodyPr>
          <a:lstStyle/>
          <a:p>
            <a:r>
              <a:rPr lang="en-US" dirty="0">
                <a:solidFill>
                  <a:schemeClr val="accent2"/>
                </a:solidFill>
              </a:rPr>
              <a:t>Handling </a:t>
            </a:r>
            <a:r>
              <a:rPr lang="en-US" dirty="0" smtClean="0">
                <a:solidFill>
                  <a:schemeClr val="accent2"/>
                </a:solidFill>
              </a:rPr>
              <a:t>Multiple </a:t>
            </a:r>
            <a:r>
              <a:rPr lang="en-US" dirty="0">
                <a:solidFill>
                  <a:schemeClr val="accent2"/>
                </a:solidFill>
              </a:rPr>
              <a:t>D</a:t>
            </a:r>
            <a:r>
              <a:rPr lang="en-US" dirty="0" smtClean="0">
                <a:solidFill>
                  <a:schemeClr val="accent2"/>
                </a:solidFill>
              </a:rPr>
              <a:t>evices </a:t>
            </a:r>
            <a:r>
              <a:rPr lang="en-US" dirty="0" err="1">
                <a:solidFill>
                  <a:schemeClr val="accent2"/>
                </a:solidFill>
              </a:rPr>
              <a:t>Contd</a:t>
            </a:r>
            <a:r>
              <a:rPr lang="en-US" dirty="0">
                <a:solidFill>
                  <a:schemeClr val="accent2"/>
                </a:solidFill>
              </a:rPr>
              <a:t>…</a:t>
            </a:r>
          </a:p>
        </p:txBody>
      </p:sp>
      <p:sp>
        <p:nvSpPr>
          <p:cNvPr id="3" name="Content Placeholder 2"/>
          <p:cNvSpPr>
            <a:spLocks noGrp="1"/>
          </p:cNvSpPr>
          <p:nvPr>
            <p:ph idx="1"/>
          </p:nvPr>
        </p:nvSpPr>
        <p:spPr>
          <a:xfrm>
            <a:off x="487326" y="1905000"/>
            <a:ext cx="8351874" cy="5153025"/>
          </a:xfrm>
        </p:spPr>
        <p:txBody>
          <a:bodyPr>
            <a:normAutofit lnSpcReduction="10000"/>
          </a:bodyPr>
          <a:lstStyle/>
          <a:p>
            <a:pPr marL="461962" indent="-342900" algn="just">
              <a:buNone/>
            </a:pPr>
            <a:r>
              <a:rPr lang="en-US" sz="2000" dirty="0"/>
              <a:t>1. </a:t>
            </a:r>
            <a:r>
              <a:rPr lang="en-US" sz="2000" dirty="0">
                <a:solidFill>
                  <a:srgbClr val="C00000"/>
                </a:solidFill>
              </a:rPr>
              <a:t>Polling Scheme </a:t>
            </a:r>
          </a:p>
          <a:p>
            <a:pPr marL="754062" lvl="1" indent="-342900" algn="just">
              <a:buNone/>
            </a:pPr>
            <a:r>
              <a:rPr lang="en-US" sz="1800" dirty="0"/>
              <a:t>	The device that raises the interrupt will set one of the bit (IRQ) in status register to the processor will poll the devices to find which raised an interrupt first. </a:t>
            </a:r>
          </a:p>
          <a:p>
            <a:pPr marL="754062" lvl="1" indent="-342900" algn="just">
              <a:buNone/>
            </a:pPr>
            <a:r>
              <a:rPr lang="en-US" sz="1800" dirty="0"/>
              <a:t>	Disadvantage: </a:t>
            </a:r>
          </a:p>
          <a:p>
            <a:pPr marL="754062" lvl="1" indent="-342900" algn="just">
              <a:buNone/>
            </a:pPr>
            <a:r>
              <a:rPr lang="en-US" sz="1800" dirty="0"/>
              <a:t>		 Time spend in interrogating the IRQ bits of the devices that may not be requesting any service.</a:t>
            </a:r>
          </a:p>
          <a:p>
            <a:pPr algn="just">
              <a:buNone/>
            </a:pPr>
            <a:r>
              <a:rPr lang="en-US" sz="1800" dirty="0"/>
              <a:t>   2. </a:t>
            </a:r>
            <a:r>
              <a:rPr lang="en-US" sz="1800" dirty="0">
                <a:solidFill>
                  <a:srgbClr val="C00000"/>
                </a:solidFill>
              </a:rPr>
              <a:t>Vectored Interrupts </a:t>
            </a:r>
          </a:p>
          <a:p>
            <a:pPr algn="just">
              <a:buNone/>
            </a:pPr>
            <a:r>
              <a:rPr lang="en-US" sz="1800" dirty="0"/>
              <a:t>		To reduce the time involved in the polling scheme, a device requesting an interrupt may identify itself directly to the processor.  A device can send a special code to the processor over the bus. The code is used to identify the device.  If the interrupt produces a CALL to a predetermined memory location, which is the starting address of ISR, then that address is called vectored address and such interrupts are called vectored interrupts.</a:t>
            </a:r>
          </a:p>
          <a:p>
            <a:pPr>
              <a:buNone/>
            </a:pPr>
            <a:r>
              <a:rPr lang="en-US" sz="1800" dirty="0"/>
              <a:t/>
            </a:r>
            <a:br>
              <a:rPr lang="en-US" sz="1800" dirty="0"/>
            </a:br>
            <a:endParaRPr lang="en-US" sz="1800" dirty="0"/>
          </a:p>
        </p:txBody>
      </p:sp>
      <p:pic>
        <p:nvPicPr>
          <p:cNvPr id="5" name="Picture 4">
            <a:extLst>
              <a:ext uri="{FF2B5EF4-FFF2-40B4-BE49-F238E27FC236}">
                <a16:creationId xmlns:a16="http://schemas.microsoft.com/office/drawing/2014/main" xmlns="" id="{A229E73B-D18E-43C5-800F-FCBABC9E1DA4}"/>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xmlns="" id="{53C562AB-9EAE-4FEE-8865-5043AEE1EC2D}"/>
              </a:ext>
            </a:extLst>
          </p:cNvPr>
          <p:cNvSpPr>
            <a:spLocks noGrp="1"/>
          </p:cNvSpPr>
          <p:nvPr>
            <p:ph type="title"/>
          </p:nvPr>
        </p:nvSpPr>
        <p:spPr>
          <a:xfrm>
            <a:off x="609600" y="710609"/>
            <a:ext cx="6705600" cy="606552"/>
          </a:xfrm>
        </p:spPr>
        <p:txBody>
          <a:bodyPr>
            <a:normAutofit fontScale="90000"/>
          </a:bodyPr>
          <a:lstStyle/>
          <a:p>
            <a:r>
              <a:rPr lang="en-US" dirty="0">
                <a:solidFill>
                  <a:schemeClr val="accent2"/>
                </a:solidFill>
              </a:rPr>
              <a:t>Handling </a:t>
            </a:r>
            <a:r>
              <a:rPr lang="en-US" dirty="0" smtClean="0">
                <a:solidFill>
                  <a:schemeClr val="accent2"/>
                </a:solidFill>
              </a:rPr>
              <a:t>Multiple </a:t>
            </a:r>
            <a:r>
              <a:rPr lang="en-US" dirty="0">
                <a:solidFill>
                  <a:schemeClr val="accent2"/>
                </a:solidFill>
              </a:rPr>
              <a:t>D</a:t>
            </a:r>
            <a:r>
              <a:rPr lang="en-US" dirty="0" smtClean="0">
                <a:solidFill>
                  <a:schemeClr val="accent2"/>
                </a:solidFill>
              </a:rPr>
              <a:t>evices </a:t>
            </a:r>
            <a:r>
              <a:rPr lang="en-US" dirty="0" err="1">
                <a:solidFill>
                  <a:schemeClr val="accent2"/>
                </a:solidFill>
              </a:rPr>
              <a:t>Contd</a:t>
            </a:r>
            <a:r>
              <a:rPr lang="en-US" dirty="0">
                <a:solidFill>
                  <a:schemeClr val="accent2"/>
                </a:solidFill>
              </a:rPr>
              <a:t>…</a:t>
            </a:r>
          </a:p>
        </p:txBody>
      </p:sp>
      <p:sp>
        <p:nvSpPr>
          <p:cNvPr id="3" name="Content Placeholder 2"/>
          <p:cNvSpPr>
            <a:spLocks noGrp="1"/>
          </p:cNvSpPr>
          <p:nvPr>
            <p:ph idx="1"/>
          </p:nvPr>
        </p:nvSpPr>
        <p:spPr>
          <a:xfrm>
            <a:off x="457200" y="1247774"/>
            <a:ext cx="8610600" cy="5076826"/>
          </a:xfrm>
        </p:spPr>
        <p:txBody>
          <a:bodyPr>
            <a:normAutofit lnSpcReduction="10000"/>
          </a:bodyPr>
          <a:lstStyle/>
          <a:p>
            <a:pPr>
              <a:buNone/>
            </a:pPr>
            <a:r>
              <a:rPr lang="en-US" sz="1600" dirty="0">
                <a:solidFill>
                  <a:srgbClr val="C00000"/>
                </a:solidFill>
              </a:rPr>
              <a:t>3. Interrupt priority </a:t>
            </a:r>
          </a:p>
          <a:p>
            <a:pPr>
              <a:buNone/>
            </a:pPr>
            <a:r>
              <a:rPr lang="en-US" sz="1600" dirty="0"/>
              <a:t>		When a interrupt arrives from one (or) more devices simultaneously, the processor has to decide which request should be serviced first. • The processor takes this decision with the help of interrupt priorities. • The processor accepts interrupt request having highest priority. • Each request assign a different priority level. • The request received from the interrupt request line are sent to a priority arbitration circuit in the processor. • The request is accepted only if it has a higher priority level than that currently assigned to the processor.</a:t>
            </a:r>
          </a:p>
          <a:p>
            <a:pPr>
              <a:buNone/>
            </a:pPr>
            <a:r>
              <a:rPr lang="en-US" sz="1600" dirty="0">
                <a:solidFill>
                  <a:srgbClr val="C00000"/>
                </a:solidFill>
              </a:rPr>
              <a:t>4. Controlling device request </a:t>
            </a:r>
          </a:p>
          <a:p>
            <a:pPr>
              <a:buNone/>
            </a:pPr>
            <a:r>
              <a:rPr lang="en-US" sz="1600" dirty="0"/>
              <a:t>		The processor allow only the input / output devices requested(interrupt), that are being used by a given program. • Other devices should not be allowed to generate interrupt requests even though they are ready to transfer the data. • Hence, we need a mechanism in the interface circuits of individual devices to control whether the device is allowed to generate an interrupt request. •</a:t>
            </a:r>
          </a:p>
          <a:p>
            <a:pPr>
              <a:buNone/>
            </a:pPr>
            <a:r>
              <a:rPr lang="en-US" sz="1600" dirty="0"/>
              <a:t>	</a:t>
            </a:r>
            <a:r>
              <a:rPr lang="en-US" sz="1600" dirty="0">
                <a:solidFill>
                  <a:srgbClr val="C00000"/>
                </a:solidFill>
              </a:rPr>
              <a:t>Two mechanism for control request:</a:t>
            </a:r>
          </a:p>
          <a:p>
            <a:pPr>
              <a:buNone/>
            </a:pPr>
            <a:r>
              <a:rPr lang="en-US" sz="1600" dirty="0"/>
              <a:t>		 1. One is at the device end- interrupt enable bit in the control register(IRQ). </a:t>
            </a:r>
          </a:p>
          <a:p>
            <a:pPr>
              <a:buNone/>
            </a:pPr>
            <a:r>
              <a:rPr lang="en-US" sz="1600" dirty="0"/>
              <a:t>		2. Processor end- enable bit in the program status register(PS) or priority structure determine whether a given interrupt request will be accepted.</a:t>
            </a:r>
          </a:p>
          <a:p>
            <a:endParaRPr lang="en-US" sz="1600" dirty="0"/>
          </a:p>
        </p:txBody>
      </p:sp>
      <p:pic>
        <p:nvPicPr>
          <p:cNvPr id="5" name="Picture 4">
            <a:extLst>
              <a:ext uri="{FF2B5EF4-FFF2-40B4-BE49-F238E27FC236}">
                <a16:creationId xmlns:a16="http://schemas.microsoft.com/office/drawing/2014/main" xmlns="" id="{866E50C4-B893-4E06-8A4F-20BEAED6839F}"/>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EBA832-C287-4A80-94F3-8569AD3CE18F}"/>
              </a:ext>
            </a:extLst>
          </p:cNvPr>
          <p:cNvSpPr>
            <a:spLocks noGrp="1"/>
          </p:cNvSpPr>
          <p:nvPr>
            <p:ph type="title"/>
          </p:nvPr>
        </p:nvSpPr>
        <p:spPr>
          <a:xfrm>
            <a:off x="800100" y="2514600"/>
            <a:ext cx="7543800" cy="1203961"/>
          </a:xfrm>
        </p:spPr>
        <p:txBody>
          <a:bodyPr/>
          <a:lstStyle/>
          <a:p>
            <a:pPr algn="ctr"/>
            <a:r>
              <a:rPr lang="en-IN" dirty="0">
                <a:solidFill>
                  <a:schemeClr val="accent2"/>
                </a:solidFill>
              </a:rPr>
              <a:t>Thank You</a:t>
            </a:r>
          </a:p>
        </p:txBody>
      </p:sp>
    </p:spTree>
    <p:extLst>
      <p:ext uri="{BB962C8B-B14F-4D97-AF65-F5344CB8AC3E}">
        <p14:creationId xmlns:p14="http://schemas.microsoft.com/office/powerpoint/2010/main" val="28005837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Asynchronous DRAMs</a:t>
            </a:r>
          </a:p>
        </p:txBody>
      </p:sp>
      <p:sp>
        <p:nvSpPr>
          <p:cNvPr id="17411" name="Content Placeholder 2"/>
          <p:cNvSpPr>
            <a:spLocks noGrp="1"/>
          </p:cNvSpPr>
          <p:nvPr>
            <p:ph idx="1"/>
          </p:nvPr>
        </p:nvSpPr>
        <p:spPr>
          <a:xfrm>
            <a:off x="5562600" y="1880627"/>
            <a:ext cx="3505200" cy="3659872"/>
          </a:xfrm>
        </p:spPr>
        <p:txBody>
          <a:bodyPr>
            <a:normAutofit fontScale="92500" lnSpcReduction="20000"/>
          </a:bodyPr>
          <a:lstStyle/>
          <a:p>
            <a:pPr eaLnBrk="1" hangingPunct="1"/>
            <a:r>
              <a:rPr lang="en-US" altLang="en-US" sz="1800" b="1" i="1" dirty="0"/>
              <a:t>Each row can store 512 bytes. 12 bits to select a row, and 9 bits to select a group in a row. Total of 21 bits. </a:t>
            </a:r>
          </a:p>
          <a:p>
            <a:pPr eaLnBrk="1" hangingPunct="1">
              <a:buFontTx/>
              <a:buChar char="•"/>
            </a:pPr>
            <a:r>
              <a:rPr lang="en-US" altLang="en-US" sz="1800" b="1" i="1" dirty="0"/>
              <a:t>First apply the row address, RAS signal latches the row address. Then apply the column address, CAS signal latches the address.</a:t>
            </a:r>
          </a:p>
          <a:p>
            <a:pPr eaLnBrk="1" hangingPunct="1">
              <a:buFontTx/>
              <a:buChar char="•"/>
            </a:pPr>
            <a:r>
              <a:rPr lang="en-US" altLang="en-US" sz="1800" b="1" i="1" dirty="0"/>
              <a:t>Timing of the memory unit is  controlled by a specialized unit which generates RAS and CAS.</a:t>
            </a:r>
          </a:p>
          <a:p>
            <a:pPr eaLnBrk="1" hangingPunct="1">
              <a:buFontTx/>
              <a:buChar char="•"/>
            </a:pPr>
            <a:r>
              <a:rPr lang="en-US" altLang="en-US" sz="1800" b="1" i="1" dirty="0"/>
              <a:t>This is asynchronous DRAM</a:t>
            </a:r>
            <a:endParaRPr lang="en-US" altLang="en-US" sz="1800" b="1" dirty="0"/>
          </a:p>
        </p:txBody>
      </p:sp>
      <p:grpSp>
        <p:nvGrpSpPr>
          <p:cNvPr id="17412" name="Group 116"/>
          <p:cNvGrpSpPr>
            <a:grpSpLocks/>
          </p:cNvGrpSpPr>
          <p:nvPr/>
        </p:nvGrpSpPr>
        <p:grpSpPr bwMode="auto">
          <a:xfrm>
            <a:off x="65362" y="1880627"/>
            <a:ext cx="5867400" cy="4191000"/>
            <a:chOff x="228600" y="1905000"/>
            <a:chExt cx="5867400" cy="4191000"/>
          </a:xfrm>
        </p:grpSpPr>
        <p:grpSp>
          <p:nvGrpSpPr>
            <p:cNvPr id="17413" name="Group 109"/>
            <p:cNvGrpSpPr>
              <a:grpSpLocks/>
            </p:cNvGrpSpPr>
            <p:nvPr/>
          </p:nvGrpSpPr>
          <p:grpSpPr bwMode="auto">
            <a:xfrm>
              <a:off x="228600" y="1905000"/>
              <a:ext cx="5867400" cy="4191000"/>
              <a:chOff x="228600" y="1676400"/>
              <a:chExt cx="6511925" cy="4419600"/>
            </a:xfrm>
          </p:grpSpPr>
          <p:sp>
            <p:nvSpPr>
              <p:cNvPr id="17416" name="Line 2"/>
              <p:cNvSpPr>
                <a:spLocks noChangeShapeType="1"/>
              </p:cNvSpPr>
              <p:nvPr/>
            </p:nvSpPr>
            <p:spPr bwMode="auto">
              <a:xfrm flipH="1">
                <a:off x="4286250" y="2444750"/>
                <a:ext cx="425450" cy="15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17" name="Line 3"/>
              <p:cNvSpPr>
                <a:spLocks noChangeShapeType="1"/>
              </p:cNvSpPr>
              <p:nvPr/>
            </p:nvSpPr>
            <p:spPr bwMode="auto">
              <a:xfrm flipH="1">
                <a:off x="4286250" y="2333625"/>
                <a:ext cx="425450" cy="15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18" name="Line 4"/>
              <p:cNvSpPr>
                <a:spLocks noChangeShapeType="1"/>
              </p:cNvSpPr>
              <p:nvPr/>
            </p:nvSpPr>
            <p:spPr bwMode="auto">
              <a:xfrm flipH="1">
                <a:off x="4286250" y="2960688"/>
                <a:ext cx="425450" cy="1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19" name="Line 5"/>
              <p:cNvSpPr>
                <a:spLocks noChangeShapeType="1"/>
              </p:cNvSpPr>
              <p:nvPr/>
            </p:nvSpPr>
            <p:spPr bwMode="auto">
              <a:xfrm flipV="1">
                <a:off x="5670550" y="3294063"/>
                <a:ext cx="1588" cy="42386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20" name="Line 6"/>
              <p:cNvSpPr>
                <a:spLocks noChangeShapeType="1"/>
              </p:cNvSpPr>
              <p:nvPr/>
            </p:nvSpPr>
            <p:spPr bwMode="auto">
              <a:xfrm flipV="1">
                <a:off x="5135563" y="3294063"/>
                <a:ext cx="1587" cy="42386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21" name="Rectangle 7"/>
              <p:cNvSpPr>
                <a:spLocks noChangeArrowheads="1"/>
              </p:cNvSpPr>
              <p:nvPr/>
            </p:nvSpPr>
            <p:spPr bwMode="auto">
              <a:xfrm>
                <a:off x="5080000" y="4841875"/>
                <a:ext cx="7747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Column</a:t>
                </a:r>
                <a:endParaRPr lang="en-CA" altLang="en-US" dirty="0">
                  <a:latin typeface="Corbel" panose="020B0503020204020204" pitchFamily="34" charset="0"/>
                </a:endParaRPr>
              </a:p>
            </p:txBody>
          </p:sp>
          <p:sp>
            <p:nvSpPr>
              <p:cNvPr id="17422" name="Freeform 8"/>
              <p:cNvSpPr>
                <a:spLocks/>
              </p:cNvSpPr>
              <p:nvPr/>
            </p:nvSpPr>
            <p:spPr bwMode="auto">
              <a:xfrm>
                <a:off x="5651500" y="5340350"/>
                <a:ext cx="36513" cy="74613"/>
              </a:xfrm>
              <a:custGeom>
                <a:avLst/>
                <a:gdLst>
                  <a:gd name="T0" fmla="*/ 666599552 w 2"/>
                  <a:gd name="T1" fmla="*/ 1391774862 h 4"/>
                  <a:gd name="T2" fmla="*/ 333308904 w 2"/>
                  <a:gd name="T3" fmla="*/ 0 h 4"/>
                  <a:gd name="T4" fmla="*/ 0 w 2"/>
                  <a:gd name="T5" fmla="*/ 1391774862 h 4"/>
                  <a:gd name="T6" fmla="*/ 333308904 w 2"/>
                  <a:gd name="T7" fmla="*/ 1391774862 h 4"/>
                  <a:gd name="T8" fmla="*/ 666599552 w 2"/>
                  <a:gd name="T9" fmla="*/ 1391774862 h 4"/>
                  <a:gd name="T10" fmla="*/ 0 60000 65536"/>
                  <a:gd name="T11" fmla="*/ 0 60000 65536"/>
                  <a:gd name="T12" fmla="*/ 0 60000 65536"/>
                  <a:gd name="T13" fmla="*/ 0 60000 65536"/>
                  <a:gd name="T14" fmla="*/ 0 60000 65536"/>
                  <a:gd name="T15" fmla="*/ 0 w 2"/>
                  <a:gd name="T16" fmla="*/ 0 h 4"/>
                  <a:gd name="T17" fmla="*/ 2 w 2"/>
                  <a:gd name="T18" fmla="*/ 4 h 4"/>
                </a:gdLst>
                <a:ahLst/>
                <a:cxnLst>
                  <a:cxn ang="T10">
                    <a:pos x="T0" y="T1"/>
                  </a:cxn>
                  <a:cxn ang="T11">
                    <a:pos x="T2" y="T3"/>
                  </a:cxn>
                  <a:cxn ang="T12">
                    <a:pos x="T4" y="T5"/>
                  </a:cxn>
                  <a:cxn ang="T13">
                    <a:pos x="T6" y="T7"/>
                  </a:cxn>
                  <a:cxn ang="T14">
                    <a:pos x="T8" y="T9"/>
                  </a:cxn>
                </a:cxnLst>
                <a:rect l="T15" t="T16" r="T17" b="T18"/>
                <a:pathLst>
                  <a:path w="2" h="4">
                    <a:moveTo>
                      <a:pt x="2" y="4"/>
                    </a:moveTo>
                    <a:lnTo>
                      <a:pt x="1" y="0"/>
                    </a:lnTo>
                    <a:lnTo>
                      <a:pt x="0" y="4"/>
                    </a:lnTo>
                    <a:lnTo>
                      <a:pt x="1" y="4"/>
                    </a:lnTo>
                    <a:lnTo>
                      <a:pt x="2" y="4"/>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23" name="Freeform 9"/>
              <p:cNvSpPr>
                <a:spLocks/>
              </p:cNvSpPr>
              <p:nvPr/>
            </p:nvSpPr>
            <p:spPr bwMode="auto">
              <a:xfrm>
                <a:off x="5651500" y="5340350"/>
                <a:ext cx="36513" cy="74613"/>
              </a:xfrm>
              <a:custGeom>
                <a:avLst/>
                <a:gdLst>
                  <a:gd name="T0" fmla="*/ 57965187 w 23"/>
                  <a:gd name="T1" fmla="*/ 118448942 h 47"/>
                  <a:gd name="T2" fmla="*/ 30242292 w 23"/>
                  <a:gd name="T3" fmla="*/ 0 h 47"/>
                  <a:gd name="T4" fmla="*/ 0 w 23"/>
                  <a:gd name="T5" fmla="*/ 118448942 h 47"/>
                  <a:gd name="T6" fmla="*/ 30242292 w 23"/>
                  <a:gd name="T7" fmla="*/ 118448942 h 47"/>
                  <a:gd name="T8" fmla="*/ 57965187 w 23"/>
                  <a:gd name="T9" fmla="*/ 118448942 h 47"/>
                  <a:gd name="T10" fmla="*/ 0 60000 65536"/>
                  <a:gd name="T11" fmla="*/ 0 60000 65536"/>
                  <a:gd name="T12" fmla="*/ 0 60000 65536"/>
                  <a:gd name="T13" fmla="*/ 0 60000 65536"/>
                  <a:gd name="T14" fmla="*/ 0 60000 65536"/>
                  <a:gd name="T15" fmla="*/ 0 w 23"/>
                  <a:gd name="T16" fmla="*/ 0 h 47"/>
                  <a:gd name="T17" fmla="*/ 23 w 23"/>
                  <a:gd name="T18" fmla="*/ 47 h 47"/>
                </a:gdLst>
                <a:ahLst/>
                <a:cxnLst>
                  <a:cxn ang="T10">
                    <a:pos x="T0" y="T1"/>
                  </a:cxn>
                  <a:cxn ang="T11">
                    <a:pos x="T2" y="T3"/>
                  </a:cxn>
                  <a:cxn ang="T12">
                    <a:pos x="T4" y="T5"/>
                  </a:cxn>
                  <a:cxn ang="T13">
                    <a:pos x="T6" y="T7"/>
                  </a:cxn>
                  <a:cxn ang="T14">
                    <a:pos x="T8" y="T9"/>
                  </a:cxn>
                </a:cxnLst>
                <a:rect l="T15" t="T16" r="T17" b="T18"/>
                <a:pathLst>
                  <a:path w="23" h="47">
                    <a:moveTo>
                      <a:pt x="23" y="47"/>
                    </a:moveTo>
                    <a:lnTo>
                      <a:pt x="12" y="0"/>
                    </a:lnTo>
                    <a:lnTo>
                      <a:pt x="0" y="47"/>
                    </a:lnTo>
                    <a:lnTo>
                      <a:pt x="12" y="47"/>
                    </a:lnTo>
                    <a:lnTo>
                      <a:pt x="23" y="47"/>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24" name="Freeform 10"/>
              <p:cNvSpPr>
                <a:spLocks/>
              </p:cNvSpPr>
              <p:nvPr/>
            </p:nvSpPr>
            <p:spPr bwMode="auto">
              <a:xfrm>
                <a:off x="5651500" y="5635625"/>
                <a:ext cx="36513" cy="74613"/>
              </a:xfrm>
              <a:custGeom>
                <a:avLst/>
                <a:gdLst>
                  <a:gd name="T0" fmla="*/ 0 w 2"/>
                  <a:gd name="T1" fmla="*/ 0 h 4"/>
                  <a:gd name="T2" fmla="*/ 333308904 w 2"/>
                  <a:gd name="T3" fmla="*/ 1391774862 h 4"/>
                  <a:gd name="T4" fmla="*/ 666599552 w 2"/>
                  <a:gd name="T5" fmla="*/ 0 h 4"/>
                  <a:gd name="T6" fmla="*/ 333308904 w 2"/>
                  <a:gd name="T7" fmla="*/ 0 h 4"/>
                  <a:gd name="T8" fmla="*/ 0 w 2"/>
                  <a:gd name="T9" fmla="*/ 0 h 4"/>
                  <a:gd name="T10" fmla="*/ 0 60000 65536"/>
                  <a:gd name="T11" fmla="*/ 0 60000 65536"/>
                  <a:gd name="T12" fmla="*/ 0 60000 65536"/>
                  <a:gd name="T13" fmla="*/ 0 60000 65536"/>
                  <a:gd name="T14" fmla="*/ 0 60000 65536"/>
                  <a:gd name="T15" fmla="*/ 0 w 2"/>
                  <a:gd name="T16" fmla="*/ 0 h 4"/>
                  <a:gd name="T17" fmla="*/ 2 w 2"/>
                  <a:gd name="T18" fmla="*/ 4 h 4"/>
                </a:gdLst>
                <a:ahLst/>
                <a:cxnLst>
                  <a:cxn ang="T10">
                    <a:pos x="T0" y="T1"/>
                  </a:cxn>
                  <a:cxn ang="T11">
                    <a:pos x="T2" y="T3"/>
                  </a:cxn>
                  <a:cxn ang="T12">
                    <a:pos x="T4" y="T5"/>
                  </a:cxn>
                  <a:cxn ang="T13">
                    <a:pos x="T6" y="T7"/>
                  </a:cxn>
                  <a:cxn ang="T14">
                    <a:pos x="T8" y="T9"/>
                  </a:cxn>
                </a:cxnLst>
                <a:rect l="T15" t="T16" r="T17" b="T18"/>
                <a:pathLst>
                  <a:path w="2" h="4">
                    <a:moveTo>
                      <a:pt x="0" y="0"/>
                    </a:moveTo>
                    <a:lnTo>
                      <a:pt x="1" y="4"/>
                    </a:lnTo>
                    <a:lnTo>
                      <a:pt x="2" y="0"/>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25" name="Freeform 11"/>
              <p:cNvSpPr>
                <a:spLocks/>
              </p:cNvSpPr>
              <p:nvPr/>
            </p:nvSpPr>
            <p:spPr bwMode="auto">
              <a:xfrm>
                <a:off x="5651500" y="5635625"/>
                <a:ext cx="36513" cy="74613"/>
              </a:xfrm>
              <a:custGeom>
                <a:avLst/>
                <a:gdLst>
                  <a:gd name="T0" fmla="*/ 0 w 23"/>
                  <a:gd name="T1" fmla="*/ 0 h 47"/>
                  <a:gd name="T2" fmla="*/ 30242292 w 23"/>
                  <a:gd name="T3" fmla="*/ 118448942 h 47"/>
                  <a:gd name="T4" fmla="*/ 57965187 w 23"/>
                  <a:gd name="T5" fmla="*/ 0 h 47"/>
                  <a:gd name="T6" fmla="*/ 30242292 w 23"/>
                  <a:gd name="T7" fmla="*/ 0 h 47"/>
                  <a:gd name="T8" fmla="*/ 0 w 23"/>
                  <a:gd name="T9" fmla="*/ 0 h 47"/>
                  <a:gd name="T10" fmla="*/ 0 60000 65536"/>
                  <a:gd name="T11" fmla="*/ 0 60000 65536"/>
                  <a:gd name="T12" fmla="*/ 0 60000 65536"/>
                  <a:gd name="T13" fmla="*/ 0 60000 65536"/>
                  <a:gd name="T14" fmla="*/ 0 60000 65536"/>
                  <a:gd name="T15" fmla="*/ 0 w 23"/>
                  <a:gd name="T16" fmla="*/ 0 h 47"/>
                  <a:gd name="T17" fmla="*/ 23 w 23"/>
                  <a:gd name="T18" fmla="*/ 47 h 47"/>
                </a:gdLst>
                <a:ahLst/>
                <a:cxnLst>
                  <a:cxn ang="T10">
                    <a:pos x="T0" y="T1"/>
                  </a:cxn>
                  <a:cxn ang="T11">
                    <a:pos x="T2" y="T3"/>
                  </a:cxn>
                  <a:cxn ang="T12">
                    <a:pos x="T4" y="T5"/>
                  </a:cxn>
                  <a:cxn ang="T13">
                    <a:pos x="T6" y="T7"/>
                  </a:cxn>
                  <a:cxn ang="T14">
                    <a:pos x="T8" y="T9"/>
                  </a:cxn>
                </a:cxnLst>
                <a:rect l="T15" t="T16" r="T17" b="T18"/>
                <a:pathLst>
                  <a:path w="23" h="47">
                    <a:moveTo>
                      <a:pt x="0" y="0"/>
                    </a:moveTo>
                    <a:lnTo>
                      <a:pt x="12" y="47"/>
                    </a:lnTo>
                    <a:lnTo>
                      <a:pt x="23" y="0"/>
                    </a:lnTo>
                    <a:lnTo>
                      <a:pt x="12"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26" name="Line 12"/>
              <p:cNvSpPr>
                <a:spLocks noChangeShapeType="1"/>
              </p:cNvSpPr>
              <p:nvPr/>
            </p:nvSpPr>
            <p:spPr bwMode="auto">
              <a:xfrm flipV="1">
                <a:off x="5670550" y="5414963"/>
                <a:ext cx="1588" cy="20161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27" name="Rectangle 16"/>
              <p:cNvSpPr>
                <a:spLocks noChangeArrowheads="1"/>
              </p:cNvSpPr>
              <p:nvPr/>
            </p:nvSpPr>
            <p:spPr bwMode="auto">
              <a:xfrm>
                <a:off x="6278563" y="3716338"/>
                <a:ext cx="3317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CS</a:t>
                </a:r>
                <a:endParaRPr lang="en-CA" altLang="en-US" dirty="0">
                  <a:latin typeface="Corbel" panose="020B0503020204020204" pitchFamily="34" charset="0"/>
                </a:endParaRPr>
              </a:p>
            </p:txBody>
          </p:sp>
          <p:sp>
            <p:nvSpPr>
              <p:cNvPr id="17428" name="Line 17"/>
              <p:cNvSpPr>
                <a:spLocks noChangeShapeType="1"/>
              </p:cNvSpPr>
              <p:nvPr/>
            </p:nvSpPr>
            <p:spPr bwMode="auto">
              <a:xfrm flipV="1">
                <a:off x="5670550" y="4252913"/>
                <a:ext cx="1588" cy="51593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29" name="Line 18"/>
              <p:cNvSpPr>
                <a:spLocks noChangeShapeType="1"/>
              </p:cNvSpPr>
              <p:nvPr/>
            </p:nvSpPr>
            <p:spPr bwMode="auto">
              <a:xfrm flipV="1">
                <a:off x="5135563" y="4252913"/>
                <a:ext cx="1587" cy="51593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30" name="Line 19"/>
              <p:cNvSpPr>
                <a:spLocks noChangeShapeType="1"/>
              </p:cNvSpPr>
              <p:nvPr/>
            </p:nvSpPr>
            <p:spPr bwMode="auto">
              <a:xfrm flipV="1">
                <a:off x="5024438" y="4252913"/>
                <a:ext cx="1587" cy="51593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31" name="Line 20"/>
              <p:cNvSpPr>
                <a:spLocks noChangeShapeType="1"/>
              </p:cNvSpPr>
              <p:nvPr/>
            </p:nvSpPr>
            <p:spPr bwMode="auto">
              <a:xfrm flipV="1">
                <a:off x="5024438" y="3294063"/>
                <a:ext cx="1587" cy="42386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32" name="Line 21"/>
              <p:cNvSpPr>
                <a:spLocks noChangeShapeType="1"/>
              </p:cNvSpPr>
              <p:nvPr/>
            </p:nvSpPr>
            <p:spPr bwMode="auto">
              <a:xfrm flipH="1">
                <a:off x="3124200" y="5100638"/>
                <a:ext cx="1273175" cy="1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33" name="Line 22"/>
              <p:cNvSpPr>
                <a:spLocks noChangeShapeType="1"/>
              </p:cNvSpPr>
              <p:nvPr/>
            </p:nvSpPr>
            <p:spPr bwMode="auto">
              <a:xfrm flipH="1">
                <a:off x="3124200" y="4989513"/>
                <a:ext cx="1328738" cy="1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34" name="Freeform 23"/>
              <p:cNvSpPr>
                <a:spLocks/>
              </p:cNvSpPr>
              <p:nvPr/>
            </p:nvSpPr>
            <p:spPr bwMode="auto">
              <a:xfrm>
                <a:off x="4397375" y="4935538"/>
                <a:ext cx="423863" cy="220662"/>
              </a:xfrm>
              <a:custGeom>
                <a:avLst/>
                <a:gdLst>
                  <a:gd name="T0" fmla="*/ 0 w 23"/>
                  <a:gd name="T1" fmla="*/ 2147483647 h 12"/>
                  <a:gd name="T2" fmla="*/ 2147483647 w 23"/>
                  <a:gd name="T3" fmla="*/ 2147483647 h 12"/>
                  <a:gd name="T4" fmla="*/ 2147483647 w 23"/>
                  <a:gd name="T5" fmla="*/ 2147483647 h 12"/>
                  <a:gd name="T6" fmla="*/ 2147483647 w 23"/>
                  <a:gd name="T7" fmla="*/ 2028821523 h 12"/>
                  <a:gd name="T8" fmla="*/ 2147483647 w 23"/>
                  <a:gd name="T9" fmla="*/ 0 h 12"/>
                  <a:gd name="T10" fmla="*/ 2147483647 w 23"/>
                  <a:gd name="T11" fmla="*/ 1014419956 h 12"/>
                  <a:gd name="T12" fmla="*/ 0 w 23"/>
                  <a:gd name="T13" fmla="*/ 1014419956 h 12"/>
                  <a:gd name="T14" fmla="*/ 0 60000 65536"/>
                  <a:gd name="T15" fmla="*/ 0 60000 65536"/>
                  <a:gd name="T16" fmla="*/ 0 60000 65536"/>
                  <a:gd name="T17" fmla="*/ 0 60000 65536"/>
                  <a:gd name="T18" fmla="*/ 0 60000 65536"/>
                  <a:gd name="T19" fmla="*/ 0 60000 65536"/>
                  <a:gd name="T20" fmla="*/ 0 60000 65536"/>
                  <a:gd name="T21" fmla="*/ 0 w 23"/>
                  <a:gd name="T22" fmla="*/ 0 h 12"/>
                  <a:gd name="T23" fmla="*/ 23 w 23"/>
                  <a:gd name="T24" fmla="*/ 12 h 1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3" h="12">
                    <a:moveTo>
                      <a:pt x="0" y="9"/>
                    </a:moveTo>
                    <a:lnTo>
                      <a:pt x="11" y="9"/>
                    </a:lnTo>
                    <a:lnTo>
                      <a:pt x="11" y="12"/>
                    </a:lnTo>
                    <a:lnTo>
                      <a:pt x="23" y="6"/>
                    </a:lnTo>
                    <a:lnTo>
                      <a:pt x="11" y="0"/>
                    </a:lnTo>
                    <a:lnTo>
                      <a:pt x="11" y="3"/>
                    </a:lnTo>
                    <a:lnTo>
                      <a:pt x="0" y="3"/>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35" name="Rectangle 24"/>
              <p:cNvSpPr>
                <a:spLocks noChangeArrowheads="1"/>
              </p:cNvSpPr>
              <p:nvPr/>
            </p:nvSpPr>
            <p:spPr bwMode="auto">
              <a:xfrm>
                <a:off x="4879975" y="3771900"/>
                <a:ext cx="1183986" cy="210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Sense / Write</a:t>
                </a:r>
                <a:endParaRPr lang="en-CA" altLang="en-US" dirty="0">
                  <a:latin typeface="Corbel" panose="020B0503020204020204" pitchFamily="34" charset="0"/>
                </a:endParaRPr>
              </a:p>
            </p:txBody>
          </p:sp>
          <p:sp>
            <p:nvSpPr>
              <p:cNvPr id="17436" name="Rectangle 25"/>
              <p:cNvSpPr>
                <a:spLocks noChangeArrowheads="1"/>
              </p:cNvSpPr>
              <p:nvPr/>
            </p:nvSpPr>
            <p:spPr bwMode="auto">
              <a:xfrm>
                <a:off x="5099050" y="3938588"/>
                <a:ext cx="7381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circuits</a:t>
                </a:r>
                <a:endParaRPr lang="en-CA" altLang="en-US" dirty="0">
                  <a:latin typeface="Corbel" panose="020B0503020204020204" pitchFamily="34" charset="0"/>
                </a:endParaRPr>
              </a:p>
            </p:txBody>
          </p:sp>
          <p:sp>
            <p:nvSpPr>
              <p:cNvPr id="17437" name="Rectangle 26"/>
              <p:cNvSpPr>
                <a:spLocks noChangeArrowheads="1"/>
              </p:cNvSpPr>
              <p:nvPr/>
            </p:nvSpPr>
            <p:spPr bwMode="auto">
              <a:xfrm>
                <a:off x="5043488" y="2609850"/>
                <a:ext cx="9032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cell array</a:t>
                </a:r>
                <a:endParaRPr lang="en-CA" altLang="en-US" dirty="0">
                  <a:latin typeface="Corbel" panose="020B0503020204020204" pitchFamily="34" charset="0"/>
                </a:endParaRPr>
              </a:p>
            </p:txBody>
          </p:sp>
          <p:sp>
            <p:nvSpPr>
              <p:cNvPr id="17438" name="Freeform 27"/>
              <p:cNvSpPr>
                <a:spLocks/>
              </p:cNvSpPr>
              <p:nvPr/>
            </p:nvSpPr>
            <p:spPr bwMode="auto">
              <a:xfrm>
                <a:off x="2719388" y="5432425"/>
                <a:ext cx="55562" cy="111125"/>
              </a:xfrm>
              <a:custGeom>
                <a:avLst/>
                <a:gdLst>
                  <a:gd name="T0" fmla="*/ 1029045244 w 3"/>
                  <a:gd name="T1" fmla="*/ 2058127529 h 6"/>
                  <a:gd name="T2" fmla="*/ 686024085 w 3"/>
                  <a:gd name="T3" fmla="*/ 0 h 6"/>
                  <a:gd name="T4" fmla="*/ 0 w 3"/>
                  <a:gd name="T5" fmla="*/ 2058127529 h 6"/>
                  <a:gd name="T6" fmla="*/ 686024085 w 3"/>
                  <a:gd name="T7" fmla="*/ 2058127529 h 6"/>
                  <a:gd name="T8" fmla="*/ 1029045244 w 3"/>
                  <a:gd name="T9" fmla="*/ 2058127529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2" y="0"/>
                    </a:lnTo>
                    <a:lnTo>
                      <a:pt x="0" y="6"/>
                    </a:lnTo>
                    <a:lnTo>
                      <a:pt x="2" y="6"/>
                    </a:lnTo>
                    <a:lnTo>
                      <a:pt x="3"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39" name="Freeform 28"/>
              <p:cNvSpPr>
                <a:spLocks/>
              </p:cNvSpPr>
              <p:nvPr/>
            </p:nvSpPr>
            <p:spPr bwMode="auto">
              <a:xfrm>
                <a:off x="2719388" y="5432425"/>
                <a:ext cx="55562" cy="111125"/>
              </a:xfrm>
              <a:custGeom>
                <a:avLst/>
                <a:gdLst>
                  <a:gd name="T0" fmla="*/ 88203868 w 35"/>
                  <a:gd name="T1" fmla="*/ 176410910 h 70"/>
                  <a:gd name="T2" fmla="*/ 57962278 w 35"/>
                  <a:gd name="T3" fmla="*/ 0 h 70"/>
                  <a:gd name="T4" fmla="*/ 0 w 35"/>
                  <a:gd name="T5" fmla="*/ 176410910 h 70"/>
                  <a:gd name="T6" fmla="*/ 57962278 w 35"/>
                  <a:gd name="T7" fmla="*/ 176410910 h 70"/>
                  <a:gd name="T8" fmla="*/ 88203868 w 35"/>
                  <a:gd name="T9" fmla="*/ 176410910 h 70"/>
                  <a:gd name="T10" fmla="*/ 0 60000 65536"/>
                  <a:gd name="T11" fmla="*/ 0 60000 65536"/>
                  <a:gd name="T12" fmla="*/ 0 60000 65536"/>
                  <a:gd name="T13" fmla="*/ 0 60000 65536"/>
                  <a:gd name="T14" fmla="*/ 0 60000 65536"/>
                  <a:gd name="T15" fmla="*/ 0 w 35"/>
                  <a:gd name="T16" fmla="*/ 0 h 70"/>
                  <a:gd name="T17" fmla="*/ 35 w 35"/>
                  <a:gd name="T18" fmla="*/ 70 h 70"/>
                </a:gdLst>
                <a:ahLst/>
                <a:cxnLst>
                  <a:cxn ang="T10">
                    <a:pos x="T0" y="T1"/>
                  </a:cxn>
                  <a:cxn ang="T11">
                    <a:pos x="T2" y="T3"/>
                  </a:cxn>
                  <a:cxn ang="T12">
                    <a:pos x="T4" y="T5"/>
                  </a:cxn>
                  <a:cxn ang="T13">
                    <a:pos x="T6" y="T7"/>
                  </a:cxn>
                  <a:cxn ang="T14">
                    <a:pos x="T8" y="T9"/>
                  </a:cxn>
                </a:cxnLst>
                <a:rect l="T15" t="T16" r="T17" b="T18"/>
                <a:pathLst>
                  <a:path w="35" h="70">
                    <a:moveTo>
                      <a:pt x="35" y="70"/>
                    </a:moveTo>
                    <a:lnTo>
                      <a:pt x="23" y="0"/>
                    </a:lnTo>
                    <a:lnTo>
                      <a:pt x="0" y="70"/>
                    </a:lnTo>
                    <a:lnTo>
                      <a:pt x="23" y="70"/>
                    </a:lnTo>
                    <a:lnTo>
                      <a:pt x="35" y="7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40" name="Freeform 29"/>
              <p:cNvSpPr>
                <a:spLocks/>
              </p:cNvSpPr>
              <p:nvPr/>
            </p:nvSpPr>
            <p:spPr bwMode="auto">
              <a:xfrm>
                <a:off x="1741488" y="5562600"/>
                <a:ext cx="1014412" cy="276225"/>
              </a:xfrm>
              <a:custGeom>
                <a:avLst/>
                <a:gdLst>
                  <a:gd name="T0" fmla="*/ 2147483647 w 55"/>
                  <a:gd name="T1" fmla="*/ 0 h 15"/>
                  <a:gd name="T2" fmla="*/ 2147483647 w 55"/>
                  <a:gd name="T3" fmla="*/ 2147483647 h 15"/>
                  <a:gd name="T4" fmla="*/ 0 w 55"/>
                  <a:gd name="T5" fmla="*/ 2147483647 h 15"/>
                  <a:gd name="T6" fmla="*/ 0 60000 65536"/>
                  <a:gd name="T7" fmla="*/ 0 60000 65536"/>
                  <a:gd name="T8" fmla="*/ 0 60000 65536"/>
                  <a:gd name="T9" fmla="*/ 0 w 55"/>
                  <a:gd name="T10" fmla="*/ 0 h 15"/>
                  <a:gd name="T11" fmla="*/ 55 w 55"/>
                  <a:gd name="T12" fmla="*/ 15 h 15"/>
                </a:gdLst>
                <a:ahLst/>
                <a:cxnLst>
                  <a:cxn ang="T6">
                    <a:pos x="T0" y="T1"/>
                  </a:cxn>
                  <a:cxn ang="T7">
                    <a:pos x="T2" y="T3"/>
                  </a:cxn>
                  <a:cxn ang="T8">
                    <a:pos x="T4" y="T5"/>
                  </a:cxn>
                </a:cxnLst>
                <a:rect l="T9" t="T10" r="T11" b="T12"/>
                <a:pathLst>
                  <a:path w="55" h="15">
                    <a:moveTo>
                      <a:pt x="55" y="0"/>
                    </a:moveTo>
                    <a:lnTo>
                      <a:pt x="55" y="15"/>
                    </a:lnTo>
                    <a:lnTo>
                      <a:pt x="0" y="15"/>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41" name="Rectangle 30"/>
              <p:cNvSpPr>
                <a:spLocks noChangeArrowheads="1"/>
              </p:cNvSpPr>
              <p:nvPr/>
            </p:nvSpPr>
            <p:spPr bwMode="auto">
              <a:xfrm>
                <a:off x="2512002" y="2684463"/>
                <a:ext cx="5349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latch</a:t>
                </a:r>
                <a:endParaRPr lang="en-CA" altLang="en-US" dirty="0">
                  <a:latin typeface="Corbel" panose="020B0503020204020204" pitchFamily="34" charset="0"/>
                </a:endParaRPr>
              </a:p>
            </p:txBody>
          </p:sp>
          <p:sp>
            <p:nvSpPr>
              <p:cNvPr id="17442" name="Rectangle 31"/>
              <p:cNvSpPr>
                <a:spLocks noChangeArrowheads="1"/>
              </p:cNvSpPr>
              <p:nvPr/>
            </p:nvSpPr>
            <p:spPr bwMode="auto">
              <a:xfrm>
                <a:off x="2427432" y="2517775"/>
                <a:ext cx="8112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address</a:t>
                </a:r>
                <a:endParaRPr lang="en-CA" altLang="en-US" dirty="0">
                  <a:latin typeface="Corbel" panose="020B0503020204020204" pitchFamily="34" charset="0"/>
                </a:endParaRPr>
              </a:p>
            </p:txBody>
          </p:sp>
          <p:sp>
            <p:nvSpPr>
              <p:cNvPr id="17443" name="Rectangle 32"/>
              <p:cNvSpPr>
                <a:spLocks noChangeArrowheads="1"/>
              </p:cNvSpPr>
              <p:nvPr/>
            </p:nvSpPr>
            <p:spPr bwMode="auto">
              <a:xfrm>
                <a:off x="2427432" y="2370138"/>
                <a:ext cx="4603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Row</a:t>
                </a:r>
                <a:endParaRPr lang="en-CA" altLang="en-US" dirty="0">
                  <a:latin typeface="Corbel" panose="020B0503020204020204" pitchFamily="34" charset="0"/>
                </a:endParaRPr>
              </a:p>
            </p:txBody>
          </p:sp>
          <p:sp>
            <p:nvSpPr>
              <p:cNvPr id="17444" name="Freeform 33"/>
              <p:cNvSpPr>
                <a:spLocks/>
              </p:cNvSpPr>
              <p:nvPr/>
            </p:nvSpPr>
            <p:spPr bwMode="auto">
              <a:xfrm>
                <a:off x="3124200" y="2536825"/>
                <a:ext cx="425450" cy="222250"/>
              </a:xfrm>
              <a:custGeom>
                <a:avLst/>
                <a:gdLst>
                  <a:gd name="T0" fmla="*/ 0 w 23"/>
                  <a:gd name="T1" fmla="*/ 2147483647 h 12"/>
                  <a:gd name="T2" fmla="*/ 2147483647 w 23"/>
                  <a:gd name="T3" fmla="*/ 2147483647 h 12"/>
                  <a:gd name="T4" fmla="*/ 2147483647 w 23"/>
                  <a:gd name="T5" fmla="*/ 2147483647 h 12"/>
                  <a:gd name="T6" fmla="*/ 2147483647 w 23"/>
                  <a:gd name="T7" fmla="*/ 2058127529 h 12"/>
                  <a:gd name="T8" fmla="*/ 2147483647 w 23"/>
                  <a:gd name="T9" fmla="*/ 0 h 12"/>
                  <a:gd name="T10" fmla="*/ 2147483647 w 23"/>
                  <a:gd name="T11" fmla="*/ 1029054504 h 12"/>
                  <a:gd name="T12" fmla="*/ 0 w 23"/>
                  <a:gd name="T13" fmla="*/ 1029054504 h 12"/>
                  <a:gd name="T14" fmla="*/ 0 60000 65536"/>
                  <a:gd name="T15" fmla="*/ 0 60000 65536"/>
                  <a:gd name="T16" fmla="*/ 0 60000 65536"/>
                  <a:gd name="T17" fmla="*/ 0 60000 65536"/>
                  <a:gd name="T18" fmla="*/ 0 60000 65536"/>
                  <a:gd name="T19" fmla="*/ 0 60000 65536"/>
                  <a:gd name="T20" fmla="*/ 0 60000 65536"/>
                  <a:gd name="T21" fmla="*/ 0 w 23"/>
                  <a:gd name="T22" fmla="*/ 0 h 12"/>
                  <a:gd name="T23" fmla="*/ 23 w 23"/>
                  <a:gd name="T24" fmla="*/ 12 h 1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3" h="12">
                    <a:moveTo>
                      <a:pt x="0" y="9"/>
                    </a:moveTo>
                    <a:lnTo>
                      <a:pt x="11" y="9"/>
                    </a:lnTo>
                    <a:lnTo>
                      <a:pt x="11" y="12"/>
                    </a:lnTo>
                    <a:lnTo>
                      <a:pt x="23" y="6"/>
                    </a:lnTo>
                    <a:lnTo>
                      <a:pt x="11" y="0"/>
                    </a:lnTo>
                    <a:lnTo>
                      <a:pt x="11" y="3"/>
                    </a:lnTo>
                    <a:lnTo>
                      <a:pt x="0" y="3"/>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45" name="Rectangle 34"/>
              <p:cNvSpPr>
                <a:spLocks noChangeArrowheads="1"/>
              </p:cNvSpPr>
              <p:nvPr/>
            </p:nvSpPr>
            <p:spPr bwMode="auto">
              <a:xfrm>
                <a:off x="2427432" y="4749800"/>
                <a:ext cx="7747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Column</a:t>
                </a:r>
                <a:endParaRPr lang="en-CA" altLang="en-US" dirty="0">
                  <a:latin typeface="Corbel" panose="020B0503020204020204" pitchFamily="34" charset="0"/>
                </a:endParaRPr>
              </a:p>
            </p:txBody>
          </p:sp>
          <p:sp>
            <p:nvSpPr>
              <p:cNvPr id="17446" name="Rectangle 35"/>
              <p:cNvSpPr>
                <a:spLocks noChangeArrowheads="1"/>
              </p:cNvSpPr>
              <p:nvPr/>
            </p:nvSpPr>
            <p:spPr bwMode="auto">
              <a:xfrm>
                <a:off x="2589213" y="5118100"/>
                <a:ext cx="5349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latch</a:t>
                </a:r>
                <a:endParaRPr lang="en-CA" altLang="en-US" dirty="0">
                  <a:latin typeface="Corbel" panose="020B0503020204020204" pitchFamily="34" charset="0"/>
                </a:endParaRPr>
              </a:p>
            </p:txBody>
          </p:sp>
          <p:sp>
            <p:nvSpPr>
              <p:cNvPr id="17447" name="Rectangle 36"/>
              <p:cNvSpPr>
                <a:spLocks noChangeArrowheads="1"/>
              </p:cNvSpPr>
              <p:nvPr/>
            </p:nvSpPr>
            <p:spPr bwMode="auto">
              <a:xfrm>
                <a:off x="1649413" y="2703513"/>
                <a:ext cx="312737" cy="2286000"/>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7448" name="Freeform 37"/>
              <p:cNvSpPr>
                <a:spLocks/>
              </p:cNvSpPr>
              <p:nvPr/>
            </p:nvSpPr>
            <p:spPr bwMode="auto">
              <a:xfrm>
                <a:off x="1317625" y="3902075"/>
                <a:ext cx="627063" cy="1198563"/>
              </a:xfrm>
              <a:custGeom>
                <a:avLst/>
                <a:gdLst>
                  <a:gd name="T0" fmla="*/ 2147483647 w 34"/>
                  <a:gd name="T1" fmla="*/ 2147483647 h 65"/>
                  <a:gd name="T2" fmla="*/ 2147483647 w 34"/>
                  <a:gd name="T3" fmla="*/ 2147483647 h 65"/>
                  <a:gd name="T4" fmla="*/ 2147483647 w 34"/>
                  <a:gd name="T5" fmla="*/ 0 h 65"/>
                  <a:gd name="T6" fmla="*/ 0 w 34"/>
                  <a:gd name="T7" fmla="*/ 0 h 65"/>
                  <a:gd name="T8" fmla="*/ 0 60000 65536"/>
                  <a:gd name="T9" fmla="*/ 0 60000 65536"/>
                  <a:gd name="T10" fmla="*/ 0 60000 65536"/>
                  <a:gd name="T11" fmla="*/ 0 60000 65536"/>
                  <a:gd name="T12" fmla="*/ 0 w 34"/>
                  <a:gd name="T13" fmla="*/ 0 h 65"/>
                  <a:gd name="T14" fmla="*/ 34 w 34"/>
                  <a:gd name="T15" fmla="*/ 65 h 65"/>
                </a:gdLst>
                <a:ahLst/>
                <a:cxnLst>
                  <a:cxn ang="T8">
                    <a:pos x="T0" y="T1"/>
                  </a:cxn>
                  <a:cxn ang="T9">
                    <a:pos x="T2" y="T3"/>
                  </a:cxn>
                  <a:cxn ang="T10">
                    <a:pos x="T4" y="T5"/>
                  </a:cxn>
                  <a:cxn ang="T11">
                    <a:pos x="T6" y="T7"/>
                  </a:cxn>
                </a:cxnLst>
                <a:rect l="T12" t="T13" r="T14" b="T15"/>
                <a:pathLst>
                  <a:path w="34" h="65">
                    <a:moveTo>
                      <a:pt x="34" y="65"/>
                    </a:moveTo>
                    <a:lnTo>
                      <a:pt x="11" y="65"/>
                    </a:lnTo>
                    <a:lnTo>
                      <a:pt x="1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49" name="Freeform 38"/>
              <p:cNvSpPr>
                <a:spLocks/>
              </p:cNvSpPr>
              <p:nvPr/>
            </p:nvSpPr>
            <p:spPr bwMode="auto">
              <a:xfrm>
                <a:off x="1317625" y="2592388"/>
                <a:ext cx="627063" cy="1198562"/>
              </a:xfrm>
              <a:custGeom>
                <a:avLst/>
                <a:gdLst>
                  <a:gd name="T0" fmla="*/ 0 w 34"/>
                  <a:gd name="T1" fmla="*/ 2147483647 h 65"/>
                  <a:gd name="T2" fmla="*/ 2147483647 w 34"/>
                  <a:gd name="T3" fmla="*/ 2147483647 h 65"/>
                  <a:gd name="T4" fmla="*/ 2147483647 w 34"/>
                  <a:gd name="T5" fmla="*/ 0 h 65"/>
                  <a:gd name="T6" fmla="*/ 2147483647 w 34"/>
                  <a:gd name="T7" fmla="*/ 0 h 65"/>
                  <a:gd name="T8" fmla="*/ 0 60000 65536"/>
                  <a:gd name="T9" fmla="*/ 0 60000 65536"/>
                  <a:gd name="T10" fmla="*/ 0 60000 65536"/>
                  <a:gd name="T11" fmla="*/ 0 60000 65536"/>
                  <a:gd name="T12" fmla="*/ 0 w 34"/>
                  <a:gd name="T13" fmla="*/ 0 h 65"/>
                  <a:gd name="T14" fmla="*/ 34 w 34"/>
                  <a:gd name="T15" fmla="*/ 65 h 65"/>
                </a:gdLst>
                <a:ahLst/>
                <a:cxnLst>
                  <a:cxn ang="T8">
                    <a:pos x="T0" y="T1"/>
                  </a:cxn>
                  <a:cxn ang="T9">
                    <a:pos x="T2" y="T3"/>
                  </a:cxn>
                  <a:cxn ang="T10">
                    <a:pos x="T4" y="T5"/>
                  </a:cxn>
                  <a:cxn ang="T11">
                    <a:pos x="T6" y="T7"/>
                  </a:cxn>
                </a:cxnLst>
                <a:rect l="T12" t="T13" r="T14" b="T15"/>
                <a:pathLst>
                  <a:path w="34" h="65">
                    <a:moveTo>
                      <a:pt x="0" y="65"/>
                    </a:moveTo>
                    <a:lnTo>
                      <a:pt x="11" y="65"/>
                    </a:lnTo>
                    <a:lnTo>
                      <a:pt x="11" y="0"/>
                    </a:lnTo>
                    <a:lnTo>
                      <a:pt x="34"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50" name="Freeform 39"/>
              <p:cNvSpPr>
                <a:spLocks/>
              </p:cNvSpPr>
              <p:nvPr/>
            </p:nvSpPr>
            <p:spPr bwMode="auto">
              <a:xfrm>
                <a:off x="2719388" y="2132013"/>
                <a:ext cx="55562" cy="128587"/>
              </a:xfrm>
              <a:custGeom>
                <a:avLst/>
                <a:gdLst>
                  <a:gd name="T0" fmla="*/ 0 w 3"/>
                  <a:gd name="T1" fmla="*/ 0 h 7"/>
                  <a:gd name="T2" fmla="*/ 686024085 w 3"/>
                  <a:gd name="T3" fmla="*/ 2147483647 h 7"/>
                  <a:gd name="T4" fmla="*/ 1029045244 w 3"/>
                  <a:gd name="T5" fmla="*/ 0 h 7"/>
                  <a:gd name="T6" fmla="*/ 686024085 w 3"/>
                  <a:gd name="T7" fmla="*/ 0 h 7"/>
                  <a:gd name="T8" fmla="*/ 0 w 3"/>
                  <a:gd name="T9" fmla="*/ 0 h 7"/>
                  <a:gd name="T10" fmla="*/ 0 60000 65536"/>
                  <a:gd name="T11" fmla="*/ 0 60000 65536"/>
                  <a:gd name="T12" fmla="*/ 0 60000 65536"/>
                  <a:gd name="T13" fmla="*/ 0 60000 65536"/>
                  <a:gd name="T14" fmla="*/ 0 60000 65536"/>
                  <a:gd name="T15" fmla="*/ 0 w 3"/>
                  <a:gd name="T16" fmla="*/ 0 h 7"/>
                  <a:gd name="T17" fmla="*/ 3 w 3"/>
                  <a:gd name="T18" fmla="*/ 7 h 7"/>
                </a:gdLst>
                <a:ahLst/>
                <a:cxnLst>
                  <a:cxn ang="T10">
                    <a:pos x="T0" y="T1"/>
                  </a:cxn>
                  <a:cxn ang="T11">
                    <a:pos x="T2" y="T3"/>
                  </a:cxn>
                  <a:cxn ang="T12">
                    <a:pos x="T4" y="T5"/>
                  </a:cxn>
                  <a:cxn ang="T13">
                    <a:pos x="T6" y="T7"/>
                  </a:cxn>
                  <a:cxn ang="T14">
                    <a:pos x="T8" y="T9"/>
                  </a:cxn>
                </a:cxnLst>
                <a:rect l="T15" t="T16" r="T17" b="T18"/>
                <a:pathLst>
                  <a:path w="3" h="7">
                    <a:moveTo>
                      <a:pt x="0" y="0"/>
                    </a:moveTo>
                    <a:lnTo>
                      <a:pt x="2" y="7"/>
                    </a:lnTo>
                    <a:lnTo>
                      <a:pt x="3" y="0"/>
                    </a:lnTo>
                    <a:lnTo>
                      <a:pt x="2"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51" name="Freeform 40"/>
              <p:cNvSpPr>
                <a:spLocks/>
              </p:cNvSpPr>
              <p:nvPr/>
            </p:nvSpPr>
            <p:spPr bwMode="auto">
              <a:xfrm>
                <a:off x="2719388" y="2132013"/>
                <a:ext cx="55562" cy="128587"/>
              </a:xfrm>
              <a:custGeom>
                <a:avLst/>
                <a:gdLst>
                  <a:gd name="T0" fmla="*/ 0 w 35"/>
                  <a:gd name="T1" fmla="*/ 0 h 81"/>
                  <a:gd name="T2" fmla="*/ 57962278 w 35"/>
                  <a:gd name="T3" fmla="*/ 204131041 h 81"/>
                  <a:gd name="T4" fmla="*/ 88203868 w 35"/>
                  <a:gd name="T5" fmla="*/ 0 h 81"/>
                  <a:gd name="T6" fmla="*/ 57962278 w 35"/>
                  <a:gd name="T7" fmla="*/ 0 h 81"/>
                  <a:gd name="T8" fmla="*/ 0 w 35"/>
                  <a:gd name="T9" fmla="*/ 0 h 81"/>
                  <a:gd name="T10" fmla="*/ 0 60000 65536"/>
                  <a:gd name="T11" fmla="*/ 0 60000 65536"/>
                  <a:gd name="T12" fmla="*/ 0 60000 65536"/>
                  <a:gd name="T13" fmla="*/ 0 60000 65536"/>
                  <a:gd name="T14" fmla="*/ 0 60000 65536"/>
                  <a:gd name="T15" fmla="*/ 0 w 35"/>
                  <a:gd name="T16" fmla="*/ 0 h 81"/>
                  <a:gd name="T17" fmla="*/ 35 w 35"/>
                  <a:gd name="T18" fmla="*/ 81 h 81"/>
                </a:gdLst>
                <a:ahLst/>
                <a:cxnLst>
                  <a:cxn ang="T10">
                    <a:pos x="T0" y="T1"/>
                  </a:cxn>
                  <a:cxn ang="T11">
                    <a:pos x="T2" y="T3"/>
                  </a:cxn>
                  <a:cxn ang="T12">
                    <a:pos x="T4" y="T5"/>
                  </a:cxn>
                  <a:cxn ang="T13">
                    <a:pos x="T6" y="T7"/>
                  </a:cxn>
                  <a:cxn ang="T14">
                    <a:pos x="T8" y="T9"/>
                  </a:cxn>
                </a:cxnLst>
                <a:rect l="T15" t="T16" r="T17" b="T18"/>
                <a:pathLst>
                  <a:path w="35" h="81">
                    <a:moveTo>
                      <a:pt x="0" y="0"/>
                    </a:moveTo>
                    <a:lnTo>
                      <a:pt x="23" y="81"/>
                    </a:lnTo>
                    <a:lnTo>
                      <a:pt x="35" y="0"/>
                    </a:lnTo>
                    <a:lnTo>
                      <a:pt x="23"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52" name="Freeform 41"/>
              <p:cNvSpPr>
                <a:spLocks/>
              </p:cNvSpPr>
              <p:nvPr/>
            </p:nvSpPr>
            <p:spPr bwMode="auto">
              <a:xfrm>
                <a:off x="1741488" y="1854200"/>
                <a:ext cx="1014412" cy="277813"/>
              </a:xfrm>
              <a:custGeom>
                <a:avLst/>
                <a:gdLst>
                  <a:gd name="T0" fmla="*/ 2147483647 w 55"/>
                  <a:gd name="T1" fmla="*/ 2147483647 h 15"/>
                  <a:gd name="T2" fmla="*/ 2147483647 w 55"/>
                  <a:gd name="T3" fmla="*/ 0 h 15"/>
                  <a:gd name="T4" fmla="*/ 0 w 55"/>
                  <a:gd name="T5" fmla="*/ 0 h 15"/>
                  <a:gd name="T6" fmla="*/ 0 60000 65536"/>
                  <a:gd name="T7" fmla="*/ 0 60000 65536"/>
                  <a:gd name="T8" fmla="*/ 0 60000 65536"/>
                  <a:gd name="T9" fmla="*/ 0 w 55"/>
                  <a:gd name="T10" fmla="*/ 0 h 15"/>
                  <a:gd name="T11" fmla="*/ 55 w 55"/>
                  <a:gd name="T12" fmla="*/ 15 h 15"/>
                </a:gdLst>
                <a:ahLst/>
                <a:cxnLst>
                  <a:cxn ang="T6">
                    <a:pos x="T0" y="T1"/>
                  </a:cxn>
                  <a:cxn ang="T7">
                    <a:pos x="T2" y="T3"/>
                  </a:cxn>
                  <a:cxn ang="T8">
                    <a:pos x="T4" y="T5"/>
                  </a:cxn>
                </a:cxnLst>
                <a:rect l="T9" t="T10" r="T11" b="T12"/>
                <a:pathLst>
                  <a:path w="55" h="15">
                    <a:moveTo>
                      <a:pt x="55" y="15"/>
                    </a:moveTo>
                    <a:lnTo>
                      <a:pt x="55"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53" name="Rectangle 42"/>
              <p:cNvSpPr>
                <a:spLocks noChangeArrowheads="1"/>
              </p:cNvSpPr>
              <p:nvPr/>
            </p:nvSpPr>
            <p:spPr bwMode="auto">
              <a:xfrm>
                <a:off x="3561341" y="2609850"/>
                <a:ext cx="8112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decoder</a:t>
                </a:r>
                <a:endParaRPr lang="en-CA" altLang="en-US" dirty="0">
                  <a:latin typeface="Corbel" panose="020B0503020204020204" pitchFamily="34" charset="0"/>
                </a:endParaRPr>
              </a:p>
            </p:txBody>
          </p:sp>
          <p:sp>
            <p:nvSpPr>
              <p:cNvPr id="17454" name="Rectangle 43"/>
              <p:cNvSpPr>
                <a:spLocks noChangeArrowheads="1"/>
              </p:cNvSpPr>
              <p:nvPr/>
            </p:nvSpPr>
            <p:spPr bwMode="auto">
              <a:xfrm>
                <a:off x="3695989" y="2444750"/>
                <a:ext cx="4603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Row</a:t>
                </a:r>
                <a:endParaRPr lang="en-CA" altLang="en-US" dirty="0">
                  <a:latin typeface="Corbel" panose="020B0503020204020204" pitchFamily="34" charset="0"/>
                </a:endParaRPr>
              </a:p>
            </p:txBody>
          </p:sp>
          <p:sp>
            <p:nvSpPr>
              <p:cNvPr id="17455" name="Freeform 47"/>
              <p:cNvSpPr>
                <a:spLocks/>
              </p:cNvSpPr>
              <p:nvPr/>
            </p:nvSpPr>
            <p:spPr bwMode="auto">
              <a:xfrm>
                <a:off x="5024438" y="5635625"/>
                <a:ext cx="19050" cy="74613"/>
              </a:xfrm>
              <a:custGeom>
                <a:avLst/>
                <a:gdLst>
                  <a:gd name="T0" fmla="*/ 0 w 1"/>
                  <a:gd name="T1" fmla="*/ 0 h 4"/>
                  <a:gd name="T2" fmla="*/ 0 w 1"/>
                  <a:gd name="T3" fmla="*/ 1391774862 h 4"/>
                  <a:gd name="T4" fmla="*/ 362902476 w 1"/>
                  <a:gd name="T5" fmla="*/ 0 h 4"/>
                  <a:gd name="T6" fmla="*/ 0 w 1"/>
                  <a:gd name="T7" fmla="*/ 0 h 4"/>
                  <a:gd name="T8" fmla="*/ 0 60000 65536"/>
                  <a:gd name="T9" fmla="*/ 0 60000 65536"/>
                  <a:gd name="T10" fmla="*/ 0 60000 65536"/>
                  <a:gd name="T11" fmla="*/ 0 60000 65536"/>
                  <a:gd name="T12" fmla="*/ 0 w 1"/>
                  <a:gd name="T13" fmla="*/ 0 h 4"/>
                  <a:gd name="T14" fmla="*/ 1 w 1"/>
                  <a:gd name="T15" fmla="*/ 4 h 4"/>
                </a:gdLst>
                <a:ahLst/>
                <a:cxnLst>
                  <a:cxn ang="T8">
                    <a:pos x="T0" y="T1"/>
                  </a:cxn>
                  <a:cxn ang="T9">
                    <a:pos x="T2" y="T3"/>
                  </a:cxn>
                  <a:cxn ang="T10">
                    <a:pos x="T4" y="T5"/>
                  </a:cxn>
                  <a:cxn ang="T11">
                    <a:pos x="T6" y="T7"/>
                  </a:cxn>
                </a:cxnLst>
                <a:rect l="T12" t="T13" r="T14" b="T15"/>
                <a:pathLst>
                  <a:path w="1" h="4">
                    <a:moveTo>
                      <a:pt x="0" y="0"/>
                    </a:moveTo>
                    <a:lnTo>
                      <a:pt x="0" y="4"/>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56" name="Freeform 48"/>
              <p:cNvSpPr>
                <a:spLocks/>
              </p:cNvSpPr>
              <p:nvPr/>
            </p:nvSpPr>
            <p:spPr bwMode="auto">
              <a:xfrm>
                <a:off x="5024438" y="5635625"/>
                <a:ext cx="19050" cy="74613"/>
              </a:xfrm>
              <a:custGeom>
                <a:avLst/>
                <a:gdLst>
                  <a:gd name="T0" fmla="*/ 0 w 12"/>
                  <a:gd name="T1" fmla="*/ 0 h 47"/>
                  <a:gd name="T2" fmla="*/ 0 w 12"/>
                  <a:gd name="T3" fmla="*/ 118448942 h 47"/>
                  <a:gd name="T4" fmla="*/ 30241878 w 12"/>
                  <a:gd name="T5" fmla="*/ 0 h 47"/>
                  <a:gd name="T6" fmla="*/ 0 w 12"/>
                  <a:gd name="T7" fmla="*/ 0 h 47"/>
                  <a:gd name="T8" fmla="*/ 0 w 12"/>
                  <a:gd name="T9" fmla="*/ 0 h 47"/>
                  <a:gd name="T10" fmla="*/ 0 60000 65536"/>
                  <a:gd name="T11" fmla="*/ 0 60000 65536"/>
                  <a:gd name="T12" fmla="*/ 0 60000 65536"/>
                  <a:gd name="T13" fmla="*/ 0 60000 65536"/>
                  <a:gd name="T14" fmla="*/ 0 60000 65536"/>
                  <a:gd name="T15" fmla="*/ 0 w 12"/>
                  <a:gd name="T16" fmla="*/ 0 h 47"/>
                  <a:gd name="T17" fmla="*/ 12 w 12"/>
                  <a:gd name="T18" fmla="*/ 47 h 47"/>
                </a:gdLst>
                <a:ahLst/>
                <a:cxnLst>
                  <a:cxn ang="T10">
                    <a:pos x="T0" y="T1"/>
                  </a:cxn>
                  <a:cxn ang="T11">
                    <a:pos x="T2" y="T3"/>
                  </a:cxn>
                  <a:cxn ang="T12">
                    <a:pos x="T4" y="T5"/>
                  </a:cxn>
                  <a:cxn ang="T13">
                    <a:pos x="T6" y="T7"/>
                  </a:cxn>
                  <a:cxn ang="T14">
                    <a:pos x="T8" y="T9"/>
                  </a:cxn>
                </a:cxnLst>
                <a:rect l="T15" t="T16" r="T17" b="T18"/>
                <a:pathLst>
                  <a:path w="12" h="47">
                    <a:moveTo>
                      <a:pt x="0" y="0"/>
                    </a:moveTo>
                    <a:lnTo>
                      <a:pt x="0" y="47"/>
                    </a:lnTo>
                    <a:lnTo>
                      <a:pt x="12"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57" name="Freeform 49"/>
              <p:cNvSpPr>
                <a:spLocks/>
              </p:cNvSpPr>
              <p:nvPr/>
            </p:nvSpPr>
            <p:spPr bwMode="auto">
              <a:xfrm>
                <a:off x="5024438" y="5340350"/>
                <a:ext cx="19050" cy="74613"/>
              </a:xfrm>
              <a:custGeom>
                <a:avLst/>
                <a:gdLst>
                  <a:gd name="T0" fmla="*/ 362902476 w 1"/>
                  <a:gd name="T1" fmla="*/ 1391774862 h 4"/>
                  <a:gd name="T2" fmla="*/ 0 w 1"/>
                  <a:gd name="T3" fmla="*/ 0 h 4"/>
                  <a:gd name="T4" fmla="*/ 0 w 1"/>
                  <a:gd name="T5" fmla="*/ 1391774862 h 4"/>
                  <a:gd name="T6" fmla="*/ 0 w 1"/>
                  <a:gd name="T7" fmla="*/ 1391774862 h 4"/>
                  <a:gd name="T8" fmla="*/ 362902476 w 1"/>
                  <a:gd name="T9" fmla="*/ 1391774862 h 4"/>
                  <a:gd name="T10" fmla="*/ 0 60000 65536"/>
                  <a:gd name="T11" fmla="*/ 0 60000 65536"/>
                  <a:gd name="T12" fmla="*/ 0 60000 65536"/>
                  <a:gd name="T13" fmla="*/ 0 60000 65536"/>
                  <a:gd name="T14" fmla="*/ 0 60000 65536"/>
                  <a:gd name="T15" fmla="*/ 0 w 1"/>
                  <a:gd name="T16" fmla="*/ 0 h 4"/>
                  <a:gd name="T17" fmla="*/ 1 w 1"/>
                  <a:gd name="T18" fmla="*/ 4 h 4"/>
                </a:gdLst>
                <a:ahLst/>
                <a:cxnLst>
                  <a:cxn ang="T10">
                    <a:pos x="T0" y="T1"/>
                  </a:cxn>
                  <a:cxn ang="T11">
                    <a:pos x="T2" y="T3"/>
                  </a:cxn>
                  <a:cxn ang="T12">
                    <a:pos x="T4" y="T5"/>
                  </a:cxn>
                  <a:cxn ang="T13">
                    <a:pos x="T6" y="T7"/>
                  </a:cxn>
                  <a:cxn ang="T14">
                    <a:pos x="T8" y="T9"/>
                  </a:cxn>
                </a:cxnLst>
                <a:rect l="T15" t="T16" r="T17" b="T18"/>
                <a:pathLst>
                  <a:path w="1" h="4">
                    <a:moveTo>
                      <a:pt x="1" y="4"/>
                    </a:moveTo>
                    <a:lnTo>
                      <a:pt x="0" y="0"/>
                    </a:lnTo>
                    <a:lnTo>
                      <a:pt x="0" y="4"/>
                    </a:lnTo>
                    <a:lnTo>
                      <a:pt x="1" y="4"/>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58" name="Freeform 50"/>
              <p:cNvSpPr>
                <a:spLocks/>
              </p:cNvSpPr>
              <p:nvPr/>
            </p:nvSpPr>
            <p:spPr bwMode="auto">
              <a:xfrm>
                <a:off x="5024438" y="5340350"/>
                <a:ext cx="19050" cy="74613"/>
              </a:xfrm>
              <a:custGeom>
                <a:avLst/>
                <a:gdLst>
                  <a:gd name="T0" fmla="*/ 30241878 w 12"/>
                  <a:gd name="T1" fmla="*/ 118448942 h 47"/>
                  <a:gd name="T2" fmla="*/ 0 w 12"/>
                  <a:gd name="T3" fmla="*/ 0 h 47"/>
                  <a:gd name="T4" fmla="*/ 0 w 12"/>
                  <a:gd name="T5" fmla="*/ 118448942 h 47"/>
                  <a:gd name="T6" fmla="*/ 0 w 12"/>
                  <a:gd name="T7" fmla="*/ 118448942 h 47"/>
                  <a:gd name="T8" fmla="*/ 30241878 w 12"/>
                  <a:gd name="T9" fmla="*/ 118448942 h 47"/>
                  <a:gd name="T10" fmla="*/ 0 60000 65536"/>
                  <a:gd name="T11" fmla="*/ 0 60000 65536"/>
                  <a:gd name="T12" fmla="*/ 0 60000 65536"/>
                  <a:gd name="T13" fmla="*/ 0 60000 65536"/>
                  <a:gd name="T14" fmla="*/ 0 60000 65536"/>
                  <a:gd name="T15" fmla="*/ 0 w 12"/>
                  <a:gd name="T16" fmla="*/ 0 h 47"/>
                  <a:gd name="T17" fmla="*/ 12 w 12"/>
                  <a:gd name="T18" fmla="*/ 47 h 47"/>
                </a:gdLst>
                <a:ahLst/>
                <a:cxnLst>
                  <a:cxn ang="T10">
                    <a:pos x="T0" y="T1"/>
                  </a:cxn>
                  <a:cxn ang="T11">
                    <a:pos x="T2" y="T3"/>
                  </a:cxn>
                  <a:cxn ang="T12">
                    <a:pos x="T4" y="T5"/>
                  </a:cxn>
                  <a:cxn ang="T13">
                    <a:pos x="T6" y="T7"/>
                  </a:cxn>
                  <a:cxn ang="T14">
                    <a:pos x="T8" y="T9"/>
                  </a:cxn>
                </a:cxnLst>
                <a:rect l="T15" t="T16" r="T17" b="T18"/>
                <a:pathLst>
                  <a:path w="12" h="47">
                    <a:moveTo>
                      <a:pt x="12" y="47"/>
                    </a:moveTo>
                    <a:lnTo>
                      <a:pt x="0" y="0"/>
                    </a:lnTo>
                    <a:lnTo>
                      <a:pt x="0" y="47"/>
                    </a:lnTo>
                    <a:lnTo>
                      <a:pt x="12" y="47"/>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59" name="Line 51"/>
              <p:cNvSpPr>
                <a:spLocks noChangeShapeType="1"/>
              </p:cNvSpPr>
              <p:nvPr/>
            </p:nvSpPr>
            <p:spPr bwMode="auto">
              <a:xfrm>
                <a:off x="5024438" y="5414963"/>
                <a:ext cx="1587" cy="201612"/>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460" name="Rectangle 52"/>
              <p:cNvSpPr>
                <a:spLocks noChangeArrowheads="1"/>
              </p:cNvSpPr>
              <p:nvPr/>
            </p:nvSpPr>
            <p:spPr bwMode="auto">
              <a:xfrm>
                <a:off x="5080000" y="4989513"/>
                <a:ext cx="8112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decoder</a:t>
                </a:r>
                <a:endParaRPr lang="en-CA" altLang="en-US" dirty="0">
                  <a:latin typeface="Corbel" panose="020B0503020204020204" pitchFamily="34" charset="0"/>
                </a:endParaRPr>
              </a:p>
            </p:txBody>
          </p:sp>
          <p:sp>
            <p:nvSpPr>
              <p:cNvPr id="17461" name="Rectangle 53"/>
              <p:cNvSpPr>
                <a:spLocks noChangeArrowheads="1"/>
              </p:cNvSpPr>
              <p:nvPr/>
            </p:nvSpPr>
            <p:spPr bwMode="auto">
              <a:xfrm>
                <a:off x="2427432" y="4914900"/>
                <a:ext cx="8112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address</a:t>
                </a:r>
                <a:endParaRPr lang="en-CA" altLang="en-US" dirty="0">
                  <a:latin typeface="Corbel" panose="020B0503020204020204" pitchFamily="34" charset="0"/>
                </a:endParaRPr>
              </a:p>
            </p:txBody>
          </p:sp>
          <p:sp>
            <p:nvSpPr>
              <p:cNvPr id="17462" name="Rectangle 54"/>
              <p:cNvSpPr>
                <a:spLocks noChangeArrowheads="1"/>
              </p:cNvSpPr>
              <p:nvPr/>
            </p:nvSpPr>
            <p:spPr bwMode="auto">
              <a:xfrm>
                <a:off x="4765675" y="2444750"/>
                <a:ext cx="5349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4096</a:t>
                </a:r>
                <a:endParaRPr lang="en-CA" altLang="en-US" dirty="0">
                  <a:latin typeface="Corbel" panose="020B0503020204020204" pitchFamily="34" charset="0"/>
                </a:endParaRPr>
              </a:p>
            </p:txBody>
          </p:sp>
          <p:sp>
            <p:nvSpPr>
              <p:cNvPr id="17463" name="Rectangle 55"/>
              <p:cNvSpPr>
                <a:spLocks noChangeArrowheads="1"/>
              </p:cNvSpPr>
              <p:nvPr/>
            </p:nvSpPr>
            <p:spPr bwMode="auto">
              <a:xfrm>
                <a:off x="5338763" y="2444750"/>
                <a:ext cx="42386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512</a:t>
                </a:r>
                <a:endParaRPr lang="en-CA" altLang="en-US" dirty="0">
                  <a:latin typeface="Corbel" panose="020B0503020204020204" pitchFamily="34" charset="0"/>
                </a:endParaRPr>
              </a:p>
            </p:txBody>
          </p:sp>
          <p:sp>
            <p:nvSpPr>
              <p:cNvPr id="17464" name="Rectangle 56"/>
              <p:cNvSpPr>
                <a:spLocks noChangeArrowheads="1"/>
              </p:cNvSpPr>
              <p:nvPr/>
            </p:nvSpPr>
            <p:spPr bwMode="auto">
              <a:xfrm>
                <a:off x="5762625" y="2444750"/>
                <a:ext cx="2032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8</a:t>
                </a:r>
                <a:endParaRPr lang="en-CA" altLang="en-US" dirty="0">
                  <a:latin typeface="Corbel" panose="020B0503020204020204" pitchFamily="34" charset="0"/>
                </a:endParaRPr>
              </a:p>
            </p:txBody>
          </p:sp>
          <p:sp>
            <p:nvSpPr>
              <p:cNvPr id="17465" name="Rectangle 57"/>
              <p:cNvSpPr>
                <a:spLocks noChangeArrowheads="1"/>
              </p:cNvSpPr>
              <p:nvPr/>
            </p:nvSpPr>
            <p:spPr bwMode="auto">
              <a:xfrm>
                <a:off x="5634038" y="2444750"/>
                <a:ext cx="2032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Symbol" panose="05050102010706020507" pitchFamily="18" charset="2"/>
                  </a:rPr>
                  <a:t>´</a:t>
                </a:r>
                <a:endParaRPr lang="en-CA" altLang="en-US" dirty="0">
                  <a:latin typeface="Corbel" panose="020B0503020204020204" pitchFamily="34" charset="0"/>
                </a:endParaRPr>
              </a:p>
            </p:txBody>
          </p:sp>
          <p:sp>
            <p:nvSpPr>
              <p:cNvPr id="17466" name="Rectangle 58"/>
              <p:cNvSpPr>
                <a:spLocks noChangeArrowheads="1"/>
              </p:cNvSpPr>
              <p:nvPr/>
            </p:nvSpPr>
            <p:spPr bwMode="auto">
              <a:xfrm>
                <a:off x="5283200" y="2444750"/>
                <a:ext cx="166688"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Symbol" panose="05050102010706020507" pitchFamily="18" charset="2"/>
                  </a:rPr>
                  <a:t>(</a:t>
                </a:r>
                <a:endParaRPr lang="en-CA" altLang="en-US" dirty="0">
                  <a:latin typeface="Corbel" panose="020B0503020204020204" pitchFamily="34" charset="0"/>
                </a:endParaRPr>
              </a:p>
            </p:txBody>
          </p:sp>
          <p:sp>
            <p:nvSpPr>
              <p:cNvPr id="17467" name="Rectangle 59"/>
              <p:cNvSpPr>
                <a:spLocks noChangeArrowheads="1"/>
              </p:cNvSpPr>
              <p:nvPr/>
            </p:nvSpPr>
            <p:spPr bwMode="auto">
              <a:xfrm>
                <a:off x="5854700" y="2444750"/>
                <a:ext cx="166688"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Symbol" panose="05050102010706020507" pitchFamily="18" charset="2"/>
                  </a:rPr>
                  <a:t>)</a:t>
                </a:r>
                <a:endParaRPr lang="en-CA" altLang="en-US" dirty="0">
                  <a:latin typeface="Corbel" panose="020B0503020204020204" pitchFamily="34" charset="0"/>
                </a:endParaRPr>
              </a:p>
            </p:txBody>
          </p:sp>
          <p:sp>
            <p:nvSpPr>
              <p:cNvPr id="17468" name="Rectangle 60"/>
              <p:cNvSpPr>
                <a:spLocks noChangeArrowheads="1"/>
              </p:cNvSpPr>
              <p:nvPr/>
            </p:nvSpPr>
            <p:spPr bwMode="auto">
              <a:xfrm>
                <a:off x="5135563" y="2444750"/>
                <a:ext cx="20320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Symbol" panose="05050102010706020507" pitchFamily="18" charset="2"/>
                  </a:rPr>
                  <a:t>´</a:t>
                </a:r>
                <a:endParaRPr lang="en-CA" altLang="en-US" dirty="0">
                  <a:latin typeface="Corbel" panose="020B0503020204020204" pitchFamily="34" charset="0"/>
                </a:endParaRPr>
              </a:p>
            </p:txBody>
          </p:sp>
          <p:sp>
            <p:nvSpPr>
              <p:cNvPr id="17469" name="Rectangle 61"/>
              <p:cNvSpPr>
                <a:spLocks noChangeArrowheads="1"/>
              </p:cNvSpPr>
              <p:nvPr/>
            </p:nvSpPr>
            <p:spPr bwMode="auto">
              <a:xfrm>
                <a:off x="6278563" y="4030663"/>
                <a:ext cx="22066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R</a:t>
                </a:r>
                <a:endParaRPr lang="en-CA" altLang="en-US" dirty="0">
                  <a:latin typeface="Corbel" panose="020B0503020204020204" pitchFamily="34" charset="0"/>
                </a:endParaRPr>
              </a:p>
            </p:txBody>
          </p:sp>
          <p:sp>
            <p:nvSpPr>
              <p:cNvPr id="17470" name="Rectangle 62"/>
              <p:cNvSpPr>
                <a:spLocks noChangeArrowheads="1"/>
              </p:cNvSpPr>
              <p:nvPr/>
            </p:nvSpPr>
            <p:spPr bwMode="auto">
              <a:xfrm>
                <a:off x="6408738" y="4030663"/>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a:t>
                </a:r>
                <a:endParaRPr lang="en-CA" altLang="en-US" dirty="0">
                  <a:latin typeface="Corbel" panose="020B0503020204020204" pitchFamily="34" charset="0"/>
                </a:endParaRPr>
              </a:p>
            </p:txBody>
          </p:sp>
          <p:sp>
            <p:nvSpPr>
              <p:cNvPr id="17471" name="Rectangle 63"/>
              <p:cNvSpPr>
                <a:spLocks noChangeArrowheads="1"/>
              </p:cNvSpPr>
              <p:nvPr/>
            </p:nvSpPr>
            <p:spPr bwMode="auto">
              <a:xfrm>
                <a:off x="6481763" y="4030663"/>
                <a:ext cx="25876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W</a:t>
                </a:r>
                <a:endParaRPr lang="en-CA" altLang="en-US" dirty="0">
                  <a:latin typeface="Corbel" panose="020B0503020204020204" pitchFamily="34" charset="0"/>
                </a:endParaRPr>
              </a:p>
            </p:txBody>
          </p:sp>
          <p:sp>
            <p:nvSpPr>
              <p:cNvPr id="17472" name="Line 64"/>
              <p:cNvSpPr>
                <a:spLocks noChangeShapeType="1"/>
              </p:cNvSpPr>
              <p:nvPr/>
            </p:nvSpPr>
            <p:spPr bwMode="auto">
              <a:xfrm flipH="1">
                <a:off x="6500813" y="4006735"/>
                <a:ext cx="109536" cy="1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67" name="Rectangle 65"/>
              <p:cNvSpPr>
                <a:spLocks noChangeArrowheads="1"/>
              </p:cNvSpPr>
              <p:nvPr/>
            </p:nvSpPr>
            <p:spPr bwMode="auto">
              <a:xfrm>
                <a:off x="3549753" y="2113338"/>
                <a:ext cx="736468" cy="1069744"/>
              </a:xfrm>
              <a:prstGeom prst="rect">
                <a:avLst/>
              </a:prstGeom>
              <a:noFill/>
              <a:ln w="19050">
                <a:solidFill>
                  <a:schemeClr val="accent1">
                    <a:lumMod val="75000"/>
                  </a:schemeClr>
                </a:solidFill>
                <a:miter lim="800000"/>
                <a:headEnd/>
                <a:tailEnd/>
              </a:ln>
            </p:spPr>
            <p:txBody>
              <a:bodyPr/>
              <a:lstStyle/>
              <a:p>
                <a:pPr fontAlgn="auto">
                  <a:spcBef>
                    <a:spcPts val="0"/>
                  </a:spcBef>
                  <a:spcAft>
                    <a:spcPts val="0"/>
                  </a:spcAft>
                  <a:defRPr/>
                </a:pPr>
                <a:endParaRPr lang="en-US" dirty="0">
                  <a:latin typeface="+mn-lt"/>
                </a:endParaRPr>
              </a:p>
            </p:txBody>
          </p:sp>
          <p:sp>
            <p:nvSpPr>
              <p:cNvPr id="68" name="Rectangle 66"/>
              <p:cNvSpPr>
                <a:spLocks noChangeArrowheads="1"/>
              </p:cNvSpPr>
              <p:nvPr/>
            </p:nvSpPr>
            <p:spPr bwMode="auto">
              <a:xfrm>
                <a:off x="4821833" y="3717117"/>
                <a:ext cx="1242128" cy="535709"/>
              </a:xfrm>
              <a:prstGeom prst="rect">
                <a:avLst/>
              </a:prstGeom>
              <a:noFill/>
              <a:ln w="19050">
                <a:solidFill>
                  <a:schemeClr val="accent1">
                    <a:lumMod val="75000"/>
                  </a:schemeClr>
                </a:solidFill>
                <a:miter lim="800000"/>
                <a:headEnd/>
                <a:tailEnd/>
              </a:ln>
            </p:spPr>
            <p:txBody>
              <a:bodyPr/>
              <a:lstStyle/>
              <a:p>
                <a:pPr fontAlgn="auto">
                  <a:spcBef>
                    <a:spcPts val="0"/>
                  </a:spcBef>
                  <a:spcAft>
                    <a:spcPts val="0"/>
                  </a:spcAft>
                  <a:defRPr/>
                </a:pPr>
                <a:endParaRPr lang="en-US" dirty="0">
                  <a:latin typeface="+mn-lt"/>
                </a:endParaRPr>
              </a:p>
            </p:txBody>
          </p:sp>
          <p:sp>
            <p:nvSpPr>
              <p:cNvPr id="69" name="Rectangle 67"/>
              <p:cNvSpPr>
                <a:spLocks noChangeArrowheads="1"/>
              </p:cNvSpPr>
              <p:nvPr/>
            </p:nvSpPr>
            <p:spPr bwMode="auto">
              <a:xfrm>
                <a:off x="4821833" y="4768446"/>
                <a:ext cx="1069463" cy="535709"/>
              </a:xfrm>
              <a:prstGeom prst="rect">
                <a:avLst/>
              </a:prstGeom>
              <a:noFill/>
              <a:ln w="19050">
                <a:solidFill>
                  <a:schemeClr val="accent1">
                    <a:lumMod val="75000"/>
                  </a:schemeClr>
                </a:solidFill>
                <a:miter lim="800000"/>
                <a:headEnd/>
                <a:tailEnd/>
              </a:ln>
            </p:spPr>
            <p:txBody>
              <a:bodyPr/>
              <a:lstStyle/>
              <a:p>
                <a:pPr fontAlgn="auto">
                  <a:spcBef>
                    <a:spcPts val="0"/>
                  </a:spcBef>
                  <a:spcAft>
                    <a:spcPts val="0"/>
                  </a:spcAft>
                  <a:defRPr/>
                </a:pPr>
                <a:endParaRPr lang="en-US" dirty="0">
                  <a:latin typeface="+mn-lt"/>
                </a:endParaRPr>
              </a:p>
            </p:txBody>
          </p:sp>
          <p:sp>
            <p:nvSpPr>
              <p:cNvPr id="70" name="Rectangle 68"/>
              <p:cNvSpPr>
                <a:spLocks noChangeArrowheads="1"/>
              </p:cNvSpPr>
              <p:nvPr/>
            </p:nvSpPr>
            <p:spPr bwMode="auto">
              <a:xfrm>
                <a:off x="4710834" y="2021263"/>
                <a:ext cx="1272081" cy="1272309"/>
              </a:xfrm>
              <a:prstGeom prst="rect">
                <a:avLst/>
              </a:prstGeom>
              <a:noFill/>
              <a:ln w="19050">
                <a:solidFill>
                  <a:schemeClr val="accent1">
                    <a:lumMod val="75000"/>
                  </a:schemeClr>
                </a:solidFill>
                <a:miter lim="800000"/>
                <a:headEnd/>
                <a:tailEnd/>
              </a:ln>
            </p:spPr>
            <p:txBody>
              <a:bodyPr/>
              <a:lstStyle/>
              <a:p>
                <a:pPr fontAlgn="auto">
                  <a:spcBef>
                    <a:spcPts val="0"/>
                  </a:spcBef>
                  <a:spcAft>
                    <a:spcPts val="0"/>
                  </a:spcAft>
                  <a:defRPr/>
                </a:pPr>
                <a:endParaRPr lang="en-US" dirty="0">
                  <a:latin typeface="+mn-lt"/>
                </a:endParaRPr>
              </a:p>
            </p:txBody>
          </p:sp>
          <p:sp>
            <p:nvSpPr>
              <p:cNvPr id="71" name="Rectangle 69"/>
              <p:cNvSpPr>
                <a:spLocks noChangeArrowheads="1"/>
              </p:cNvSpPr>
              <p:nvPr/>
            </p:nvSpPr>
            <p:spPr bwMode="auto">
              <a:xfrm>
                <a:off x="2369290" y="2279073"/>
                <a:ext cx="754087" cy="736600"/>
              </a:xfrm>
              <a:prstGeom prst="rect">
                <a:avLst/>
              </a:prstGeom>
              <a:noFill/>
              <a:ln w="19050">
                <a:solidFill>
                  <a:schemeClr val="accent1">
                    <a:lumMod val="75000"/>
                  </a:schemeClr>
                </a:solidFill>
                <a:miter lim="800000"/>
                <a:headEnd/>
                <a:tailEnd/>
              </a:ln>
            </p:spPr>
            <p:txBody>
              <a:bodyPr/>
              <a:lstStyle/>
              <a:p>
                <a:pPr fontAlgn="auto">
                  <a:spcBef>
                    <a:spcPts val="0"/>
                  </a:spcBef>
                  <a:spcAft>
                    <a:spcPts val="0"/>
                  </a:spcAft>
                  <a:defRPr/>
                </a:pPr>
                <a:endParaRPr lang="en-US" dirty="0">
                  <a:latin typeface="+mn-lt"/>
                </a:endParaRPr>
              </a:p>
            </p:txBody>
          </p:sp>
          <p:sp>
            <p:nvSpPr>
              <p:cNvPr id="72" name="Rectangle 70"/>
              <p:cNvSpPr>
                <a:spLocks noChangeArrowheads="1"/>
              </p:cNvSpPr>
              <p:nvPr/>
            </p:nvSpPr>
            <p:spPr bwMode="auto">
              <a:xfrm>
                <a:off x="2369290" y="4676371"/>
                <a:ext cx="754087" cy="738275"/>
              </a:xfrm>
              <a:prstGeom prst="rect">
                <a:avLst/>
              </a:prstGeom>
              <a:noFill/>
              <a:ln w="19050">
                <a:solidFill>
                  <a:schemeClr val="accent1">
                    <a:lumMod val="75000"/>
                  </a:schemeClr>
                </a:solidFill>
                <a:miter lim="800000"/>
                <a:headEnd/>
                <a:tailEnd/>
              </a:ln>
            </p:spPr>
            <p:txBody>
              <a:bodyPr/>
              <a:lstStyle/>
              <a:p>
                <a:pPr fontAlgn="auto">
                  <a:spcBef>
                    <a:spcPts val="0"/>
                  </a:spcBef>
                  <a:spcAft>
                    <a:spcPts val="0"/>
                  </a:spcAft>
                  <a:defRPr/>
                </a:pPr>
                <a:endParaRPr lang="en-US" dirty="0">
                  <a:latin typeface="+mn-lt"/>
                </a:endParaRPr>
              </a:p>
            </p:txBody>
          </p:sp>
          <p:sp>
            <p:nvSpPr>
              <p:cNvPr id="17479" name="Freeform 71"/>
              <p:cNvSpPr>
                <a:spLocks/>
              </p:cNvSpPr>
              <p:nvPr/>
            </p:nvSpPr>
            <p:spPr bwMode="auto">
              <a:xfrm>
                <a:off x="4489450" y="2795588"/>
                <a:ext cx="19050" cy="17462"/>
              </a:xfrm>
              <a:custGeom>
                <a:avLst/>
                <a:gdLst>
                  <a:gd name="T0" fmla="*/ 0 w 1"/>
                  <a:gd name="T1" fmla="*/ 0 h 1"/>
                  <a:gd name="T2" fmla="*/ 0 w 1"/>
                  <a:gd name="T3" fmla="*/ 304921435 h 1"/>
                  <a:gd name="T4" fmla="*/ 362902476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80" name="Freeform 72"/>
              <p:cNvSpPr>
                <a:spLocks/>
              </p:cNvSpPr>
              <p:nvPr/>
            </p:nvSpPr>
            <p:spPr bwMode="auto">
              <a:xfrm>
                <a:off x="4489450" y="2703513"/>
                <a:ext cx="19050" cy="17462"/>
              </a:xfrm>
              <a:custGeom>
                <a:avLst/>
                <a:gdLst>
                  <a:gd name="T0" fmla="*/ 0 w 1"/>
                  <a:gd name="T1" fmla="*/ 0 h 1"/>
                  <a:gd name="T2" fmla="*/ 0 w 1"/>
                  <a:gd name="T3" fmla="*/ 304921435 h 1"/>
                  <a:gd name="T4" fmla="*/ 362902476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81" name="Freeform 73"/>
              <p:cNvSpPr>
                <a:spLocks/>
              </p:cNvSpPr>
              <p:nvPr/>
            </p:nvSpPr>
            <p:spPr bwMode="auto">
              <a:xfrm>
                <a:off x="4489450" y="2611438"/>
                <a:ext cx="19050" cy="17462"/>
              </a:xfrm>
              <a:custGeom>
                <a:avLst/>
                <a:gdLst>
                  <a:gd name="T0" fmla="*/ 0 w 1"/>
                  <a:gd name="T1" fmla="*/ 0 h 1"/>
                  <a:gd name="T2" fmla="*/ 0 w 1"/>
                  <a:gd name="T3" fmla="*/ 304921435 h 1"/>
                  <a:gd name="T4" fmla="*/ 362902476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82" name="Freeform 74"/>
              <p:cNvSpPr>
                <a:spLocks/>
              </p:cNvSpPr>
              <p:nvPr/>
            </p:nvSpPr>
            <p:spPr bwMode="auto">
              <a:xfrm>
                <a:off x="5503863" y="3514725"/>
                <a:ext cx="19050" cy="19050"/>
              </a:xfrm>
              <a:custGeom>
                <a:avLst/>
                <a:gdLst>
                  <a:gd name="T0" fmla="*/ 0 w 1"/>
                  <a:gd name="T1" fmla="*/ 362902476 h 1"/>
                  <a:gd name="T2" fmla="*/ 362902476 w 1"/>
                  <a:gd name="T3" fmla="*/ 0 h 1"/>
                  <a:gd name="T4" fmla="*/ 0 w 1"/>
                  <a:gd name="T5" fmla="*/ 0 h 1"/>
                  <a:gd name="T6" fmla="*/ 0 w 1"/>
                  <a:gd name="T7" fmla="*/ 0 h 1"/>
                  <a:gd name="T8" fmla="*/ 0 w 1"/>
                  <a:gd name="T9" fmla="*/ 362902476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83" name="Freeform 75"/>
              <p:cNvSpPr>
                <a:spLocks/>
              </p:cNvSpPr>
              <p:nvPr/>
            </p:nvSpPr>
            <p:spPr bwMode="auto">
              <a:xfrm>
                <a:off x="5392738" y="3514725"/>
                <a:ext cx="19050" cy="19050"/>
              </a:xfrm>
              <a:custGeom>
                <a:avLst/>
                <a:gdLst>
                  <a:gd name="T0" fmla="*/ 0 w 1"/>
                  <a:gd name="T1" fmla="*/ 362902476 h 1"/>
                  <a:gd name="T2" fmla="*/ 362902476 w 1"/>
                  <a:gd name="T3" fmla="*/ 0 h 1"/>
                  <a:gd name="T4" fmla="*/ 0 w 1"/>
                  <a:gd name="T5" fmla="*/ 0 h 1"/>
                  <a:gd name="T6" fmla="*/ 0 w 1"/>
                  <a:gd name="T7" fmla="*/ 0 h 1"/>
                  <a:gd name="T8" fmla="*/ 0 w 1"/>
                  <a:gd name="T9" fmla="*/ 362902476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84" name="Freeform 76"/>
              <p:cNvSpPr>
                <a:spLocks/>
              </p:cNvSpPr>
              <p:nvPr/>
            </p:nvSpPr>
            <p:spPr bwMode="auto">
              <a:xfrm>
                <a:off x="5300663" y="3514725"/>
                <a:ext cx="19050" cy="19050"/>
              </a:xfrm>
              <a:custGeom>
                <a:avLst/>
                <a:gdLst>
                  <a:gd name="T0" fmla="*/ 0 w 1"/>
                  <a:gd name="T1" fmla="*/ 362902476 h 1"/>
                  <a:gd name="T2" fmla="*/ 362902476 w 1"/>
                  <a:gd name="T3" fmla="*/ 0 h 1"/>
                  <a:gd name="T4" fmla="*/ 0 w 1"/>
                  <a:gd name="T5" fmla="*/ 0 h 1"/>
                  <a:gd name="T6" fmla="*/ 0 w 1"/>
                  <a:gd name="T7" fmla="*/ 0 h 1"/>
                  <a:gd name="T8" fmla="*/ 0 w 1"/>
                  <a:gd name="T9" fmla="*/ 362902476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85" name="Freeform 77"/>
              <p:cNvSpPr>
                <a:spLocks/>
              </p:cNvSpPr>
              <p:nvPr/>
            </p:nvSpPr>
            <p:spPr bwMode="auto">
              <a:xfrm>
                <a:off x="5503863" y="4510088"/>
                <a:ext cx="19050" cy="19050"/>
              </a:xfrm>
              <a:custGeom>
                <a:avLst/>
                <a:gdLst>
                  <a:gd name="T0" fmla="*/ 0 w 1"/>
                  <a:gd name="T1" fmla="*/ 362902476 h 1"/>
                  <a:gd name="T2" fmla="*/ 362902476 w 1"/>
                  <a:gd name="T3" fmla="*/ 0 h 1"/>
                  <a:gd name="T4" fmla="*/ 0 w 1"/>
                  <a:gd name="T5" fmla="*/ 0 h 1"/>
                  <a:gd name="T6" fmla="*/ 0 w 1"/>
                  <a:gd name="T7" fmla="*/ 0 h 1"/>
                  <a:gd name="T8" fmla="*/ 0 w 1"/>
                  <a:gd name="T9" fmla="*/ 362902476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86" name="Freeform 78"/>
              <p:cNvSpPr>
                <a:spLocks/>
              </p:cNvSpPr>
              <p:nvPr/>
            </p:nvSpPr>
            <p:spPr bwMode="auto">
              <a:xfrm>
                <a:off x="5392738" y="4510088"/>
                <a:ext cx="19050" cy="19050"/>
              </a:xfrm>
              <a:custGeom>
                <a:avLst/>
                <a:gdLst>
                  <a:gd name="T0" fmla="*/ 0 w 1"/>
                  <a:gd name="T1" fmla="*/ 362902476 h 1"/>
                  <a:gd name="T2" fmla="*/ 362902476 w 1"/>
                  <a:gd name="T3" fmla="*/ 0 h 1"/>
                  <a:gd name="T4" fmla="*/ 0 w 1"/>
                  <a:gd name="T5" fmla="*/ 0 h 1"/>
                  <a:gd name="T6" fmla="*/ 0 w 1"/>
                  <a:gd name="T7" fmla="*/ 0 h 1"/>
                  <a:gd name="T8" fmla="*/ 0 w 1"/>
                  <a:gd name="T9" fmla="*/ 362902476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87" name="Freeform 79"/>
              <p:cNvSpPr>
                <a:spLocks/>
              </p:cNvSpPr>
              <p:nvPr/>
            </p:nvSpPr>
            <p:spPr bwMode="auto">
              <a:xfrm>
                <a:off x="5300663" y="4510088"/>
                <a:ext cx="19050" cy="19050"/>
              </a:xfrm>
              <a:custGeom>
                <a:avLst/>
                <a:gdLst>
                  <a:gd name="T0" fmla="*/ 0 w 1"/>
                  <a:gd name="T1" fmla="*/ 362902476 h 1"/>
                  <a:gd name="T2" fmla="*/ 362902476 w 1"/>
                  <a:gd name="T3" fmla="*/ 0 h 1"/>
                  <a:gd name="T4" fmla="*/ 0 w 1"/>
                  <a:gd name="T5" fmla="*/ 0 h 1"/>
                  <a:gd name="T6" fmla="*/ 0 w 1"/>
                  <a:gd name="T7" fmla="*/ 0 h 1"/>
                  <a:gd name="T8" fmla="*/ 0 w 1"/>
                  <a:gd name="T9" fmla="*/ 362902476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88" name="Freeform 80"/>
              <p:cNvSpPr>
                <a:spLocks/>
              </p:cNvSpPr>
              <p:nvPr/>
            </p:nvSpPr>
            <p:spPr bwMode="auto">
              <a:xfrm>
                <a:off x="5448300" y="5524500"/>
                <a:ext cx="19050" cy="19050"/>
              </a:xfrm>
              <a:custGeom>
                <a:avLst/>
                <a:gdLst>
                  <a:gd name="T0" fmla="*/ 0 w 1"/>
                  <a:gd name="T1" fmla="*/ 362902476 h 1"/>
                  <a:gd name="T2" fmla="*/ 362902476 w 1"/>
                  <a:gd name="T3" fmla="*/ 0 h 1"/>
                  <a:gd name="T4" fmla="*/ 0 w 1"/>
                  <a:gd name="T5" fmla="*/ 0 h 1"/>
                  <a:gd name="T6" fmla="*/ 0 w 1"/>
                  <a:gd name="T7" fmla="*/ 0 h 1"/>
                  <a:gd name="T8" fmla="*/ 0 w 1"/>
                  <a:gd name="T9" fmla="*/ 362902476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89" name="Freeform 81"/>
              <p:cNvSpPr>
                <a:spLocks/>
              </p:cNvSpPr>
              <p:nvPr/>
            </p:nvSpPr>
            <p:spPr bwMode="auto">
              <a:xfrm>
                <a:off x="5348288" y="5524500"/>
                <a:ext cx="17462" cy="19050"/>
              </a:xfrm>
              <a:custGeom>
                <a:avLst/>
                <a:gdLst>
                  <a:gd name="T0" fmla="*/ 0 w 1"/>
                  <a:gd name="T1" fmla="*/ 362902476 h 1"/>
                  <a:gd name="T2" fmla="*/ 304921435 w 1"/>
                  <a:gd name="T3" fmla="*/ 0 h 1"/>
                  <a:gd name="T4" fmla="*/ 0 w 1"/>
                  <a:gd name="T5" fmla="*/ 0 h 1"/>
                  <a:gd name="T6" fmla="*/ 0 w 1"/>
                  <a:gd name="T7" fmla="*/ 0 h 1"/>
                  <a:gd name="T8" fmla="*/ 0 w 1"/>
                  <a:gd name="T9" fmla="*/ 362902476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90" name="Freeform 82"/>
              <p:cNvSpPr>
                <a:spLocks/>
              </p:cNvSpPr>
              <p:nvPr/>
            </p:nvSpPr>
            <p:spPr bwMode="auto">
              <a:xfrm>
                <a:off x="5246688" y="5524500"/>
                <a:ext cx="17462" cy="19050"/>
              </a:xfrm>
              <a:custGeom>
                <a:avLst/>
                <a:gdLst>
                  <a:gd name="T0" fmla="*/ 0 w 1"/>
                  <a:gd name="T1" fmla="*/ 362902476 h 1"/>
                  <a:gd name="T2" fmla="*/ 304921435 w 1"/>
                  <a:gd name="T3" fmla="*/ 0 h 1"/>
                  <a:gd name="T4" fmla="*/ 0 w 1"/>
                  <a:gd name="T5" fmla="*/ 0 h 1"/>
                  <a:gd name="T6" fmla="*/ 0 w 1"/>
                  <a:gd name="T7" fmla="*/ 0 h 1"/>
                  <a:gd name="T8" fmla="*/ 0 w 1"/>
                  <a:gd name="T9" fmla="*/ 362902476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491" name="Rectangle 83"/>
              <p:cNvSpPr>
                <a:spLocks noChangeArrowheads="1"/>
              </p:cNvSpPr>
              <p:nvPr/>
            </p:nvSpPr>
            <p:spPr bwMode="auto">
              <a:xfrm>
                <a:off x="228600" y="3716338"/>
                <a:ext cx="2206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A</a:t>
                </a:r>
                <a:endParaRPr lang="en-CA" altLang="en-US" dirty="0">
                  <a:latin typeface="Corbel" panose="020B0503020204020204" pitchFamily="34" charset="0"/>
                </a:endParaRPr>
              </a:p>
            </p:txBody>
          </p:sp>
          <p:sp>
            <p:nvSpPr>
              <p:cNvPr id="17492" name="Rectangle 84"/>
              <p:cNvSpPr>
                <a:spLocks noChangeArrowheads="1"/>
              </p:cNvSpPr>
              <p:nvPr/>
            </p:nvSpPr>
            <p:spPr bwMode="auto">
              <a:xfrm>
                <a:off x="339725" y="3810000"/>
                <a:ext cx="258763"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20</a:t>
                </a:r>
                <a:endParaRPr lang="en-CA" altLang="en-US" dirty="0">
                  <a:latin typeface="Corbel" panose="020B0503020204020204" pitchFamily="34" charset="0"/>
                </a:endParaRPr>
              </a:p>
            </p:txBody>
          </p:sp>
          <p:sp>
            <p:nvSpPr>
              <p:cNvPr id="17493" name="Rectangle 85"/>
              <p:cNvSpPr>
                <a:spLocks noChangeArrowheads="1"/>
              </p:cNvSpPr>
              <p:nvPr/>
            </p:nvSpPr>
            <p:spPr bwMode="auto">
              <a:xfrm>
                <a:off x="596900" y="3810000"/>
                <a:ext cx="166688"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9</a:t>
                </a:r>
                <a:endParaRPr lang="en-CA" altLang="en-US" dirty="0">
                  <a:latin typeface="Corbel" panose="020B0503020204020204" pitchFamily="34" charset="0"/>
                </a:endParaRPr>
              </a:p>
            </p:txBody>
          </p:sp>
          <p:sp>
            <p:nvSpPr>
              <p:cNvPr id="17494" name="Rectangle 86"/>
              <p:cNvSpPr>
                <a:spLocks noChangeArrowheads="1"/>
              </p:cNvSpPr>
              <p:nvPr/>
            </p:nvSpPr>
            <p:spPr bwMode="auto">
              <a:xfrm>
                <a:off x="504825" y="3810000"/>
                <a:ext cx="128588"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a:t>
                </a:r>
                <a:endParaRPr lang="en-CA" altLang="en-US" dirty="0">
                  <a:latin typeface="Corbel" panose="020B0503020204020204" pitchFamily="34" charset="0"/>
                </a:endParaRPr>
              </a:p>
            </p:txBody>
          </p:sp>
          <p:sp>
            <p:nvSpPr>
              <p:cNvPr id="17495" name="Rectangle 87"/>
              <p:cNvSpPr>
                <a:spLocks noChangeArrowheads="1"/>
              </p:cNvSpPr>
              <p:nvPr/>
            </p:nvSpPr>
            <p:spPr bwMode="auto">
              <a:xfrm>
                <a:off x="782638" y="3716338"/>
                <a:ext cx="22066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A</a:t>
                </a:r>
                <a:endParaRPr lang="en-CA" altLang="en-US" dirty="0">
                  <a:latin typeface="Corbel" panose="020B0503020204020204" pitchFamily="34" charset="0"/>
                </a:endParaRPr>
              </a:p>
            </p:txBody>
          </p:sp>
          <p:sp>
            <p:nvSpPr>
              <p:cNvPr id="17496" name="Rectangle 88"/>
              <p:cNvSpPr>
                <a:spLocks noChangeArrowheads="1"/>
              </p:cNvSpPr>
              <p:nvPr/>
            </p:nvSpPr>
            <p:spPr bwMode="auto">
              <a:xfrm>
                <a:off x="911225" y="3810000"/>
                <a:ext cx="166688"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8</a:t>
                </a:r>
                <a:endParaRPr lang="en-CA" altLang="en-US" dirty="0">
                  <a:latin typeface="Corbel" panose="020B0503020204020204" pitchFamily="34" charset="0"/>
                </a:endParaRPr>
              </a:p>
            </p:txBody>
          </p:sp>
          <p:sp>
            <p:nvSpPr>
              <p:cNvPr id="17497" name="Rectangle 89"/>
              <p:cNvSpPr>
                <a:spLocks noChangeArrowheads="1"/>
              </p:cNvSpPr>
              <p:nvPr/>
            </p:nvSpPr>
            <p:spPr bwMode="auto">
              <a:xfrm>
                <a:off x="1095375" y="3810000"/>
                <a:ext cx="166688"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0</a:t>
                </a:r>
                <a:endParaRPr lang="en-CA" altLang="en-US" dirty="0">
                  <a:latin typeface="Corbel" panose="020B0503020204020204" pitchFamily="34" charset="0"/>
                </a:endParaRPr>
              </a:p>
            </p:txBody>
          </p:sp>
          <p:sp>
            <p:nvSpPr>
              <p:cNvPr id="17498" name="Rectangle 90"/>
              <p:cNvSpPr>
                <a:spLocks noChangeArrowheads="1"/>
              </p:cNvSpPr>
              <p:nvPr/>
            </p:nvSpPr>
            <p:spPr bwMode="auto">
              <a:xfrm>
                <a:off x="1003300" y="3810000"/>
                <a:ext cx="128588"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a:t>
                </a:r>
                <a:endParaRPr lang="en-CA" altLang="en-US" dirty="0">
                  <a:latin typeface="Corbel" panose="020B0503020204020204" pitchFamily="34" charset="0"/>
                </a:endParaRPr>
              </a:p>
            </p:txBody>
          </p:sp>
          <p:sp>
            <p:nvSpPr>
              <p:cNvPr id="17499" name="Rectangle 91"/>
              <p:cNvSpPr>
                <a:spLocks noChangeArrowheads="1"/>
              </p:cNvSpPr>
              <p:nvPr/>
            </p:nvSpPr>
            <p:spPr bwMode="auto">
              <a:xfrm>
                <a:off x="708025" y="3716338"/>
                <a:ext cx="128588"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Symbol" panose="05050102010706020507" pitchFamily="18" charset="2"/>
                  </a:rPr>
                  <a:t>¤</a:t>
                </a:r>
                <a:endParaRPr lang="en-CA" altLang="en-US" dirty="0">
                  <a:latin typeface="Corbel" panose="020B0503020204020204" pitchFamily="34" charset="0"/>
                </a:endParaRPr>
              </a:p>
            </p:txBody>
          </p:sp>
          <p:sp>
            <p:nvSpPr>
              <p:cNvPr id="17500" name="Rectangle 92"/>
              <p:cNvSpPr>
                <a:spLocks noChangeArrowheads="1"/>
              </p:cNvSpPr>
              <p:nvPr/>
            </p:nvSpPr>
            <p:spPr bwMode="auto">
              <a:xfrm>
                <a:off x="5578475" y="5727700"/>
                <a:ext cx="2397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D</a:t>
                </a:r>
                <a:endParaRPr lang="en-CA" altLang="en-US" dirty="0">
                  <a:latin typeface="Corbel" panose="020B0503020204020204" pitchFamily="34" charset="0"/>
                </a:endParaRPr>
              </a:p>
            </p:txBody>
          </p:sp>
          <p:sp>
            <p:nvSpPr>
              <p:cNvPr id="17501" name="Rectangle 93"/>
              <p:cNvSpPr>
                <a:spLocks noChangeArrowheads="1"/>
              </p:cNvSpPr>
              <p:nvPr/>
            </p:nvSpPr>
            <p:spPr bwMode="auto">
              <a:xfrm>
                <a:off x="5707063" y="5821363"/>
                <a:ext cx="166687" cy="22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0</a:t>
                </a:r>
                <a:endParaRPr lang="en-CA" altLang="en-US" dirty="0">
                  <a:latin typeface="Corbel" panose="020B0503020204020204" pitchFamily="34" charset="0"/>
                </a:endParaRPr>
              </a:p>
            </p:txBody>
          </p:sp>
          <p:sp>
            <p:nvSpPr>
              <p:cNvPr id="17502" name="Rectangle 94"/>
              <p:cNvSpPr>
                <a:spLocks noChangeArrowheads="1"/>
              </p:cNvSpPr>
              <p:nvPr/>
            </p:nvSpPr>
            <p:spPr bwMode="auto">
              <a:xfrm>
                <a:off x="4951413" y="5727700"/>
                <a:ext cx="2397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D</a:t>
                </a:r>
                <a:endParaRPr lang="en-CA" altLang="en-US" dirty="0">
                  <a:latin typeface="Corbel" panose="020B0503020204020204" pitchFamily="34" charset="0"/>
                </a:endParaRPr>
              </a:p>
            </p:txBody>
          </p:sp>
          <p:sp>
            <p:nvSpPr>
              <p:cNvPr id="17503" name="Rectangle 95"/>
              <p:cNvSpPr>
                <a:spLocks noChangeArrowheads="1"/>
              </p:cNvSpPr>
              <p:nvPr/>
            </p:nvSpPr>
            <p:spPr bwMode="auto">
              <a:xfrm>
                <a:off x="5080000" y="5821363"/>
                <a:ext cx="166688" cy="22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7</a:t>
                </a:r>
                <a:endParaRPr lang="en-CA" altLang="en-US" dirty="0">
                  <a:latin typeface="Corbel" panose="020B0503020204020204" pitchFamily="34" charset="0"/>
                </a:endParaRPr>
              </a:p>
            </p:txBody>
          </p:sp>
          <p:sp>
            <p:nvSpPr>
              <p:cNvPr id="17504" name="Rectangle 96"/>
              <p:cNvSpPr>
                <a:spLocks noChangeArrowheads="1"/>
              </p:cNvSpPr>
              <p:nvPr/>
            </p:nvSpPr>
            <p:spPr bwMode="auto">
              <a:xfrm>
                <a:off x="1262063" y="1725613"/>
                <a:ext cx="22066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R</a:t>
                </a:r>
                <a:endParaRPr lang="en-CA" altLang="en-US" dirty="0">
                  <a:latin typeface="Corbel" panose="020B0503020204020204" pitchFamily="34" charset="0"/>
                </a:endParaRPr>
              </a:p>
            </p:txBody>
          </p:sp>
          <p:sp>
            <p:nvSpPr>
              <p:cNvPr id="17505" name="Rectangle 97"/>
              <p:cNvSpPr>
                <a:spLocks noChangeArrowheads="1"/>
              </p:cNvSpPr>
              <p:nvPr/>
            </p:nvSpPr>
            <p:spPr bwMode="auto">
              <a:xfrm>
                <a:off x="1390650" y="1725613"/>
                <a:ext cx="2206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A</a:t>
                </a:r>
                <a:endParaRPr lang="en-CA" altLang="en-US" dirty="0">
                  <a:latin typeface="Corbel" panose="020B0503020204020204" pitchFamily="34" charset="0"/>
                </a:endParaRPr>
              </a:p>
            </p:txBody>
          </p:sp>
          <p:sp>
            <p:nvSpPr>
              <p:cNvPr id="17506" name="Rectangle 98"/>
              <p:cNvSpPr>
                <a:spLocks noChangeArrowheads="1"/>
              </p:cNvSpPr>
              <p:nvPr/>
            </p:nvSpPr>
            <p:spPr bwMode="auto">
              <a:xfrm>
                <a:off x="1519238" y="1725613"/>
                <a:ext cx="2032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S</a:t>
                </a:r>
                <a:endParaRPr lang="en-CA" altLang="en-US" dirty="0">
                  <a:latin typeface="Corbel" panose="020B0503020204020204" pitchFamily="34" charset="0"/>
                </a:endParaRPr>
              </a:p>
            </p:txBody>
          </p:sp>
          <p:sp>
            <p:nvSpPr>
              <p:cNvPr id="17507" name="Line 99"/>
              <p:cNvSpPr>
                <a:spLocks noChangeShapeType="1"/>
              </p:cNvSpPr>
              <p:nvPr/>
            </p:nvSpPr>
            <p:spPr bwMode="auto">
              <a:xfrm flipH="1">
                <a:off x="1279525" y="1676400"/>
                <a:ext cx="314325" cy="1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508" name="Rectangle 100"/>
              <p:cNvSpPr>
                <a:spLocks noChangeArrowheads="1"/>
              </p:cNvSpPr>
              <p:nvPr/>
            </p:nvSpPr>
            <p:spPr bwMode="auto">
              <a:xfrm>
                <a:off x="1243013" y="5727700"/>
                <a:ext cx="22066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C</a:t>
                </a:r>
                <a:endParaRPr lang="en-CA" altLang="en-US" dirty="0">
                  <a:latin typeface="Corbel" panose="020B0503020204020204" pitchFamily="34" charset="0"/>
                </a:endParaRPr>
              </a:p>
            </p:txBody>
          </p:sp>
          <p:sp>
            <p:nvSpPr>
              <p:cNvPr id="17509" name="Rectangle 101"/>
              <p:cNvSpPr>
                <a:spLocks noChangeArrowheads="1"/>
              </p:cNvSpPr>
              <p:nvPr/>
            </p:nvSpPr>
            <p:spPr bwMode="auto">
              <a:xfrm>
                <a:off x="1371600" y="5727700"/>
                <a:ext cx="2206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A</a:t>
                </a:r>
                <a:endParaRPr lang="en-CA" altLang="en-US" dirty="0">
                  <a:latin typeface="Corbel" panose="020B0503020204020204" pitchFamily="34" charset="0"/>
                </a:endParaRPr>
              </a:p>
            </p:txBody>
          </p:sp>
          <p:sp>
            <p:nvSpPr>
              <p:cNvPr id="17510" name="Rectangle 102"/>
              <p:cNvSpPr>
                <a:spLocks noChangeArrowheads="1"/>
              </p:cNvSpPr>
              <p:nvPr/>
            </p:nvSpPr>
            <p:spPr bwMode="auto">
              <a:xfrm>
                <a:off x="1501775" y="5727700"/>
                <a:ext cx="2032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300" dirty="0">
                    <a:solidFill>
                      <a:srgbClr val="000000"/>
                    </a:solidFill>
                    <a:latin typeface="Nimbus Roman No9 L"/>
                  </a:rPr>
                  <a:t>S</a:t>
                </a:r>
                <a:endParaRPr lang="en-CA" altLang="en-US" dirty="0">
                  <a:latin typeface="Corbel" panose="020B0503020204020204" pitchFamily="34" charset="0"/>
                </a:endParaRPr>
              </a:p>
            </p:txBody>
          </p:sp>
          <p:sp>
            <p:nvSpPr>
              <p:cNvPr id="17511" name="Line 103"/>
              <p:cNvSpPr>
                <a:spLocks noChangeShapeType="1"/>
              </p:cNvSpPr>
              <p:nvPr/>
            </p:nvSpPr>
            <p:spPr bwMode="auto">
              <a:xfrm flipH="1">
                <a:off x="1262063" y="5715000"/>
                <a:ext cx="312737" cy="158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512" name="Line 104"/>
              <p:cNvSpPr>
                <a:spLocks noChangeShapeType="1"/>
              </p:cNvSpPr>
              <p:nvPr/>
            </p:nvSpPr>
            <p:spPr bwMode="auto">
              <a:xfrm>
                <a:off x="1962150" y="2695575"/>
                <a:ext cx="0" cy="2295525"/>
              </a:xfrm>
              <a:prstGeom prst="line">
                <a:avLst/>
              </a:prstGeom>
              <a:noFill/>
              <a:ln w="38100">
                <a:solidFill>
                  <a:schemeClr val="bg1"/>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7513" name="Freeform 105"/>
              <p:cNvSpPr>
                <a:spLocks/>
              </p:cNvSpPr>
              <p:nvPr/>
            </p:nvSpPr>
            <p:spPr bwMode="auto">
              <a:xfrm>
                <a:off x="1944688" y="2536825"/>
                <a:ext cx="423862" cy="222250"/>
              </a:xfrm>
              <a:custGeom>
                <a:avLst/>
                <a:gdLst>
                  <a:gd name="T0" fmla="*/ 0 w 23"/>
                  <a:gd name="T1" fmla="*/ 2147483647 h 12"/>
                  <a:gd name="T2" fmla="*/ 2147483647 w 23"/>
                  <a:gd name="T3" fmla="*/ 2147483647 h 12"/>
                  <a:gd name="T4" fmla="*/ 2147483647 w 23"/>
                  <a:gd name="T5" fmla="*/ 2147483647 h 12"/>
                  <a:gd name="T6" fmla="*/ 2147483647 w 23"/>
                  <a:gd name="T7" fmla="*/ 2058127529 h 12"/>
                  <a:gd name="T8" fmla="*/ 2147483647 w 23"/>
                  <a:gd name="T9" fmla="*/ 0 h 12"/>
                  <a:gd name="T10" fmla="*/ 2147483647 w 23"/>
                  <a:gd name="T11" fmla="*/ 1029054504 h 12"/>
                  <a:gd name="T12" fmla="*/ 0 w 23"/>
                  <a:gd name="T13" fmla="*/ 1029054504 h 12"/>
                  <a:gd name="T14" fmla="*/ 0 60000 65536"/>
                  <a:gd name="T15" fmla="*/ 0 60000 65536"/>
                  <a:gd name="T16" fmla="*/ 0 60000 65536"/>
                  <a:gd name="T17" fmla="*/ 0 60000 65536"/>
                  <a:gd name="T18" fmla="*/ 0 60000 65536"/>
                  <a:gd name="T19" fmla="*/ 0 60000 65536"/>
                  <a:gd name="T20" fmla="*/ 0 60000 65536"/>
                  <a:gd name="T21" fmla="*/ 0 w 23"/>
                  <a:gd name="T22" fmla="*/ 0 h 12"/>
                  <a:gd name="T23" fmla="*/ 23 w 23"/>
                  <a:gd name="T24" fmla="*/ 12 h 1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3" h="12">
                    <a:moveTo>
                      <a:pt x="0" y="9"/>
                    </a:moveTo>
                    <a:lnTo>
                      <a:pt x="12" y="9"/>
                    </a:lnTo>
                    <a:lnTo>
                      <a:pt x="12" y="12"/>
                    </a:lnTo>
                    <a:lnTo>
                      <a:pt x="23" y="6"/>
                    </a:lnTo>
                    <a:lnTo>
                      <a:pt x="12" y="0"/>
                    </a:lnTo>
                    <a:lnTo>
                      <a:pt x="12" y="3"/>
                    </a:lnTo>
                    <a:lnTo>
                      <a:pt x="0" y="3"/>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514" name="Freeform 106"/>
              <p:cNvSpPr>
                <a:spLocks/>
              </p:cNvSpPr>
              <p:nvPr/>
            </p:nvSpPr>
            <p:spPr bwMode="auto">
              <a:xfrm>
                <a:off x="1944688" y="4935538"/>
                <a:ext cx="423862" cy="220662"/>
              </a:xfrm>
              <a:custGeom>
                <a:avLst/>
                <a:gdLst>
                  <a:gd name="T0" fmla="*/ 0 w 23"/>
                  <a:gd name="T1" fmla="*/ 2147483647 h 12"/>
                  <a:gd name="T2" fmla="*/ 2147483647 w 23"/>
                  <a:gd name="T3" fmla="*/ 2147483647 h 12"/>
                  <a:gd name="T4" fmla="*/ 2147483647 w 23"/>
                  <a:gd name="T5" fmla="*/ 2147483647 h 12"/>
                  <a:gd name="T6" fmla="*/ 2147483647 w 23"/>
                  <a:gd name="T7" fmla="*/ 2028821523 h 12"/>
                  <a:gd name="T8" fmla="*/ 2147483647 w 23"/>
                  <a:gd name="T9" fmla="*/ 0 h 12"/>
                  <a:gd name="T10" fmla="*/ 2147483647 w 23"/>
                  <a:gd name="T11" fmla="*/ 1014419956 h 12"/>
                  <a:gd name="T12" fmla="*/ 0 w 23"/>
                  <a:gd name="T13" fmla="*/ 1014419956 h 12"/>
                  <a:gd name="T14" fmla="*/ 0 60000 65536"/>
                  <a:gd name="T15" fmla="*/ 0 60000 65536"/>
                  <a:gd name="T16" fmla="*/ 0 60000 65536"/>
                  <a:gd name="T17" fmla="*/ 0 60000 65536"/>
                  <a:gd name="T18" fmla="*/ 0 60000 65536"/>
                  <a:gd name="T19" fmla="*/ 0 60000 65536"/>
                  <a:gd name="T20" fmla="*/ 0 60000 65536"/>
                  <a:gd name="T21" fmla="*/ 0 w 23"/>
                  <a:gd name="T22" fmla="*/ 0 h 12"/>
                  <a:gd name="T23" fmla="*/ 23 w 23"/>
                  <a:gd name="T24" fmla="*/ 12 h 1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3" h="12">
                    <a:moveTo>
                      <a:pt x="0" y="9"/>
                    </a:moveTo>
                    <a:lnTo>
                      <a:pt x="12" y="9"/>
                    </a:lnTo>
                    <a:lnTo>
                      <a:pt x="12" y="12"/>
                    </a:lnTo>
                    <a:lnTo>
                      <a:pt x="23" y="6"/>
                    </a:lnTo>
                    <a:lnTo>
                      <a:pt x="12" y="0"/>
                    </a:lnTo>
                    <a:lnTo>
                      <a:pt x="12" y="3"/>
                    </a:lnTo>
                    <a:lnTo>
                      <a:pt x="0" y="3"/>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7515" name="Line 107"/>
              <p:cNvSpPr>
                <a:spLocks noChangeShapeType="1"/>
              </p:cNvSpPr>
              <p:nvPr/>
            </p:nvSpPr>
            <p:spPr bwMode="auto">
              <a:xfrm>
                <a:off x="1873250" y="2586038"/>
                <a:ext cx="17462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dirty="0"/>
              </a:p>
            </p:txBody>
          </p:sp>
        </p:grpSp>
        <p:cxnSp>
          <p:nvCxnSpPr>
            <p:cNvPr id="112" name="Straight Arrow Connector 111"/>
            <p:cNvCxnSpPr/>
            <p:nvPr/>
          </p:nvCxnSpPr>
          <p:spPr>
            <a:xfrm rot="10800000" flipV="1">
              <a:off x="5445125" y="4014788"/>
              <a:ext cx="269875" cy="2381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16" name="Straight Arrow Connector 115"/>
            <p:cNvCxnSpPr/>
            <p:nvPr/>
          </p:nvCxnSpPr>
          <p:spPr>
            <a:xfrm rot="10800000" flipV="1">
              <a:off x="5486400" y="4167188"/>
              <a:ext cx="269875" cy="2381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xmlns="" id="{457A4F28-0C1A-4D99-9671-90DBF25FA9C4}"/>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
    </mc:Choice>
    <mc:Fallback>
      <p:transition spd="slow" advTm="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Fast Page Mode</a:t>
            </a:r>
          </a:p>
        </p:txBody>
      </p:sp>
      <p:sp>
        <p:nvSpPr>
          <p:cNvPr id="3" name="Content Placeholder 2"/>
          <p:cNvSpPr>
            <a:spLocks noGrp="1"/>
          </p:cNvSpPr>
          <p:nvPr>
            <p:ph idx="1"/>
          </p:nvPr>
        </p:nvSpPr>
        <p:spPr>
          <a:xfrm>
            <a:off x="533401" y="1600201"/>
            <a:ext cx="8458200" cy="4724400"/>
          </a:xfrm>
        </p:spPr>
        <p:txBody>
          <a:bodyPr rtlCol="0">
            <a:normAutofit fontScale="92500" lnSpcReduction="20000"/>
          </a:bodyPr>
          <a:lstStyle/>
          <a:p>
            <a:pPr marL="438912" indent="-320040" eaLnBrk="1" fontAlgn="auto" hangingPunct="1">
              <a:spcBef>
                <a:spcPts val="0"/>
              </a:spcBef>
              <a:spcAft>
                <a:spcPts val="0"/>
              </a:spcAft>
              <a:buFont typeface="Wingdings 2"/>
              <a:buChar char=""/>
              <a:defRPr/>
            </a:pPr>
            <a:r>
              <a:rPr lang="en-US" sz="2800" dirty="0">
                <a:solidFill>
                  <a:schemeClr val="tx1"/>
                </a:solidFill>
              </a:rPr>
              <a:t>Suppose if we want to access the consecutive bytes in the selected row.</a:t>
            </a:r>
          </a:p>
          <a:p>
            <a:pPr marL="438912" indent="-320040" eaLnBrk="1" fontAlgn="auto" hangingPunct="1">
              <a:spcBef>
                <a:spcPts val="0"/>
              </a:spcBef>
              <a:spcAft>
                <a:spcPts val="0"/>
              </a:spcAft>
              <a:buFont typeface="Wingdings 2"/>
              <a:buChar char=""/>
              <a:defRPr/>
            </a:pPr>
            <a:r>
              <a:rPr lang="en-US" sz="2800" dirty="0">
                <a:solidFill>
                  <a:schemeClr val="tx1"/>
                </a:solidFill>
              </a:rPr>
              <a:t>This can be done without having to reselect the row. </a:t>
            </a:r>
          </a:p>
          <a:p>
            <a:pPr marL="731520" lvl="1" indent="-274320" eaLnBrk="1" fontAlgn="auto" hangingPunct="1">
              <a:spcAft>
                <a:spcPts val="0"/>
              </a:spcAft>
              <a:buFont typeface="Wingdings"/>
              <a:buChar char=""/>
              <a:defRPr/>
            </a:pPr>
            <a:r>
              <a:rPr lang="en-US" sz="1800" dirty="0">
                <a:solidFill>
                  <a:schemeClr val="tx1"/>
                </a:solidFill>
              </a:rPr>
              <a:t>Add a latch at the output of the sense circuits in each row. </a:t>
            </a:r>
          </a:p>
          <a:p>
            <a:pPr marL="731520" lvl="1" indent="-274320" eaLnBrk="1" fontAlgn="auto" hangingPunct="1">
              <a:spcAft>
                <a:spcPts val="0"/>
              </a:spcAft>
              <a:buFont typeface="Wingdings"/>
              <a:buChar char=""/>
              <a:defRPr/>
            </a:pPr>
            <a:r>
              <a:rPr lang="en-US" sz="1800" dirty="0">
                <a:solidFill>
                  <a:schemeClr val="tx1"/>
                </a:solidFill>
              </a:rPr>
              <a:t>All the latches are loaded when the row is selected. </a:t>
            </a:r>
          </a:p>
          <a:p>
            <a:pPr marL="731520" lvl="1" indent="-274320" eaLnBrk="1" fontAlgn="auto" hangingPunct="1">
              <a:spcAft>
                <a:spcPts val="0"/>
              </a:spcAft>
              <a:buFont typeface="Wingdings"/>
              <a:buChar char=""/>
              <a:defRPr/>
            </a:pPr>
            <a:r>
              <a:rPr lang="en-US" sz="1800" dirty="0">
                <a:solidFill>
                  <a:schemeClr val="tx1"/>
                </a:solidFill>
              </a:rPr>
              <a:t>Different column addresses can be applied to select and place different bytes on the data lines.</a:t>
            </a:r>
          </a:p>
          <a:p>
            <a:pPr marL="438912" indent="-320040" eaLnBrk="1" fontAlgn="auto" hangingPunct="1">
              <a:spcBef>
                <a:spcPts val="0"/>
              </a:spcBef>
              <a:spcAft>
                <a:spcPts val="0"/>
              </a:spcAft>
              <a:buFont typeface="Wingdings 2"/>
              <a:buChar char=""/>
              <a:defRPr/>
            </a:pPr>
            <a:r>
              <a:rPr lang="en-US" sz="2800" dirty="0">
                <a:solidFill>
                  <a:schemeClr val="tx1"/>
                </a:solidFill>
              </a:rPr>
              <a:t>Consecutive sequence of column addresses can be applied under the control signal CAS, without reselecting the row.</a:t>
            </a:r>
          </a:p>
          <a:p>
            <a:pPr marL="731520" lvl="1" indent="-274320" eaLnBrk="1" fontAlgn="auto" hangingPunct="1">
              <a:spcAft>
                <a:spcPts val="0"/>
              </a:spcAft>
              <a:buFont typeface="Wingdings"/>
              <a:buChar char=""/>
              <a:defRPr/>
            </a:pPr>
            <a:r>
              <a:rPr lang="en-US" sz="1800" dirty="0">
                <a:solidFill>
                  <a:schemeClr val="tx1"/>
                </a:solidFill>
              </a:rPr>
              <a:t>Allows a block of data to be transferred at a much faster rate than random accesses.</a:t>
            </a:r>
          </a:p>
          <a:p>
            <a:pPr marL="731520" lvl="1" indent="-274320" eaLnBrk="1" fontAlgn="auto" hangingPunct="1">
              <a:spcAft>
                <a:spcPts val="0"/>
              </a:spcAft>
              <a:buFont typeface="Wingdings"/>
              <a:buChar char=""/>
              <a:defRPr/>
            </a:pPr>
            <a:r>
              <a:rPr lang="en-US" sz="1800" dirty="0">
                <a:solidFill>
                  <a:schemeClr val="tx1"/>
                </a:solidFill>
              </a:rPr>
              <a:t>A small collection/group of bytes is usually referred to as a block. </a:t>
            </a:r>
          </a:p>
          <a:p>
            <a:pPr marL="438912" indent="-320040" eaLnBrk="1" fontAlgn="auto" hangingPunct="1">
              <a:spcBef>
                <a:spcPts val="0"/>
              </a:spcBef>
              <a:spcAft>
                <a:spcPts val="0"/>
              </a:spcAft>
              <a:buFont typeface="Wingdings 2"/>
              <a:buChar char=""/>
              <a:defRPr/>
            </a:pPr>
            <a:r>
              <a:rPr lang="en-US" sz="2600" dirty="0">
                <a:solidFill>
                  <a:schemeClr val="tx1"/>
                </a:solidFill>
              </a:rPr>
              <a:t>This transfer capability is referred to as the </a:t>
            </a:r>
          </a:p>
          <a:p>
            <a:pPr marL="438912" indent="-320040" eaLnBrk="1" fontAlgn="auto" hangingPunct="1">
              <a:spcBef>
                <a:spcPts val="0"/>
              </a:spcBef>
              <a:spcAft>
                <a:spcPts val="0"/>
              </a:spcAft>
              <a:buFont typeface="Wingdings 2"/>
              <a:buNone/>
              <a:defRPr/>
            </a:pPr>
            <a:r>
              <a:rPr lang="en-US" sz="2600" dirty="0">
                <a:solidFill>
                  <a:schemeClr val="tx1"/>
                </a:solidFill>
              </a:rPr>
              <a:t>	fast page mode feature.  </a:t>
            </a:r>
          </a:p>
          <a:p>
            <a:pPr marL="731520" lvl="1" indent="-274320" eaLnBrk="1" fontAlgn="auto" hangingPunct="1">
              <a:spcAft>
                <a:spcPts val="0"/>
              </a:spcAft>
              <a:buFont typeface="Wingdings"/>
              <a:buChar char=""/>
              <a:defRPr/>
            </a:pPr>
            <a:endParaRPr lang="en-US" sz="1800" dirty="0"/>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7C1D00C9-F4E9-4105-A28B-ED30207D9953}"/>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
    </mc:Choice>
    <mc:Fallback>
      <p:transition spd="slow" advTm="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082" name="Rectangle 106"/>
          <p:cNvSpPr>
            <a:spLocks noChangeArrowheads="1"/>
          </p:cNvSpPr>
          <p:nvPr/>
        </p:nvSpPr>
        <p:spPr bwMode="auto">
          <a:xfrm>
            <a:off x="152400" y="1598613"/>
            <a:ext cx="8763000" cy="4937125"/>
          </a:xfrm>
          <a:prstGeom prst="rect">
            <a:avLst/>
          </a:prstGeom>
          <a:solidFill>
            <a:schemeClr val="accent1">
              <a:lumMod val="40000"/>
              <a:lumOff val="60000"/>
            </a:schemeClr>
          </a:solidFill>
          <a:ln w="12700">
            <a:noFill/>
            <a:miter lim="800000"/>
            <a:headEnd/>
            <a:tailEnd/>
          </a:ln>
          <a:effectLst/>
        </p:spPr>
        <p:txBody>
          <a:bodyPr wrap="none" anchor="ctr"/>
          <a:lstStyle/>
          <a:p>
            <a:pPr fontAlgn="auto">
              <a:spcBef>
                <a:spcPts val="0"/>
              </a:spcBef>
              <a:spcAft>
                <a:spcPts val="0"/>
              </a:spcAft>
              <a:defRPr/>
            </a:pPr>
            <a:endParaRPr lang="en-US" dirty="0">
              <a:latin typeface="+mn-lt"/>
            </a:endParaRPr>
          </a:p>
        </p:txBody>
      </p:sp>
      <p:sp>
        <p:nvSpPr>
          <p:cNvPr id="382978" name="Rectangle 2"/>
          <p:cNvSpPr>
            <a:spLocks noGrp="1" noChangeArrowheads="1"/>
          </p:cNvSpPr>
          <p:nvPr>
            <p:ph type="title"/>
          </p:nvPr>
        </p:nvSpPr>
        <p:spPr/>
        <p:txBody>
          <a:bodyPr/>
          <a:lstStyle/>
          <a:p>
            <a:pPr eaLnBrk="1" fontAlgn="auto" hangingPunct="1">
              <a:spcAft>
                <a:spcPts val="0"/>
              </a:spcAft>
              <a:defRPr/>
            </a:pPr>
            <a:r>
              <a:rPr lang="en-US" dirty="0">
                <a:solidFill>
                  <a:schemeClr val="accent1">
                    <a:satMod val="150000"/>
                  </a:schemeClr>
                </a:solidFill>
              </a:rPr>
              <a:t>Synchronous DRAMs</a:t>
            </a:r>
          </a:p>
        </p:txBody>
      </p:sp>
      <p:sp>
        <p:nvSpPr>
          <p:cNvPr id="19460" name="Freeform 5"/>
          <p:cNvSpPr>
            <a:spLocks/>
          </p:cNvSpPr>
          <p:nvPr/>
        </p:nvSpPr>
        <p:spPr bwMode="auto">
          <a:xfrm>
            <a:off x="1382713" y="4751388"/>
            <a:ext cx="95250" cy="46037"/>
          </a:xfrm>
          <a:custGeom>
            <a:avLst/>
            <a:gdLst>
              <a:gd name="T0" fmla="*/ 0 w 6"/>
              <a:gd name="T1" fmla="*/ 706468472 h 3"/>
              <a:gd name="T2" fmla="*/ 1512093765 w 6"/>
              <a:gd name="T3" fmla="*/ 235494586 h 3"/>
              <a:gd name="T4" fmla="*/ 0 w 6"/>
              <a:gd name="T5" fmla="*/ 0 h 3"/>
              <a:gd name="T6" fmla="*/ 0 w 6"/>
              <a:gd name="T7" fmla="*/ 235494586 h 3"/>
              <a:gd name="T8" fmla="*/ 0 w 6"/>
              <a:gd name="T9" fmla="*/ 706468472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1"/>
                </a:lnTo>
                <a:lnTo>
                  <a:pt x="0" y="0"/>
                </a:lnTo>
                <a:lnTo>
                  <a:pt x="0" y="1"/>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61" name="Freeform 6"/>
          <p:cNvSpPr>
            <a:spLocks/>
          </p:cNvSpPr>
          <p:nvPr/>
        </p:nvSpPr>
        <p:spPr bwMode="auto">
          <a:xfrm>
            <a:off x="1382713" y="4751388"/>
            <a:ext cx="95250" cy="46037"/>
          </a:xfrm>
          <a:custGeom>
            <a:avLst/>
            <a:gdLst>
              <a:gd name="T0" fmla="*/ 0 w 60"/>
              <a:gd name="T1" fmla="*/ 73082949 h 29"/>
              <a:gd name="T2" fmla="*/ 151209386 w 60"/>
              <a:gd name="T3" fmla="*/ 25201288 h 29"/>
              <a:gd name="T4" fmla="*/ 0 w 60"/>
              <a:gd name="T5" fmla="*/ 0 h 29"/>
              <a:gd name="T6" fmla="*/ 0 w 60"/>
              <a:gd name="T7" fmla="*/ 25201288 h 29"/>
              <a:gd name="T8" fmla="*/ 0 w 60"/>
              <a:gd name="T9" fmla="*/ 73082949 h 29"/>
              <a:gd name="T10" fmla="*/ 0 60000 65536"/>
              <a:gd name="T11" fmla="*/ 0 60000 65536"/>
              <a:gd name="T12" fmla="*/ 0 60000 65536"/>
              <a:gd name="T13" fmla="*/ 0 60000 65536"/>
              <a:gd name="T14" fmla="*/ 0 60000 65536"/>
              <a:gd name="T15" fmla="*/ 0 w 60"/>
              <a:gd name="T16" fmla="*/ 0 h 29"/>
              <a:gd name="T17" fmla="*/ 60 w 60"/>
              <a:gd name="T18" fmla="*/ 29 h 29"/>
            </a:gdLst>
            <a:ahLst/>
            <a:cxnLst>
              <a:cxn ang="T10">
                <a:pos x="T0" y="T1"/>
              </a:cxn>
              <a:cxn ang="T11">
                <a:pos x="T2" y="T3"/>
              </a:cxn>
              <a:cxn ang="T12">
                <a:pos x="T4" y="T5"/>
              </a:cxn>
              <a:cxn ang="T13">
                <a:pos x="T6" y="T7"/>
              </a:cxn>
              <a:cxn ang="T14">
                <a:pos x="T8" y="T9"/>
              </a:cxn>
            </a:cxnLst>
            <a:rect l="T15" t="T16" r="T17" b="T18"/>
            <a:pathLst>
              <a:path w="60" h="29">
                <a:moveTo>
                  <a:pt x="0" y="29"/>
                </a:moveTo>
                <a:lnTo>
                  <a:pt x="60" y="10"/>
                </a:lnTo>
                <a:lnTo>
                  <a:pt x="0" y="0"/>
                </a:lnTo>
                <a:lnTo>
                  <a:pt x="0" y="10"/>
                </a:lnTo>
                <a:lnTo>
                  <a:pt x="0" y="2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62" name="Line 7"/>
          <p:cNvSpPr>
            <a:spLocks noChangeShapeType="1"/>
          </p:cNvSpPr>
          <p:nvPr/>
        </p:nvSpPr>
        <p:spPr bwMode="auto">
          <a:xfrm flipH="1">
            <a:off x="1225550" y="4767263"/>
            <a:ext cx="141288" cy="158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63" name="Rectangle 8"/>
          <p:cNvSpPr>
            <a:spLocks noChangeArrowheads="1"/>
          </p:cNvSpPr>
          <p:nvPr/>
        </p:nvSpPr>
        <p:spPr bwMode="auto">
          <a:xfrm>
            <a:off x="815975" y="5335588"/>
            <a:ext cx="93663"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R</a:t>
            </a:r>
            <a:endParaRPr lang="en-CA" altLang="en-US" sz="2400" dirty="0">
              <a:latin typeface="Corbel" panose="020B0503020204020204" pitchFamily="34" charset="0"/>
            </a:endParaRPr>
          </a:p>
        </p:txBody>
      </p:sp>
      <p:sp>
        <p:nvSpPr>
          <p:cNvPr id="19464" name="Rectangle 9"/>
          <p:cNvSpPr>
            <a:spLocks noChangeArrowheads="1"/>
          </p:cNvSpPr>
          <p:nvPr/>
        </p:nvSpPr>
        <p:spPr bwMode="auto">
          <a:xfrm>
            <a:off x="925513" y="5335588"/>
            <a:ext cx="3810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a:t>
            </a:r>
            <a:endParaRPr lang="en-CA" altLang="en-US" sz="2400" dirty="0">
              <a:latin typeface="Corbel" panose="020B0503020204020204" pitchFamily="34" charset="0"/>
            </a:endParaRPr>
          </a:p>
        </p:txBody>
      </p:sp>
      <p:sp>
        <p:nvSpPr>
          <p:cNvPr id="19465" name="Rectangle 10"/>
          <p:cNvSpPr>
            <a:spLocks noChangeArrowheads="1"/>
          </p:cNvSpPr>
          <p:nvPr/>
        </p:nvSpPr>
        <p:spPr bwMode="auto">
          <a:xfrm>
            <a:off x="1004888" y="5335588"/>
            <a:ext cx="1317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W</a:t>
            </a:r>
            <a:endParaRPr lang="en-CA" altLang="en-US" sz="2400" dirty="0">
              <a:latin typeface="Corbel" panose="020B0503020204020204" pitchFamily="34" charset="0"/>
            </a:endParaRPr>
          </a:p>
        </p:txBody>
      </p:sp>
      <p:sp>
        <p:nvSpPr>
          <p:cNvPr id="19466" name="Line 11"/>
          <p:cNvSpPr>
            <a:spLocks noChangeShapeType="1"/>
          </p:cNvSpPr>
          <p:nvPr/>
        </p:nvSpPr>
        <p:spPr bwMode="auto">
          <a:xfrm flipH="1">
            <a:off x="1004888" y="5349875"/>
            <a:ext cx="109537" cy="158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67" name="Rectangle 12"/>
          <p:cNvSpPr>
            <a:spLocks noChangeArrowheads="1"/>
          </p:cNvSpPr>
          <p:nvPr/>
        </p:nvSpPr>
        <p:spPr bwMode="auto">
          <a:xfrm>
            <a:off x="846138" y="4894263"/>
            <a:ext cx="936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R</a:t>
            </a:r>
            <a:endParaRPr lang="en-CA" altLang="en-US" sz="2400" dirty="0">
              <a:latin typeface="Corbel" panose="020B0503020204020204" pitchFamily="34" charset="0"/>
            </a:endParaRPr>
          </a:p>
        </p:txBody>
      </p:sp>
      <p:sp>
        <p:nvSpPr>
          <p:cNvPr id="19468" name="Rectangle 13"/>
          <p:cNvSpPr>
            <a:spLocks noChangeArrowheads="1"/>
          </p:cNvSpPr>
          <p:nvPr/>
        </p:nvSpPr>
        <p:spPr bwMode="auto">
          <a:xfrm>
            <a:off x="957263" y="4894263"/>
            <a:ext cx="10160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A</a:t>
            </a:r>
            <a:endParaRPr lang="en-CA" altLang="en-US" sz="2400" dirty="0">
              <a:latin typeface="Corbel" panose="020B0503020204020204" pitchFamily="34" charset="0"/>
            </a:endParaRPr>
          </a:p>
        </p:txBody>
      </p:sp>
      <p:sp>
        <p:nvSpPr>
          <p:cNvPr id="19469" name="Rectangle 14"/>
          <p:cNvSpPr>
            <a:spLocks noChangeArrowheads="1"/>
          </p:cNvSpPr>
          <p:nvPr/>
        </p:nvSpPr>
        <p:spPr bwMode="auto">
          <a:xfrm>
            <a:off x="1068388" y="4894263"/>
            <a:ext cx="77787"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S</a:t>
            </a:r>
            <a:endParaRPr lang="en-CA" altLang="en-US" sz="2400" dirty="0">
              <a:latin typeface="Corbel" panose="020B0503020204020204" pitchFamily="34" charset="0"/>
            </a:endParaRPr>
          </a:p>
        </p:txBody>
      </p:sp>
      <p:sp>
        <p:nvSpPr>
          <p:cNvPr id="19470" name="Line 15"/>
          <p:cNvSpPr>
            <a:spLocks noChangeShapeType="1"/>
          </p:cNvSpPr>
          <p:nvPr/>
        </p:nvSpPr>
        <p:spPr bwMode="auto">
          <a:xfrm flipH="1">
            <a:off x="862013" y="4908550"/>
            <a:ext cx="268287" cy="158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71" name="Rectangle 16"/>
          <p:cNvSpPr>
            <a:spLocks noChangeArrowheads="1"/>
          </p:cNvSpPr>
          <p:nvPr/>
        </p:nvSpPr>
        <p:spPr bwMode="auto">
          <a:xfrm>
            <a:off x="846138" y="5130800"/>
            <a:ext cx="936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C</a:t>
            </a:r>
            <a:endParaRPr lang="en-CA" altLang="en-US" sz="2400" dirty="0">
              <a:latin typeface="Corbel" panose="020B0503020204020204" pitchFamily="34" charset="0"/>
            </a:endParaRPr>
          </a:p>
        </p:txBody>
      </p:sp>
      <p:sp>
        <p:nvSpPr>
          <p:cNvPr id="19472" name="Rectangle 17"/>
          <p:cNvSpPr>
            <a:spLocks noChangeArrowheads="1"/>
          </p:cNvSpPr>
          <p:nvPr/>
        </p:nvSpPr>
        <p:spPr bwMode="auto">
          <a:xfrm>
            <a:off x="941388" y="5130800"/>
            <a:ext cx="10160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A</a:t>
            </a:r>
            <a:endParaRPr lang="en-CA" altLang="en-US" sz="2400" dirty="0">
              <a:latin typeface="Corbel" panose="020B0503020204020204" pitchFamily="34" charset="0"/>
            </a:endParaRPr>
          </a:p>
        </p:txBody>
      </p:sp>
      <p:sp>
        <p:nvSpPr>
          <p:cNvPr id="19473" name="Rectangle 18"/>
          <p:cNvSpPr>
            <a:spLocks noChangeArrowheads="1"/>
          </p:cNvSpPr>
          <p:nvPr/>
        </p:nvSpPr>
        <p:spPr bwMode="auto">
          <a:xfrm>
            <a:off x="1052513" y="5130800"/>
            <a:ext cx="77787"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S</a:t>
            </a:r>
            <a:endParaRPr lang="en-CA" altLang="en-US" sz="2400" dirty="0">
              <a:latin typeface="Corbel" panose="020B0503020204020204" pitchFamily="34" charset="0"/>
            </a:endParaRPr>
          </a:p>
        </p:txBody>
      </p:sp>
      <p:sp>
        <p:nvSpPr>
          <p:cNvPr id="19474" name="Line 19"/>
          <p:cNvSpPr>
            <a:spLocks noChangeShapeType="1"/>
          </p:cNvSpPr>
          <p:nvPr/>
        </p:nvSpPr>
        <p:spPr bwMode="auto">
          <a:xfrm flipH="1">
            <a:off x="862013" y="5145088"/>
            <a:ext cx="268287" cy="158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75" name="Freeform 20"/>
          <p:cNvSpPr>
            <a:spLocks/>
          </p:cNvSpPr>
          <p:nvPr/>
        </p:nvSpPr>
        <p:spPr bwMode="auto">
          <a:xfrm>
            <a:off x="1382713" y="4972050"/>
            <a:ext cx="95250" cy="47625"/>
          </a:xfrm>
          <a:custGeom>
            <a:avLst/>
            <a:gdLst>
              <a:gd name="T0" fmla="*/ 0 w 6"/>
              <a:gd name="T1" fmla="*/ 756046883 h 3"/>
              <a:gd name="T2" fmla="*/ 1512093765 w 6"/>
              <a:gd name="T3" fmla="*/ 504031214 h 3"/>
              <a:gd name="T4" fmla="*/ 0 w 6"/>
              <a:gd name="T5" fmla="*/ 0 h 3"/>
              <a:gd name="T6" fmla="*/ 0 w 6"/>
              <a:gd name="T7" fmla="*/ 504031214 h 3"/>
              <a:gd name="T8" fmla="*/ 0 w 6"/>
              <a:gd name="T9" fmla="*/ 756046883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76" name="Freeform 21"/>
          <p:cNvSpPr>
            <a:spLocks/>
          </p:cNvSpPr>
          <p:nvPr/>
        </p:nvSpPr>
        <p:spPr bwMode="auto">
          <a:xfrm>
            <a:off x="1382713" y="4972050"/>
            <a:ext cx="95250" cy="47625"/>
          </a:xfrm>
          <a:custGeom>
            <a:avLst/>
            <a:gdLst>
              <a:gd name="T0" fmla="*/ 0 w 60"/>
              <a:gd name="T1" fmla="*/ 75604693 h 30"/>
              <a:gd name="T2" fmla="*/ 151209386 w 60"/>
              <a:gd name="T3" fmla="*/ 50403125 h 30"/>
              <a:gd name="T4" fmla="*/ 0 w 60"/>
              <a:gd name="T5" fmla="*/ 0 h 30"/>
              <a:gd name="T6" fmla="*/ 0 w 60"/>
              <a:gd name="T7" fmla="*/ 50403125 h 30"/>
              <a:gd name="T8" fmla="*/ 0 w 60"/>
              <a:gd name="T9" fmla="*/ 75604693 h 30"/>
              <a:gd name="T10" fmla="*/ 0 60000 65536"/>
              <a:gd name="T11" fmla="*/ 0 60000 65536"/>
              <a:gd name="T12" fmla="*/ 0 60000 65536"/>
              <a:gd name="T13" fmla="*/ 0 60000 65536"/>
              <a:gd name="T14" fmla="*/ 0 60000 65536"/>
              <a:gd name="T15" fmla="*/ 0 w 60"/>
              <a:gd name="T16" fmla="*/ 0 h 30"/>
              <a:gd name="T17" fmla="*/ 60 w 60"/>
              <a:gd name="T18" fmla="*/ 30 h 30"/>
            </a:gdLst>
            <a:ahLst/>
            <a:cxnLst>
              <a:cxn ang="T10">
                <a:pos x="T0" y="T1"/>
              </a:cxn>
              <a:cxn ang="T11">
                <a:pos x="T2" y="T3"/>
              </a:cxn>
              <a:cxn ang="T12">
                <a:pos x="T4" y="T5"/>
              </a:cxn>
              <a:cxn ang="T13">
                <a:pos x="T6" y="T7"/>
              </a:cxn>
              <a:cxn ang="T14">
                <a:pos x="T8" y="T9"/>
              </a:cxn>
            </a:cxnLst>
            <a:rect l="T15" t="T16" r="T17" b="T18"/>
            <a:pathLst>
              <a:path w="60" h="30">
                <a:moveTo>
                  <a:pt x="0" y="30"/>
                </a:moveTo>
                <a:lnTo>
                  <a:pt x="60" y="20"/>
                </a:lnTo>
                <a:lnTo>
                  <a:pt x="0" y="0"/>
                </a:lnTo>
                <a:lnTo>
                  <a:pt x="0" y="20"/>
                </a:lnTo>
                <a:lnTo>
                  <a:pt x="0" y="3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77" name="Line 22"/>
          <p:cNvSpPr>
            <a:spLocks noChangeShapeType="1"/>
          </p:cNvSpPr>
          <p:nvPr/>
        </p:nvSpPr>
        <p:spPr bwMode="auto">
          <a:xfrm flipH="1">
            <a:off x="1225550" y="5003800"/>
            <a:ext cx="141288" cy="158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78" name="Rectangle 23"/>
          <p:cNvSpPr>
            <a:spLocks noChangeArrowheads="1"/>
          </p:cNvSpPr>
          <p:nvPr/>
        </p:nvSpPr>
        <p:spPr bwMode="auto">
          <a:xfrm>
            <a:off x="957263" y="5572125"/>
            <a:ext cx="936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C</a:t>
            </a:r>
            <a:endParaRPr lang="en-CA" altLang="en-US" sz="2400" dirty="0">
              <a:latin typeface="Corbel" panose="020B0503020204020204" pitchFamily="34" charset="0"/>
            </a:endParaRPr>
          </a:p>
        </p:txBody>
      </p:sp>
      <p:sp>
        <p:nvSpPr>
          <p:cNvPr id="19479" name="Rectangle 24"/>
          <p:cNvSpPr>
            <a:spLocks noChangeArrowheads="1"/>
          </p:cNvSpPr>
          <p:nvPr/>
        </p:nvSpPr>
        <p:spPr bwMode="auto">
          <a:xfrm>
            <a:off x="1052513" y="5572125"/>
            <a:ext cx="77787"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S</a:t>
            </a:r>
            <a:endParaRPr lang="en-CA" altLang="en-US" sz="2400" dirty="0">
              <a:latin typeface="Corbel" panose="020B0503020204020204" pitchFamily="34" charset="0"/>
            </a:endParaRPr>
          </a:p>
        </p:txBody>
      </p:sp>
      <p:sp>
        <p:nvSpPr>
          <p:cNvPr id="19480" name="Line 25"/>
          <p:cNvSpPr>
            <a:spLocks noChangeShapeType="1"/>
          </p:cNvSpPr>
          <p:nvPr/>
        </p:nvSpPr>
        <p:spPr bwMode="auto">
          <a:xfrm flipH="1">
            <a:off x="973138" y="5578475"/>
            <a:ext cx="157162" cy="158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81" name="Rectangle 26"/>
          <p:cNvSpPr>
            <a:spLocks noChangeArrowheads="1"/>
          </p:cNvSpPr>
          <p:nvPr/>
        </p:nvSpPr>
        <p:spPr bwMode="auto">
          <a:xfrm>
            <a:off x="815975" y="4672013"/>
            <a:ext cx="33337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Clock</a:t>
            </a:r>
            <a:endParaRPr lang="en-CA" altLang="en-US" sz="2400" dirty="0">
              <a:latin typeface="Corbel" panose="020B0503020204020204" pitchFamily="34" charset="0"/>
            </a:endParaRPr>
          </a:p>
        </p:txBody>
      </p:sp>
      <p:sp>
        <p:nvSpPr>
          <p:cNvPr id="19482" name="Freeform 27"/>
          <p:cNvSpPr>
            <a:spLocks/>
          </p:cNvSpPr>
          <p:nvPr/>
        </p:nvSpPr>
        <p:spPr bwMode="auto">
          <a:xfrm>
            <a:off x="1382713" y="5192713"/>
            <a:ext cx="95250" cy="47625"/>
          </a:xfrm>
          <a:custGeom>
            <a:avLst/>
            <a:gdLst>
              <a:gd name="T0" fmla="*/ 0 w 6"/>
              <a:gd name="T1" fmla="*/ 756046883 h 3"/>
              <a:gd name="T2" fmla="*/ 1512093765 w 6"/>
              <a:gd name="T3" fmla="*/ 504031214 h 3"/>
              <a:gd name="T4" fmla="*/ 0 w 6"/>
              <a:gd name="T5" fmla="*/ 0 h 3"/>
              <a:gd name="T6" fmla="*/ 0 w 6"/>
              <a:gd name="T7" fmla="*/ 504031214 h 3"/>
              <a:gd name="T8" fmla="*/ 0 w 6"/>
              <a:gd name="T9" fmla="*/ 756046883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83" name="Freeform 28"/>
          <p:cNvSpPr>
            <a:spLocks/>
          </p:cNvSpPr>
          <p:nvPr/>
        </p:nvSpPr>
        <p:spPr bwMode="auto">
          <a:xfrm>
            <a:off x="1382713" y="5192713"/>
            <a:ext cx="95250" cy="47625"/>
          </a:xfrm>
          <a:custGeom>
            <a:avLst/>
            <a:gdLst>
              <a:gd name="T0" fmla="*/ 0 w 60"/>
              <a:gd name="T1" fmla="*/ 75604693 h 30"/>
              <a:gd name="T2" fmla="*/ 151209386 w 60"/>
              <a:gd name="T3" fmla="*/ 50403125 h 30"/>
              <a:gd name="T4" fmla="*/ 0 w 60"/>
              <a:gd name="T5" fmla="*/ 0 h 30"/>
              <a:gd name="T6" fmla="*/ 0 w 60"/>
              <a:gd name="T7" fmla="*/ 50403125 h 30"/>
              <a:gd name="T8" fmla="*/ 0 w 60"/>
              <a:gd name="T9" fmla="*/ 75604693 h 30"/>
              <a:gd name="T10" fmla="*/ 0 60000 65536"/>
              <a:gd name="T11" fmla="*/ 0 60000 65536"/>
              <a:gd name="T12" fmla="*/ 0 60000 65536"/>
              <a:gd name="T13" fmla="*/ 0 60000 65536"/>
              <a:gd name="T14" fmla="*/ 0 60000 65536"/>
              <a:gd name="T15" fmla="*/ 0 w 60"/>
              <a:gd name="T16" fmla="*/ 0 h 30"/>
              <a:gd name="T17" fmla="*/ 60 w 60"/>
              <a:gd name="T18" fmla="*/ 30 h 30"/>
            </a:gdLst>
            <a:ahLst/>
            <a:cxnLst>
              <a:cxn ang="T10">
                <a:pos x="T0" y="T1"/>
              </a:cxn>
              <a:cxn ang="T11">
                <a:pos x="T2" y="T3"/>
              </a:cxn>
              <a:cxn ang="T12">
                <a:pos x="T4" y="T5"/>
              </a:cxn>
              <a:cxn ang="T13">
                <a:pos x="T6" y="T7"/>
              </a:cxn>
              <a:cxn ang="T14">
                <a:pos x="T8" y="T9"/>
              </a:cxn>
            </a:cxnLst>
            <a:rect l="T15" t="T16" r="T17" b="T18"/>
            <a:pathLst>
              <a:path w="60" h="30">
                <a:moveTo>
                  <a:pt x="0" y="30"/>
                </a:moveTo>
                <a:lnTo>
                  <a:pt x="60" y="20"/>
                </a:lnTo>
                <a:lnTo>
                  <a:pt x="0" y="0"/>
                </a:lnTo>
                <a:lnTo>
                  <a:pt x="0" y="20"/>
                </a:lnTo>
                <a:lnTo>
                  <a:pt x="0" y="3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84" name="Line 29"/>
          <p:cNvSpPr>
            <a:spLocks noChangeShapeType="1"/>
          </p:cNvSpPr>
          <p:nvPr/>
        </p:nvSpPr>
        <p:spPr bwMode="auto">
          <a:xfrm flipH="1">
            <a:off x="1225550" y="5224463"/>
            <a:ext cx="141288" cy="158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85" name="Freeform 30"/>
          <p:cNvSpPr>
            <a:spLocks/>
          </p:cNvSpPr>
          <p:nvPr/>
        </p:nvSpPr>
        <p:spPr bwMode="auto">
          <a:xfrm>
            <a:off x="1382713" y="5429250"/>
            <a:ext cx="95250" cy="31750"/>
          </a:xfrm>
          <a:custGeom>
            <a:avLst/>
            <a:gdLst>
              <a:gd name="T0" fmla="*/ 0 w 6"/>
              <a:gd name="T1" fmla="*/ 504031134 h 2"/>
              <a:gd name="T2" fmla="*/ 1512093765 w 6"/>
              <a:gd name="T3" fmla="*/ 252015567 h 2"/>
              <a:gd name="T4" fmla="*/ 0 w 6"/>
              <a:gd name="T5" fmla="*/ 0 h 2"/>
              <a:gd name="T6" fmla="*/ 0 w 6"/>
              <a:gd name="T7" fmla="*/ 252015567 h 2"/>
              <a:gd name="T8" fmla="*/ 0 w 6"/>
              <a:gd name="T9" fmla="*/ 504031134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86" name="Freeform 31"/>
          <p:cNvSpPr>
            <a:spLocks/>
          </p:cNvSpPr>
          <p:nvPr/>
        </p:nvSpPr>
        <p:spPr bwMode="auto">
          <a:xfrm>
            <a:off x="1382713" y="5429250"/>
            <a:ext cx="95250" cy="31750"/>
          </a:xfrm>
          <a:custGeom>
            <a:avLst/>
            <a:gdLst>
              <a:gd name="T0" fmla="*/ 0 w 60"/>
              <a:gd name="T1" fmla="*/ 50403118 h 20"/>
              <a:gd name="T2" fmla="*/ 151209386 w 60"/>
              <a:gd name="T3" fmla="*/ 25201559 h 20"/>
              <a:gd name="T4" fmla="*/ 0 w 60"/>
              <a:gd name="T5" fmla="*/ 0 h 20"/>
              <a:gd name="T6" fmla="*/ 0 w 60"/>
              <a:gd name="T7" fmla="*/ 25201559 h 20"/>
              <a:gd name="T8" fmla="*/ 0 w 60"/>
              <a:gd name="T9" fmla="*/ 50403118 h 20"/>
              <a:gd name="T10" fmla="*/ 0 60000 65536"/>
              <a:gd name="T11" fmla="*/ 0 60000 65536"/>
              <a:gd name="T12" fmla="*/ 0 60000 65536"/>
              <a:gd name="T13" fmla="*/ 0 60000 65536"/>
              <a:gd name="T14" fmla="*/ 0 60000 65536"/>
              <a:gd name="T15" fmla="*/ 0 w 60"/>
              <a:gd name="T16" fmla="*/ 0 h 20"/>
              <a:gd name="T17" fmla="*/ 60 w 60"/>
              <a:gd name="T18" fmla="*/ 20 h 20"/>
            </a:gdLst>
            <a:ahLst/>
            <a:cxnLst>
              <a:cxn ang="T10">
                <a:pos x="T0" y="T1"/>
              </a:cxn>
              <a:cxn ang="T11">
                <a:pos x="T2" y="T3"/>
              </a:cxn>
              <a:cxn ang="T12">
                <a:pos x="T4" y="T5"/>
              </a:cxn>
              <a:cxn ang="T13">
                <a:pos x="T6" y="T7"/>
              </a:cxn>
              <a:cxn ang="T14">
                <a:pos x="T8" y="T9"/>
              </a:cxn>
            </a:cxnLst>
            <a:rect l="T15" t="T16" r="T17" b="T18"/>
            <a:pathLst>
              <a:path w="60" h="20">
                <a:moveTo>
                  <a:pt x="0" y="20"/>
                </a:moveTo>
                <a:lnTo>
                  <a:pt x="60" y="10"/>
                </a:lnTo>
                <a:lnTo>
                  <a:pt x="0" y="0"/>
                </a:lnTo>
                <a:lnTo>
                  <a:pt x="0" y="10"/>
                </a:lnTo>
                <a:lnTo>
                  <a:pt x="0" y="2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87" name="Line 32"/>
          <p:cNvSpPr>
            <a:spLocks noChangeShapeType="1"/>
          </p:cNvSpPr>
          <p:nvPr/>
        </p:nvSpPr>
        <p:spPr bwMode="auto">
          <a:xfrm flipH="1">
            <a:off x="1225550" y="5445125"/>
            <a:ext cx="141288" cy="158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88" name="Freeform 33"/>
          <p:cNvSpPr>
            <a:spLocks/>
          </p:cNvSpPr>
          <p:nvPr/>
        </p:nvSpPr>
        <p:spPr bwMode="auto">
          <a:xfrm>
            <a:off x="1382713" y="5649913"/>
            <a:ext cx="95250" cy="31750"/>
          </a:xfrm>
          <a:custGeom>
            <a:avLst/>
            <a:gdLst>
              <a:gd name="T0" fmla="*/ 0 w 6"/>
              <a:gd name="T1" fmla="*/ 504031134 h 2"/>
              <a:gd name="T2" fmla="*/ 1512093765 w 6"/>
              <a:gd name="T3" fmla="*/ 252015567 h 2"/>
              <a:gd name="T4" fmla="*/ 0 w 6"/>
              <a:gd name="T5" fmla="*/ 0 h 2"/>
              <a:gd name="T6" fmla="*/ 0 w 6"/>
              <a:gd name="T7" fmla="*/ 252015567 h 2"/>
              <a:gd name="T8" fmla="*/ 0 w 6"/>
              <a:gd name="T9" fmla="*/ 504031134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89" name="Freeform 34"/>
          <p:cNvSpPr>
            <a:spLocks/>
          </p:cNvSpPr>
          <p:nvPr/>
        </p:nvSpPr>
        <p:spPr bwMode="auto">
          <a:xfrm>
            <a:off x="1382713" y="5649913"/>
            <a:ext cx="95250" cy="31750"/>
          </a:xfrm>
          <a:custGeom>
            <a:avLst/>
            <a:gdLst>
              <a:gd name="T0" fmla="*/ 0 w 60"/>
              <a:gd name="T1" fmla="*/ 50403118 h 20"/>
              <a:gd name="T2" fmla="*/ 151209386 w 60"/>
              <a:gd name="T3" fmla="*/ 25201559 h 20"/>
              <a:gd name="T4" fmla="*/ 0 w 60"/>
              <a:gd name="T5" fmla="*/ 0 h 20"/>
              <a:gd name="T6" fmla="*/ 0 w 60"/>
              <a:gd name="T7" fmla="*/ 25201559 h 20"/>
              <a:gd name="T8" fmla="*/ 0 w 60"/>
              <a:gd name="T9" fmla="*/ 50403118 h 20"/>
              <a:gd name="T10" fmla="*/ 0 60000 65536"/>
              <a:gd name="T11" fmla="*/ 0 60000 65536"/>
              <a:gd name="T12" fmla="*/ 0 60000 65536"/>
              <a:gd name="T13" fmla="*/ 0 60000 65536"/>
              <a:gd name="T14" fmla="*/ 0 60000 65536"/>
              <a:gd name="T15" fmla="*/ 0 w 60"/>
              <a:gd name="T16" fmla="*/ 0 h 20"/>
              <a:gd name="T17" fmla="*/ 60 w 60"/>
              <a:gd name="T18" fmla="*/ 20 h 20"/>
            </a:gdLst>
            <a:ahLst/>
            <a:cxnLst>
              <a:cxn ang="T10">
                <a:pos x="T0" y="T1"/>
              </a:cxn>
              <a:cxn ang="T11">
                <a:pos x="T2" y="T3"/>
              </a:cxn>
              <a:cxn ang="T12">
                <a:pos x="T4" y="T5"/>
              </a:cxn>
              <a:cxn ang="T13">
                <a:pos x="T6" y="T7"/>
              </a:cxn>
              <a:cxn ang="T14">
                <a:pos x="T8" y="T9"/>
              </a:cxn>
            </a:cxnLst>
            <a:rect l="T15" t="T16" r="T17" b="T18"/>
            <a:pathLst>
              <a:path w="60" h="20">
                <a:moveTo>
                  <a:pt x="0" y="20"/>
                </a:moveTo>
                <a:lnTo>
                  <a:pt x="60" y="10"/>
                </a:lnTo>
                <a:lnTo>
                  <a:pt x="0" y="0"/>
                </a:lnTo>
                <a:lnTo>
                  <a:pt x="0" y="10"/>
                </a:lnTo>
                <a:lnTo>
                  <a:pt x="0" y="2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90" name="Line 35"/>
          <p:cNvSpPr>
            <a:spLocks noChangeShapeType="1"/>
          </p:cNvSpPr>
          <p:nvPr/>
        </p:nvSpPr>
        <p:spPr bwMode="auto">
          <a:xfrm flipH="1">
            <a:off x="1225550" y="5665788"/>
            <a:ext cx="141288" cy="158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91" name="Freeform 36"/>
          <p:cNvSpPr>
            <a:spLocks/>
          </p:cNvSpPr>
          <p:nvPr/>
        </p:nvSpPr>
        <p:spPr bwMode="auto">
          <a:xfrm>
            <a:off x="1951038" y="2209800"/>
            <a:ext cx="190500" cy="427038"/>
          </a:xfrm>
          <a:custGeom>
            <a:avLst/>
            <a:gdLst>
              <a:gd name="T0" fmla="*/ 756046883 w 12"/>
              <a:gd name="T1" fmla="*/ 0 h 27"/>
              <a:gd name="T2" fmla="*/ 756046883 w 12"/>
              <a:gd name="T3" fmla="*/ 2147483647 h 27"/>
              <a:gd name="T4" fmla="*/ 0 w 12"/>
              <a:gd name="T5" fmla="*/ 2147483647 h 27"/>
              <a:gd name="T6" fmla="*/ 1512093765 w 12"/>
              <a:gd name="T7" fmla="*/ 2147483647 h 27"/>
              <a:gd name="T8" fmla="*/ 2147483647 w 12"/>
              <a:gd name="T9" fmla="*/ 2147483647 h 27"/>
              <a:gd name="T10" fmla="*/ 2147483647 w 12"/>
              <a:gd name="T11" fmla="*/ 2147483647 h 27"/>
              <a:gd name="T12" fmla="*/ 2147483647 w 12"/>
              <a:gd name="T13" fmla="*/ 0 h 27"/>
              <a:gd name="T14" fmla="*/ 0 60000 65536"/>
              <a:gd name="T15" fmla="*/ 0 60000 65536"/>
              <a:gd name="T16" fmla="*/ 0 60000 65536"/>
              <a:gd name="T17" fmla="*/ 0 60000 65536"/>
              <a:gd name="T18" fmla="*/ 0 60000 65536"/>
              <a:gd name="T19" fmla="*/ 0 60000 65536"/>
              <a:gd name="T20" fmla="*/ 0 60000 65536"/>
              <a:gd name="T21" fmla="*/ 0 w 12"/>
              <a:gd name="T22" fmla="*/ 0 h 27"/>
              <a:gd name="T23" fmla="*/ 12 w 12"/>
              <a:gd name="T24" fmla="*/ 27 h 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27">
                <a:moveTo>
                  <a:pt x="3" y="0"/>
                </a:moveTo>
                <a:lnTo>
                  <a:pt x="3" y="15"/>
                </a:lnTo>
                <a:lnTo>
                  <a:pt x="0" y="15"/>
                </a:lnTo>
                <a:lnTo>
                  <a:pt x="6" y="27"/>
                </a:lnTo>
                <a:lnTo>
                  <a:pt x="12" y="15"/>
                </a:lnTo>
                <a:lnTo>
                  <a:pt x="9" y="15"/>
                </a:lnTo>
                <a:lnTo>
                  <a:pt x="9"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92" name="Freeform 37"/>
          <p:cNvSpPr>
            <a:spLocks/>
          </p:cNvSpPr>
          <p:nvPr/>
        </p:nvSpPr>
        <p:spPr bwMode="auto">
          <a:xfrm>
            <a:off x="1273175" y="2871788"/>
            <a:ext cx="409575" cy="173037"/>
          </a:xfrm>
          <a:custGeom>
            <a:avLst/>
            <a:gdLst>
              <a:gd name="T0" fmla="*/ 0 w 26"/>
              <a:gd name="T1" fmla="*/ 1979621738 h 11"/>
              <a:gd name="T2" fmla="*/ 2147483647 w 26"/>
              <a:gd name="T3" fmla="*/ 1979621738 h 11"/>
              <a:gd name="T4" fmla="*/ 2147483647 w 26"/>
              <a:gd name="T5" fmla="*/ 2147483647 h 11"/>
              <a:gd name="T6" fmla="*/ 2147483647 w 26"/>
              <a:gd name="T7" fmla="*/ 1237261804 h 11"/>
              <a:gd name="T8" fmla="*/ 2147483647 w 26"/>
              <a:gd name="T9" fmla="*/ 0 h 11"/>
              <a:gd name="T10" fmla="*/ 2147483647 w 26"/>
              <a:gd name="T11" fmla="*/ 742360180 h 11"/>
              <a:gd name="T12" fmla="*/ 0 w 26"/>
              <a:gd name="T13" fmla="*/ 742360180 h 11"/>
              <a:gd name="T14" fmla="*/ 0 60000 65536"/>
              <a:gd name="T15" fmla="*/ 0 60000 65536"/>
              <a:gd name="T16" fmla="*/ 0 60000 65536"/>
              <a:gd name="T17" fmla="*/ 0 60000 65536"/>
              <a:gd name="T18" fmla="*/ 0 60000 65536"/>
              <a:gd name="T19" fmla="*/ 0 60000 65536"/>
              <a:gd name="T20" fmla="*/ 0 60000 65536"/>
              <a:gd name="T21" fmla="*/ 0 w 26"/>
              <a:gd name="T22" fmla="*/ 0 h 11"/>
              <a:gd name="T23" fmla="*/ 26 w 26"/>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1">
                <a:moveTo>
                  <a:pt x="0" y="8"/>
                </a:moveTo>
                <a:lnTo>
                  <a:pt x="15" y="8"/>
                </a:lnTo>
                <a:lnTo>
                  <a:pt x="15" y="11"/>
                </a:lnTo>
                <a:lnTo>
                  <a:pt x="26" y="5"/>
                </a:lnTo>
                <a:lnTo>
                  <a:pt x="15" y="0"/>
                </a:lnTo>
                <a:lnTo>
                  <a:pt x="15" y="3"/>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93" name="Freeform 38"/>
          <p:cNvSpPr>
            <a:spLocks/>
          </p:cNvSpPr>
          <p:nvPr/>
        </p:nvSpPr>
        <p:spPr bwMode="auto">
          <a:xfrm>
            <a:off x="1273175" y="3787775"/>
            <a:ext cx="409575" cy="174625"/>
          </a:xfrm>
          <a:custGeom>
            <a:avLst/>
            <a:gdLst>
              <a:gd name="T0" fmla="*/ 0 w 26"/>
              <a:gd name="T1" fmla="*/ 2016124797 h 11"/>
              <a:gd name="T2" fmla="*/ 2147483647 w 26"/>
              <a:gd name="T3" fmla="*/ 2016124797 h 11"/>
              <a:gd name="T4" fmla="*/ 2147483647 w 26"/>
              <a:gd name="T5" fmla="*/ 2147483647 h 11"/>
              <a:gd name="T6" fmla="*/ 2147483647 w 26"/>
              <a:gd name="T7" fmla="*/ 1260078184 h 11"/>
              <a:gd name="T8" fmla="*/ 2147483647 w 26"/>
              <a:gd name="T9" fmla="*/ 0 h 11"/>
              <a:gd name="T10" fmla="*/ 2147483647 w 26"/>
              <a:gd name="T11" fmla="*/ 756046861 h 11"/>
              <a:gd name="T12" fmla="*/ 0 w 26"/>
              <a:gd name="T13" fmla="*/ 756046861 h 11"/>
              <a:gd name="T14" fmla="*/ 0 60000 65536"/>
              <a:gd name="T15" fmla="*/ 0 60000 65536"/>
              <a:gd name="T16" fmla="*/ 0 60000 65536"/>
              <a:gd name="T17" fmla="*/ 0 60000 65536"/>
              <a:gd name="T18" fmla="*/ 0 60000 65536"/>
              <a:gd name="T19" fmla="*/ 0 60000 65536"/>
              <a:gd name="T20" fmla="*/ 0 60000 65536"/>
              <a:gd name="T21" fmla="*/ 0 w 26"/>
              <a:gd name="T22" fmla="*/ 0 h 11"/>
              <a:gd name="T23" fmla="*/ 26 w 26"/>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11">
                <a:moveTo>
                  <a:pt x="0" y="8"/>
                </a:moveTo>
                <a:lnTo>
                  <a:pt x="15" y="8"/>
                </a:lnTo>
                <a:lnTo>
                  <a:pt x="15" y="11"/>
                </a:lnTo>
                <a:lnTo>
                  <a:pt x="26" y="5"/>
                </a:lnTo>
                <a:lnTo>
                  <a:pt x="15" y="0"/>
                </a:lnTo>
                <a:lnTo>
                  <a:pt x="15" y="3"/>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94" name="Line 39"/>
          <p:cNvSpPr>
            <a:spLocks noChangeShapeType="1"/>
          </p:cNvSpPr>
          <p:nvPr/>
        </p:nvSpPr>
        <p:spPr bwMode="auto">
          <a:xfrm flipH="1" flipV="1">
            <a:off x="1270000" y="2990850"/>
            <a:ext cx="3175" cy="8493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95" name="Freeform 40"/>
          <p:cNvSpPr>
            <a:spLocks/>
          </p:cNvSpPr>
          <p:nvPr/>
        </p:nvSpPr>
        <p:spPr bwMode="auto">
          <a:xfrm>
            <a:off x="1004888" y="3471863"/>
            <a:ext cx="268287" cy="442912"/>
          </a:xfrm>
          <a:custGeom>
            <a:avLst/>
            <a:gdLst>
              <a:gd name="T0" fmla="*/ 0 w 17"/>
              <a:gd name="T1" fmla="*/ 0 h 28"/>
              <a:gd name="T2" fmla="*/ 2147483647 w 17"/>
              <a:gd name="T3" fmla="*/ 0 h 28"/>
              <a:gd name="T4" fmla="*/ 2147483647 w 17"/>
              <a:gd name="T5" fmla="*/ 2147483647 h 28"/>
              <a:gd name="T6" fmla="*/ 2147483647 w 17"/>
              <a:gd name="T7" fmla="*/ 2147483647 h 28"/>
              <a:gd name="T8" fmla="*/ 0 60000 65536"/>
              <a:gd name="T9" fmla="*/ 0 60000 65536"/>
              <a:gd name="T10" fmla="*/ 0 60000 65536"/>
              <a:gd name="T11" fmla="*/ 0 60000 65536"/>
              <a:gd name="T12" fmla="*/ 0 w 17"/>
              <a:gd name="T13" fmla="*/ 0 h 28"/>
              <a:gd name="T14" fmla="*/ 17 w 17"/>
              <a:gd name="T15" fmla="*/ 28 h 28"/>
            </a:gdLst>
            <a:ahLst/>
            <a:cxnLst>
              <a:cxn ang="T8">
                <a:pos x="T0" y="T1"/>
              </a:cxn>
              <a:cxn ang="T9">
                <a:pos x="T2" y="T3"/>
              </a:cxn>
              <a:cxn ang="T10">
                <a:pos x="T4" y="T5"/>
              </a:cxn>
              <a:cxn ang="T11">
                <a:pos x="T6" y="T7"/>
              </a:cxn>
            </a:cxnLst>
            <a:rect l="T12" t="T13" r="T14" b="T15"/>
            <a:pathLst>
              <a:path w="17" h="28">
                <a:moveTo>
                  <a:pt x="0" y="0"/>
                </a:moveTo>
                <a:lnTo>
                  <a:pt x="12" y="0"/>
                </a:lnTo>
                <a:lnTo>
                  <a:pt x="12" y="28"/>
                </a:lnTo>
                <a:lnTo>
                  <a:pt x="17" y="28"/>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96" name="Freeform 41"/>
          <p:cNvSpPr>
            <a:spLocks/>
          </p:cNvSpPr>
          <p:nvPr/>
        </p:nvSpPr>
        <p:spPr bwMode="auto">
          <a:xfrm>
            <a:off x="989013" y="2921000"/>
            <a:ext cx="284162" cy="457200"/>
          </a:xfrm>
          <a:custGeom>
            <a:avLst/>
            <a:gdLst>
              <a:gd name="T0" fmla="*/ 0 w 18"/>
              <a:gd name="T1" fmla="*/ 2147483647 h 29"/>
              <a:gd name="T2" fmla="*/ 2147483647 w 18"/>
              <a:gd name="T3" fmla="*/ 2147483647 h 29"/>
              <a:gd name="T4" fmla="*/ 2147483647 w 18"/>
              <a:gd name="T5" fmla="*/ 0 h 29"/>
              <a:gd name="T6" fmla="*/ 2147483647 w 18"/>
              <a:gd name="T7" fmla="*/ 0 h 29"/>
              <a:gd name="T8" fmla="*/ 0 60000 65536"/>
              <a:gd name="T9" fmla="*/ 0 60000 65536"/>
              <a:gd name="T10" fmla="*/ 0 60000 65536"/>
              <a:gd name="T11" fmla="*/ 0 60000 65536"/>
              <a:gd name="T12" fmla="*/ 0 w 18"/>
              <a:gd name="T13" fmla="*/ 0 h 29"/>
              <a:gd name="T14" fmla="*/ 18 w 18"/>
              <a:gd name="T15" fmla="*/ 29 h 29"/>
            </a:gdLst>
            <a:ahLst/>
            <a:cxnLst>
              <a:cxn ang="T8">
                <a:pos x="T0" y="T1"/>
              </a:cxn>
              <a:cxn ang="T9">
                <a:pos x="T2" y="T3"/>
              </a:cxn>
              <a:cxn ang="T10">
                <a:pos x="T4" y="T5"/>
              </a:cxn>
              <a:cxn ang="T11">
                <a:pos x="T6" y="T7"/>
              </a:cxn>
            </a:cxnLst>
            <a:rect l="T12" t="T13" r="T14" b="T15"/>
            <a:pathLst>
              <a:path w="18" h="29">
                <a:moveTo>
                  <a:pt x="0" y="29"/>
                </a:moveTo>
                <a:lnTo>
                  <a:pt x="12" y="29"/>
                </a:lnTo>
                <a:lnTo>
                  <a:pt x="12" y="0"/>
                </a:lnTo>
                <a:lnTo>
                  <a:pt x="18"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497" name="Line 42"/>
          <p:cNvSpPr>
            <a:spLocks noChangeShapeType="1"/>
          </p:cNvSpPr>
          <p:nvPr/>
        </p:nvSpPr>
        <p:spPr bwMode="auto">
          <a:xfrm flipH="1">
            <a:off x="3514725" y="3709988"/>
            <a:ext cx="441325" cy="158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98" name="Line 43"/>
          <p:cNvSpPr>
            <a:spLocks noChangeShapeType="1"/>
          </p:cNvSpPr>
          <p:nvPr/>
        </p:nvSpPr>
        <p:spPr bwMode="auto">
          <a:xfrm flipH="1">
            <a:off x="3514725" y="3630613"/>
            <a:ext cx="441325" cy="158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499" name="Line 44"/>
          <p:cNvSpPr>
            <a:spLocks noChangeShapeType="1"/>
          </p:cNvSpPr>
          <p:nvPr/>
        </p:nvSpPr>
        <p:spPr bwMode="auto">
          <a:xfrm flipH="1">
            <a:off x="3514725" y="4119563"/>
            <a:ext cx="441325" cy="158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500" name="Freeform 45"/>
          <p:cNvSpPr>
            <a:spLocks/>
          </p:cNvSpPr>
          <p:nvPr/>
        </p:nvSpPr>
        <p:spPr bwMode="auto">
          <a:xfrm>
            <a:off x="3735388" y="3994150"/>
            <a:ext cx="15875" cy="14288"/>
          </a:xfrm>
          <a:custGeom>
            <a:avLst/>
            <a:gdLst>
              <a:gd name="T0" fmla="*/ 0 w 1"/>
              <a:gd name="T1" fmla="*/ 0 h 1"/>
              <a:gd name="T2" fmla="*/ 0 w 1"/>
              <a:gd name="T3" fmla="*/ 204146902 h 1"/>
              <a:gd name="T4" fmla="*/ 252015567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501" name="Freeform 46"/>
          <p:cNvSpPr>
            <a:spLocks/>
          </p:cNvSpPr>
          <p:nvPr/>
        </p:nvSpPr>
        <p:spPr bwMode="auto">
          <a:xfrm>
            <a:off x="3735388" y="3914775"/>
            <a:ext cx="15875" cy="15875"/>
          </a:xfrm>
          <a:custGeom>
            <a:avLst/>
            <a:gdLst>
              <a:gd name="T0" fmla="*/ 0 w 1"/>
              <a:gd name="T1" fmla="*/ 0 h 1"/>
              <a:gd name="T2" fmla="*/ 0 w 1"/>
              <a:gd name="T3" fmla="*/ 252015567 h 1"/>
              <a:gd name="T4" fmla="*/ 252015567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502" name="Freeform 47"/>
          <p:cNvSpPr>
            <a:spLocks/>
          </p:cNvSpPr>
          <p:nvPr/>
        </p:nvSpPr>
        <p:spPr bwMode="auto">
          <a:xfrm>
            <a:off x="3735388" y="3835400"/>
            <a:ext cx="15875" cy="15875"/>
          </a:xfrm>
          <a:custGeom>
            <a:avLst/>
            <a:gdLst>
              <a:gd name="T0" fmla="*/ 0 w 1"/>
              <a:gd name="T1" fmla="*/ 0 h 1"/>
              <a:gd name="T2" fmla="*/ 0 w 1"/>
              <a:gd name="T3" fmla="*/ 252015567 h 1"/>
              <a:gd name="T4" fmla="*/ 252015567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503" name="Line 48"/>
          <p:cNvSpPr>
            <a:spLocks noChangeShapeType="1"/>
          </p:cNvSpPr>
          <p:nvPr/>
        </p:nvSpPr>
        <p:spPr bwMode="auto">
          <a:xfrm flipH="1">
            <a:off x="3498850" y="2809875"/>
            <a:ext cx="457200" cy="158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504" name="Line 49"/>
          <p:cNvSpPr>
            <a:spLocks noChangeShapeType="1"/>
          </p:cNvSpPr>
          <p:nvPr/>
        </p:nvSpPr>
        <p:spPr bwMode="auto">
          <a:xfrm flipH="1">
            <a:off x="3498850" y="2714625"/>
            <a:ext cx="457200" cy="158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505" name="Line 50"/>
          <p:cNvSpPr>
            <a:spLocks noChangeShapeType="1"/>
          </p:cNvSpPr>
          <p:nvPr/>
        </p:nvSpPr>
        <p:spPr bwMode="auto">
          <a:xfrm flipH="1">
            <a:off x="3498850" y="3219450"/>
            <a:ext cx="457200" cy="158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9506" name="Rectangle 51"/>
          <p:cNvSpPr>
            <a:spLocks noChangeArrowheads="1"/>
          </p:cNvSpPr>
          <p:nvPr/>
        </p:nvSpPr>
        <p:spPr bwMode="auto">
          <a:xfrm>
            <a:off x="4224338" y="2889250"/>
            <a:ext cx="5524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Cell array</a:t>
            </a:r>
            <a:endParaRPr lang="en-CA" altLang="en-US" sz="2400" dirty="0">
              <a:latin typeface="Corbel" panose="020B0503020204020204" pitchFamily="34" charset="0"/>
            </a:endParaRPr>
          </a:p>
        </p:txBody>
      </p:sp>
      <p:sp>
        <p:nvSpPr>
          <p:cNvPr id="19507" name="Rectangle 52"/>
          <p:cNvSpPr>
            <a:spLocks noChangeArrowheads="1"/>
          </p:cNvSpPr>
          <p:nvPr/>
        </p:nvSpPr>
        <p:spPr bwMode="auto">
          <a:xfrm>
            <a:off x="1903413" y="3016250"/>
            <a:ext cx="26987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latch</a:t>
            </a:r>
            <a:endParaRPr lang="en-CA" altLang="en-US" sz="2400" dirty="0">
              <a:latin typeface="Corbel" panose="020B0503020204020204" pitchFamily="34" charset="0"/>
            </a:endParaRPr>
          </a:p>
        </p:txBody>
      </p:sp>
      <p:sp>
        <p:nvSpPr>
          <p:cNvPr id="19508" name="Rectangle 53"/>
          <p:cNvSpPr>
            <a:spLocks noChangeArrowheads="1"/>
          </p:cNvSpPr>
          <p:nvPr/>
        </p:nvSpPr>
        <p:spPr bwMode="auto">
          <a:xfrm>
            <a:off x="1825625" y="2873375"/>
            <a:ext cx="417513"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address</a:t>
            </a:r>
            <a:endParaRPr lang="en-CA" altLang="en-US" sz="2400" dirty="0">
              <a:latin typeface="Corbel" panose="020B0503020204020204" pitchFamily="34" charset="0"/>
            </a:endParaRPr>
          </a:p>
        </p:txBody>
      </p:sp>
      <p:sp>
        <p:nvSpPr>
          <p:cNvPr id="19509" name="Rectangle 54"/>
          <p:cNvSpPr>
            <a:spLocks noChangeArrowheads="1"/>
          </p:cNvSpPr>
          <p:nvPr/>
        </p:nvSpPr>
        <p:spPr bwMode="auto">
          <a:xfrm>
            <a:off x="1903413" y="2716213"/>
            <a:ext cx="2651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Row</a:t>
            </a:r>
            <a:endParaRPr lang="en-CA" altLang="en-US" sz="2400" dirty="0">
              <a:latin typeface="Corbel" panose="020B0503020204020204" pitchFamily="34" charset="0"/>
            </a:endParaRPr>
          </a:p>
        </p:txBody>
      </p:sp>
      <p:sp>
        <p:nvSpPr>
          <p:cNvPr id="19510" name="Rectangle 55"/>
          <p:cNvSpPr>
            <a:spLocks noChangeArrowheads="1"/>
          </p:cNvSpPr>
          <p:nvPr/>
        </p:nvSpPr>
        <p:spPr bwMode="auto">
          <a:xfrm>
            <a:off x="2946400" y="2936875"/>
            <a:ext cx="44132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decoder</a:t>
            </a:r>
            <a:endParaRPr lang="en-CA" altLang="en-US" sz="2400" dirty="0">
              <a:latin typeface="Corbel" panose="020B0503020204020204" pitchFamily="34" charset="0"/>
            </a:endParaRPr>
          </a:p>
        </p:txBody>
      </p:sp>
      <p:sp>
        <p:nvSpPr>
          <p:cNvPr id="19511" name="Rectangle 56"/>
          <p:cNvSpPr>
            <a:spLocks noChangeArrowheads="1"/>
          </p:cNvSpPr>
          <p:nvPr/>
        </p:nvSpPr>
        <p:spPr bwMode="auto">
          <a:xfrm>
            <a:off x="3024188" y="2809875"/>
            <a:ext cx="1635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Ro</a:t>
            </a:r>
            <a:endParaRPr lang="en-CA" altLang="en-US" sz="2400" dirty="0">
              <a:latin typeface="Corbel" panose="020B0503020204020204" pitchFamily="34" charset="0"/>
            </a:endParaRPr>
          </a:p>
        </p:txBody>
      </p:sp>
      <p:sp>
        <p:nvSpPr>
          <p:cNvPr id="19512" name="Rectangle 57"/>
          <p:cNvSpPr>
            <a:spLocks noChangeArrowheads="1"/>
          </p:cNvSpPr>
          <p:nvPr/>
        </p:nvSpPr>
        <p:spPr bwMode="auto">
          <a:xfrm>
            <a:off x="3198813" y="2809875"/>
            <a:ext cx="10160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w</a:t>
            </a:r>
            <a:endParaRPr lang="en-CA" altLang="en-US" sz="2400" dirty="0">
              <a:latin typeface="Corbel" panose="020B0503020204020204" pitchFamily="34" charset="0"/>
            </a:endParaRPr>
          </a:p>
        </p:txBody>
      </p:sp>
      <p:sp>
        <p:nvSpPr>
          <p:cNvPr id="19513" name="Rectangle 58"/>
          <p:cNvSpPr>
            <a:spLocks noChangeArrowheads="1"/>
          </p:cNvSpPr>
          <p:nvPr/>
        </p:nvSpPr>
        <p:spPr bwMode="auto">
          <a:xfrm>
            <a:off x="2835275" y="2652713"/>
            <a:ext cx="663575" cy="661987"/>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9514" name="Rectangle 59"/>
          <p:cNvSpPr>
            <a:spLocks noChangeArrowheads="1"/>
          </p:cNvSpPr>
          <p:nvPr/>
        </p:nvSpPr>
        <p:spPr bwMode="auto">
          <a:xfrm>
            <a:off x="3956050" y="2430463"/>
            <a:ext cx="1104900" cy="1104900"/>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9515" name="Rectangle 60"/>
          <p:cNvSpPr>
            <a:spLocks noChangeArrowheads="1"/>
          </p:cNvSpPr>
          <p:nvPr/>
        </p:nvSpPr>
        <p:spPr bwMode="auto">
          <a:xfrm>
            <a:off x="1698625" y="2636838"/>
            <a:ext cx="695325" cy="677862"/>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9516" name="Freeform 61"/>
          <p:cNvSpPr>
            <a:spLocks/>
          </p:cNvSpPr>
          <p:nvPr/>
        </p:nvSpPr>
        <p:spPr bwMode="auto">
          <a:xfrm>
            <a:off x="3719513" y="3094038"/>
            <a:ext cx="15875" cy="15875"/>
          </a:xfrm>
          <a:custGeom>
            <a:avLst/>
            <a:gdLst>
              <a:gd name="T0" fmla="*/ 0 w 1"/>
              <a:gd name="T1" fmla="*/ 0 h 1"/>
              <a:gd name="T2" fmla="*/ 0 w 1"/>
              <a:gd name="T3" fmla="*/ 252015567 h 1"/>
              <a:gd name="T4" fmla="*/ 252015567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517" name="Freeform 62"/>
          <p:cNvSpPr>
            <a:spLocks/>
          </p:cNvSpPr>
          <p:nvPr/>
        </p:nvSpPr>
        <p:spPr bwMode="auto">
          <a:xfrm>
            <a:off x="3719513" y="3014663"/>
            <a:ext cx="15875" cy="15875"/>
          </a:xfrm>
          <a:custGeom>
            <a:avLst/>
            <a:gdLst>
              <a:gd name="T0" fmla="*/ 0 w 1"/>
              <a:gd name="T1" fmla="*/ 0 h 1"/>
              <a:gd name="T2" fmla="*/ 0 w 1"/>
              <a:gd name="T3" fmla="*/ 252015567 h 1"/>
              <a:gd name="T4" fmla="*/ 252015567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518" name="Freeform 63"/>
          <p:cNvSpPr>
            <a:spLocks/>
          </p:cNvSpPr>
          <p:nvPr/>
        </p:nvSpPr>
        <p:spPr bwMode="auto">
          <a:xfrm>
            <a:off x="3719513" y="2935288"/>
            <a:ext cx="15875" cy="15875"/>
          </a:xfrm>
          <a:custGeom>
            <a:avLst/>
            <a:gdLst>
              <a:gd name="T0" fmla="*/ 0 w 1"/>
              <a:gd name="T1" fmla="*/ 0 h 1"/>
              <a:gd name="T2" fmla="*/ 0 w 1"/>
              <a:gd name="T3" fmla="*/ 252015567 h 1"/>
              <a:gd name="T4" fmla="*/ 252015567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9519" name="Rectangle 64"/>
          <p:cNvSpPr>
            <a:spLocks noChangeArrowheads="1"/>
          </p:cNvSpPr>
          <p:nvPr/>
        </p:nvSpPr>
        <p:spPr bwMode="auto">
          <a:xfrm>
            <a:off x="2946400" y="3852863"/>
            <a:ext cx="44132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decoder</a:t>
            </a:r>
            <a:endParaRPr lang="en-CA" altLang="en-US" sz="2400" dirty="0">
              <a:latin typeface="Corbel" panose="020B0503020204020204" pitchFamily="34" charset="0"/>
            </a:endParaRPr>
          </a:p>
        </p:txBody>
      </p:sp>
      <p:sp>
        <p:nvSpPr>
          <p:cNvPr id="19520" name="Rectangle 65"/>
          <p:cNvSpPr>
            <a:spLocks noChangeArrowheads="1"/>
          </p:cNvSpPr>
          <p:nvPr/>
        </p:nvSpPr>
        <p:spPr bwMode="auto">
          <a:xfrm>
            <a:off x="2930525" y="3678238"/>
            <a:ext cx="163513"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Co</a:t>
            </a:r>
            <a:endParaRPr lang="en-CA" altLang="en-US" sz="2400" dirty="0">
              <a:latin typeface="Corbel" panose="020B0503020204020204" pitchFamily="34" charset="0"/>
            </a:endParaRPr>
          </a:p>
        </p:txBody>
      </p:sp>
      <p:sp>
        <p:nvSpPr>
          <p:cNvPr id="19521" name="Rectangle 66"/>
          <p:cNvSpPr>
            <a:spLocks noChangeArrowheads="1"/>
          </p:cNvSpPr>
          <p:nvPr/>
        </p:nvSpPr>
        <p:spPr bwMode="auto">
          <a:xfrm>
            <a:off x="3103563" y="3678238"/>
            <a:ext cx="2857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err="1">
                <a:solidFill>
                  <a:srgbClr val="000000"/>
                </a:solidFill>
                <a:latin typeface="Nimbus Roman No9 L"/>
              </a:rPr>
              <a:t>lumn</a:t>
            </a:r>
            <a:endParaRPr lang="en-CA" altLang="en-US" sz="2400">
              <a:latin typeface="Corbel" panose="020B0503020204020204" pitchFamily="34" charset="0"/>
            </a:endParaRPr>
          </a:p>
        </p:txBody>
      </p:sp>
      <p:sp>
        <p:nvSpPr>
          <p:cNvPr id="19522" name="Rectangle 67"/>
          <p:cNvSpPr>
            <a:spLocks noChangeArrowheads="1"/>
          </p:cNvSpPr>
          <p:nvPr/>
        </p:nvSpPr>
        <p:spPr bwMode="auto">
          <a:xfrm>
            <a:off x="2835275" y="3535363"/>
            <a:ext cx="663575" cy="679450"/>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19523" name="Rectangle 68"/>
          <p:cNvSpPr>
            <a:spLocks noChangeArrowheads="1"/>
          </p:cNvSpPr>
          <p:nvPr/>
        </p:nvSpPr>
        <p:spPr bwMode="auto">
          <a:xfrm>
            <a:off x="3956050" y="3535363"/>
            <a:ext cx="1104900" cy="679450"/>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19524" name="Rectangle 69"/>
          <p:cNvSpPr>
            <a:spLocks noChangeArrowheads="1"/>
          </p:cNvSpPr>
          <p:nvPr/>
        </p:nvSpPr>
        <p:spPr bwMode="auto">
          <a:xfrm>
            <a:off x="4144963" y="3694113"/>
            <a:ext cx="6413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Read/Write</a:t>
            </a:r>
            <a:endParaRPr lang="en-CA" altLang="en-US" sz="2400">
              <a:latin typeface="Corbel" panose="020B0503020204020204" pitchFamily="34" charset="0"/>
            </a:endParaRPr>
          </a:p>
        </p:txBody>
      </p:sp>
      <p:sp>
        <p:nvSpPr>
          <p:cNvPr id="19525" name="Rectangle 70"/>
          <p:cNvSpPr>
            <a:spLocks noChangeArrowheads="1"/>
          </p:cNvSpPr>
          <p:nvPr/>
        </p:nvSpPr>
        <p:spPr bwMode="auto">
          <a:xfrm>
            <a:off x="4003675" y="3836988"/>
            <a:ext cx="9715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circuits &amp; latches</a:t>
            </a:r>
            <a:endParaRPr lang="en-CA" altLang="en-US" sz="2400">
              <a:latin typeface="Corbel" panose="020B0503020204020204" pitchFamily="34" charset="0"/>
            </a:endParaRPr>
          </a:p>
        </p:txBody>
      </p:sp>
      <p:sp>
        <p:nvSpPr>
          <p:cNvPr id="19526" name="Rectangle 71"/>
          <p:cNvSpPr>
            <a:spLocks noChangeArrowheads="1"/>
          </p:cNvSpPr>
          <p:nvPr/>
        </p:nvSpPr>
        <p:spPr bwMode="auto">
          <a:xfrm>
            <a:off x="1841500" y="3914775"/>
            <a:ext cx="417513"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counter</a:t>
            </a:r>
            <a:endParaRPr lang="en-CA" altLang="en-US" sz="2400">
              <a:latin typeface="Corbel" panose="020B0503020204020204" pitchFamily="34" charset="0"/>
            </a:endParaRPr>
          </a:p>
        </p:txBody>
      </p:sp>
      <p:sp>
        <p:nvSpPr>
          <p:cNvPr id="19527" name="Rectangle 72"/>
          <p:cNvSpPr>
            <a:spLocks noChangeArrowheads="1"/>
          </p:cNvSpPr>
          <p:nvPr/>
        </p:nvSpPr>
        <p:spPr bwMode="auto">
          <a:xfrm>
            <a:off x="1841500" y="3757613"/>
            <a:ext cx="417513"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address</a:t>
            </a:r>
            <a:endParaRPr lang="en-CA" altLang="en-US" sz="2400">
              <a:latin typeface="Corbel" panose="020B0503020204020204" pitchFamily="34" charset="0"/>
            </a:endParaRPr>
          </a:p>
        </p:txBody>
      </p:sp>
      <p:sp>
        <p:nvSpPr>
          <p:cNvPr id="19528" name="Rectangle 73"/>
          <p:cNvSpPr>
            <a:spLocks noChangeArrowheads="1"/>
          </p:cNvSpPr>
          <p:nvPr/>
        </p:nvSpPr>
        <p:spPr bwMode="auto">
          <a:xfrm>
            <a:off x="1825625" y="3614738"/>
            <a:ext cx="449263"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Column</a:t>
            </a:r>
            <a:endParaRPr lang="en-CA" altLang="en-US" sz="2400">
              <a:latin typeface="Corbel" panose="020B0503020204020204" pitchFamily="34" charset="0"/>
            </a:endParaRPr>
          </a:p>
        </p:txBody>
      </p:sp>
      <p:sp>
        <p:nvSpPr>
          <p:cNvPr id="19529" name="Rectangle 74"/>
          <p:cNvSpPr>
            <a:spLocks noChangeArrowheads="1"/>
          </p:cNvSpPr>
          <p:nvPr/>
        </p:nvSpPr>
        <p:spPr bwMode="auto">
          <a:xfrm>
            <a:off x="1698625" y="3535363"/>
            <a:ext cx="695325" cy="679450"/>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19530" name="Freeform 75"/>
          <p:cNvSpPr>
            <a:spLocks/>
          </p:cNvSpPr>
          <p:nvPr/>
        </p:nvSpPr>
        <p:spPr bwMode="auto">
          <a:xfrm>
            <a:off x="2393950" y="2889250"/>
            <a:ext cx="425450" cy="188913"/>
          </a:xfrm>
          <a:custGeom>
            <a:avLst/>
            <a:gdLst>
              <a:gd name="T0" fmla="*/ 0 w 27"/>
              <a:gd name="T1" fmla="*/ 2147483647 h 12"/>
              <a:gd name="T2" fmla="*/ 2147483647 w 27"/>
              <a:gd name="T3" fmla="*/ 2147483647 h 12"/>
              <a:gd name="T4" fmla="*/ 2147483647 w 27"/>
              <a:gd name="T5" fmla="*/ 2147483647 h 12"/>
              <a:gd name="T6" fmla="*/ 2147483647 w 27"/>
              <a:gd name="T7" fmla="*/ 1487012956 h 12"/>
              <a:gd name="T8" fmla="*/ 2147483647 w 27"/>
              <a:gd name="T9" fmla="*/ 0 h 12"/>
              <a:gd name="T10" fmla="*/ 2147483647 w 27"/>
              <a:gd name="T11" fmla="*/ 743498607 h 12"/>
              <a:gd name="T12" fmla="*/ 0 w 27"/>
              <a:gd name="T13" fmla="*/ 743498607 h 12"/>
              <a:gd name="T14" fmla="*/ 0 60000 65536"/>
              <a:gd name="T15" fmla="*/ 0 60000 65536"/>
              <a:gd name="T16" fmla="*/ 0 60000 65536"/>
              <a:gd name="T17" fmla="*/ 0 60000 65536"/>
              <a:gd name="T18" fmla="*/ 0 60000 65536"/>
              <a:gd name="T19" fmla="*/ 0 60000 65536"/>
              <a:gd name="T20" fmla="*/ 0 60000 65536"/>
              <a:gd name="T21" fmla="*/ 0 w 27"/>
              <a:gd name="T22" fmla="*/ 0 h 12"/>
              <a:gd name="T23" fmla="*/ 27 w 27"/>
              <a:gd name="T24" fmla="*/ 12 h 1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7" h="12">
                <a:moveTo>
                  <a:pt x="0" y="9"/>
                </a:moveTo>
                <a:lnTo>
                  <a:pt x="15" y="9"/>
                </a:lnTo>
                <a:lnTo>
                  <a:pt x="15" y="12"/>
                </a:lnTo>
                <a:lnTo>
                  <a:pt x="27" y="6"/>
                </a:lnTo>
                <a:lnTo>
                  <a:pt x="15" y="0"/>
                </a:lnTo>
                <a:lnTo>
                  <a:pt x="15" y="3"/>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31" name="Freeform 76"/>
          <p:cNvSpPr>
            <a:spLocks/>
          </p:cNvSpPr>
          <p:nvPr/>
        </p:nvSpPr>
        <p:spPr bwMode="auto">
          <a:xfrm>
            <a:off x="2393950" y="3787775"/>
            <a:ext cx="425450" cy="174625"/>
          </a:xfrm>
          <a:custGeom>
            <a:avLst/>
            <a:gdLst>
              <a:gd name="T0" fmla="*/ 0 w 27"/>
              <a:gd name="T1" fmla="*/ 2016124797 h 11"/>
              <a:gd name="T2" fmla="*/ 2147483647 w 27"/>
              <a:gd name="T3" fmla="*/ 2016124797 h 11"/>
              <a:gd name="T4" fmla="*/ 2147483647 w 27"/>
              <a:gd name="T5" fmla="*/ 2147483647 h 11"/>
              <a:gd name="T6" fmla="*/ 2147483647 w 27"/>
              <a:gd name="T7" fmla="*/ 1512093722 h 11"/>
              <a:gd name="T8" fmla="*/ 2147483647 w 27"/>
              <a:gd name="T9" fmla="*/ 0 h 11"/>
              <a:gd name="T10" fmla="*/ 2147483647 w 27"/>
              <a:gd name="T11" fmla="*/ 756046861 h 11"/>
              <a:gd name="T12" fmla="*/ 0 w 27"/>
              <a:gd name="T13" fmla="*/ 756046861 h 11"/>
              <a:gd name="T14" fmla="*/ 0 60000 65536"/>
              <a:gd name="T15" fmla="*/ 0 60000 65536"/>
              <a:gd name="T16" fmla="*/ 0 60000 65536"/>
              <a:gd name="T17" fmla="*/ 0 60000 65536"/>
              <a:gd name="T18" fmla="*/ 0 60000 65536"/>
              <a:gd name="T19" fmla="*/ 0 60000 65536"/>
              <a:gd name="T20" fmla="*/ 0 60000 65536"/>
              <a:gd name="T21" fmla="*/ 0 w 27"/>
              <a:gd name="T22" fmla="*/ 0 h 11"/>
              <a:gd name="T23" fmla="*/ 27 w 27"/>
              <a:gd name="T24" fmla="*/ 11 h 1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7" h="11">
                <a:moveTo>
                  <a:pt x="0" y="8"/>
                </a:moveTo>
                <a:lnTo>
                  <a:pt x="15" y="8"/>
                </a:lnTo>
                <a:lnTo>
                  <a:pt x="15" y="11"/>
                </a:lnTo>
                <a:lnTo>
                  <a:pt x="27" y="6"/>
                </a:lnTo>
                <a:lnTo>
                  <a:pt x="15" y="0"/>
                </a:lnTo>
                <a:lnTo>
                  <a:pt x="15" y="3"/>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32" name="Rectangle 77"/>
          <p:cNvSpPr>
            <a:spLocks noChangeArrowheads="1"/>
          </p:cNvSpPr>
          <p:nvPr/>
        </p:nvSpPr>
        <p:spPr bwMode="auto">
          <a:xfrm>
            <a:off x="4602163" y="5019675"/>
            <a:ext cx="915987" cy="457200"/>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grpSp>
        <p:nvGrpSpPr>
          <p:cNvPr id="19533" name="Group 104"/>
          <p:cNvGrpSpPr>
            <a:grpSpLocks/>
          </p:cNvGrpSpPr>
          <p:nvPr/>
        </p:nvGrpSpPr>
        <p:grpSpPr bwMode="auto">
          <a:xfrm>
            <a:off x="304800" y="3200400"/>
            <a:ext cx="752475" cy="377825"/>
            <a:chOff x="94" y="1814"/>
            <a:chExt cx="474" cy="238"/>
          </a:xfrm>
        </p:grpSpPr>
        <p:sp>
          <p:nvSpPr>
            <p:cNvPr id="19559" name="Rectangle 78"/>
            <p:cNvSpPr>
              <a:spLocks noChangeArrowheads="1"/>
            </p:cNvSpPr>
            <p:nvPr/>
          </p:nvSpPr>
          <p:spPr bwMode="auto">
            <a:xfrm>
              <a:off x="94" y="1814"/>
              <a:ext cx="47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Row/Column</a:t>
              </a:r>
              <a:endParaRPr lang="en-CA" altLang="en-US" sz="2400">
                <a:latin typeface="Corbel" panose="020B0503020204020204" pitchFamily="34" charset="0"/>
              </a:endParaRPr>
            </a:p>
          </p:txBody>
        </p:sp>
        <p:sp>
          <p:nvSpPr>
            <p:cNvPr id="19560" name="Rectangle 79"/>
            <p:cNvSpPr>
              <a:spLocks noChangeArrowheads="1"/>
            </p:cNvSpPr>
            <p:nvPr/>
          </p:nvSpPr>
          <p:spPr bwMode="auto">
            <a:xfrm>
              <a:off x="190" y="1946"/>
              <a:ext cx="263"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address</a:t>
              </a:r>
              <a:endParaRPr lang="en-CA" altLang="en-US" sz="2400">
                <a:latin typeface="Corbel" panose="020B0503020204020204" pitchFamily="34" charset="0"/>
              </a:endParaRPr>
            </a:p>
          </p:txBody>
        </p:sp>
      </p:grpSp>
      <p:sp>
        <p:nvSpPr>
          <p:cNvPr id="19534" name="Freeform 80"/>
          <p:cNvSpPr>
            <a:spLocks/>
          </p:cNvSpPr>
          <p:nvPr/>
        </p:nvSpPr>
        <p:spPr bwMode="auto">
          <a:xfrm>
            <a:off x="4349750" y="4214813"/>
            <a:ext cx="190500" cy="252412"/>
          </a:xfrm>
          <a:custGeom>
            <a:avLst/>
            <a:gdLst>
              <a:gd name="T0" fmla="*/ 2147483647 w 12"/>
              <a:gd name="T1" fmla="*/ 2147483647 h 16"/>
              <a:gd name="T2" fmla="*/ 2147483647 w 12"/>
              <a:gd name="T3" fmla="*/ 2147483647 h 16"/>
              <a:gd name="T4" fmla="*/ 2147483647 w 12"/>
              <a:gd name="T5" fmla="*/ 2147483647 h 16"/>
              <a:gd name="T6" fmla="*/ 1512093765 w 12"/>
              <a:gd name="T7" fmla="*/ 0 h 16"/>
              <a:gd name="T8" fmla="*/ 0 w 12"/>
              <a:gd name="T9" fmla="*/ 2147483647 h 16"/>
              <a:gd name="T10" fmla="*/ 756046883 w 12"/>
              <a:gd name="T11" fmla="*/ 2147483647 h 16"/>
              <a:gd name="T12" fmla="*/ 756046883 w 12"/>
              <a:gd name="T13" fmla="*/ 2147483647 h 16"/>
              <a:gd name="T14" fmla="*/ 0 60000 65536"/>
              <a:gd name="T15" fmla="*/ 0 60000 65536"/>
              <a:gd name="T16" fmla="*/ 0 60000 65536"/>
              <a:gd name="T17" fmla="*/ 0 60000 65536"/>
              <a:gd name="T18" fmla="*/ 0 60000 65536"/>
              <a:gd name="T19" fmla="*/ 0 60000 65536"/>
              <a:gd name="T20" fmla="*/ 0 60000 65536"/>
              <a:gd name="T21" fmla="*/ 0 w 12"/>
              <a:gd name="T22" fmla="*/ 0 h 16"/>
              <a:gd name="T23" fmla="*/ 12 w 12"/>
              <a:gd name="T24" fmla="*/ 16 h 1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16">
                <a:moveTo>
                  <a:pt x="9" y="16"/>
                </a:moveTo>
                <a:lnTo>
                  <a:pt x="9" y="12"/>
                </a:lnTo>
                <a:lnTo>
                  <a:pt x="12" y="12"/>
                </a:lnTo>
                <a:lnTo>
                  <a:pt x="6" y="0"/>
                </a:lnTo>
                <a:lnTo>
                  <a:pt x="0" y="12"/>
                </a:lnTo>
                <a:lnTo>
                  <a:pt x="3" y="12"/>
                </a:lnTo>
                <a:lnTo>
                  <a:pt x="3" y="16"/>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35" name="Freeform 81"/>
          <p:cNvSpPr>
            <a:spLocks/>
          </p:cNvSpPr>
          <p:nvPr/>
        </p:nvSpPr>
        <p:spPr bwMode="auto">
          <a:xfrm>
            <a:off x="4975225" y="4751388"/>
            <a:ext cx="188913" cy="252412"/>
          </a:xfrm>
          <a:custGeom>
            <a:avLst/>
            <a:gdLst>
              <a:gd name="T0" fmla="*/ 743498607 w 12"/>
              <a:gd name="T1" fmla="*/ 0 h 16"/>
              <a:gd name="T2" fmla="*/ 743498607 w 12"/>
              <a:gd name="T3" fmla="*/ 1244375284 h 16"/>
              <a:gd name="T4" fmla="*/ 0 w 12"/>
              <a:gd name="T5" fmla="*/ 1244375284 h 16"/>
              <a:gd name="T6" fmla="*/ 1487012956 w 12"/>
              <a:gd name="T7" fmla="*/ 2147483647 h 16"/>
              <a:gd name="T8" fmla="*/ 2147483647 w 12"/>
              <a:gd name="T9" fmla="*/ 1244375284 h 16"/>
              <a:gd name="T10" fmla="*/ 2147483647 w 12"/>
              <a:gd name="T11" fmla="*/ 1244375284 h 16"/>
              <a:gd name="T12" fmla="*/ 2147483647 w 12"/>
              <a:gd name="T13" fmla="*/ 0 h 16"/>
              <a:gd name="T14" fmla="*/ 0 60000 65536"/>
              <a:gd name="T15" fmla="*/ 0 60000 65536"/>
              <a:gd name="T16" fmla="*/ 0 60000 65536"/>
              <a:gd name="T17" fmla="*/ 0 60000 65536"/>
              <a:gd name="T18" fmla="*/ 0 60000 65536"/>
              <a:gd name="T19" fmla="*/ 0 60000 65536"/>
              <a:gd name="T20" fmla="*/ 0 60000 65536"/>
              <a:gd name="T21" fmla="*/ 0 w 12"/>
              <a:gd name="T22" fmla="*/ 0 h 16"/>
              <a:gd name="T23" fmla="*/ 12 w 12"/>
              <a:gd name="T24" fmla="*/ 16 h 1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16">
                <a:moveTo>
                  <a:pt x="3" y="0"/>
                </a:moveTo>
                <a:lnTo>
                  <a:pt x="3" y="5"/>
                </a:lnTo>
                <a:lnTo>
                  <a:pt x="0" y="5"/>
                </a:lnTo>
                <a:lnTo>
                  <a:pt x="6" y="16"/>
                </a:lnTo>
                <a:lnTo>
                  <a:pt x="12" y="5"/>
                </a:lnTo>
                <a:lnTo>
                  <a:pt x="9" y="5"/>
                </a:lnTo>
                <a:lnTo>
                  <a:pt x="9"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36" name="Freeform 82"/>
          <p:cNvSpPr>
            <a:spLocks/>
          </p:cNvSpPr>
          <p:nvPr/>
        </p:nvSpPr>
        <p:spPr bwMode="auto">
          <a:xfrm>
            <a:off x="4349750" y="4419600"/>
            <a:ext cx="190500" cy="236538"/>
          </a:xfrm>
          <a:custGeom>
            <a:avLst/>
            <a:gdLst>
              <a:gd name="T0" fmla="*/ 2147483647 w 12"/>
              <a:gd name="T1" fmla="*/ 0 h 15"/>
              <a:gd name="T2" fmla="*/ 2147483647 w 12"/>
              <a:gd name="T3" fmla="*/ 746009370 h 15"/>
              <a:gd name="T4" fmla="*/ 2147483647 w 12"/>
              <a:gd name="T5" fmla="*/ 746009370 h 15"/>
              <a:gd name="T6" fmla="*/ 1512093765 w 12"/>
              <a:gd name="T7" fmla="*/ 2147483647 h 15"/>
              <a:gd name="T8" fmla="*/ 0 w 12"/>
              <a:gd name="T9" fmla="*/ 746009370 h 15"/>
              <a:gd name="T10" fmla="*/ 756046883 w 12"/>
              <a:gd name="T11" fmla="*/ 746009370 h 15"/>
              <a:gd name="T12" fmla="*/ 756046883 w 12"/>
              <a:gd name="T13" fmla="*/ 0 h 15"/>
              <a:gd name="T14" fmla="*/ 0 60000 65536"/>
              <a:gd name="T15" fmla="*/ 0 60000 65536"/>
              <a:gd name="T16" fmla="*/ 0 60000 65536"/>
              <a:gd name="T17" fmla="*/ 0 60000 65536"/>
              <a:gd name="T18" fmla="*/ 0 60000 65536"/>
              <a:gd name="T19" fmla="*/ 0 60000 65536"/>
              <a:gd name="T20" fmla="*/ 0 60000 65536"/>
              <a:gd name="T21" fmla="*/ 0 w 12"/>
              <a:gd name="T22" fmla="*/ 0 h 15"/>
              <a:gd name="T23" fmla="*/ 12 w 12"/>
              <a:gd name="T24" fmla="*/ 15 h 1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 h="15">
                <a:moveTo>
                  <a:pt x="9" y="0"/>
                </a:moveTo>
                <a:lnTo>
                  <a:pt x="9" y="3"/>
                </a:lnTo>
                <a:lnTo>
                  <a:pt x="12" y="3"/>
                </a:lnTo>
                <a:lnTo>
                  <a:pt x="6" y="15"/>
                </a:lnTo>
                <a:lnTo>
                  <a:pt x="0" y="3"/>
                </a:lnTo>
                <a:lnTo>
                  <a:pt x="3" y="3"/>
                </a:lnTo>
                <a:lnTo>
                  <a:pt x="3"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37" name="Freeform 83"/>
          <p:cNvSpPr>
            <a:spLocks/>
          </p:cNvSpPr>
          <p:nvPr/>
        </p:nvSpPr>
        <p:spPr bwMode="auto">
          <a:xfrm>
            <a:off x="3860800" y="5476875"/>
            <a:ext cx="174625" cy="268288"/>
          </a:xfrm>
          <a:custGeom>
            <a:avLst/>
            <a:gdLst>
              <a:gd name="T0" fmla="*/ 756046861 w 11"/>
              <a:gd name="T1" fmla="*/ 2147483647 h 17"/>
              <a:gd name="T2" fmla="*/ 756046861 w 11"/>
              <a:gd name="T3" fmla="*/ 2147483647 h 17"/>
              <a:gd name="T4" fmla="*/ 0 w 11"/>
              <a:gd name="T5" fmla="*/ 2147483647 h 17"/>
              <a:gd name="T6" fmla="*/ 1512093722 w 11"/>
              <a:gd name="T7" fmla="*/ 0 h 17"/>
              <a:gd name="T8" fmla="*/ 2147483647 w 11"/>
              <a:gd name="T9" fmla="*/ 2147483647 h 17"/>
              <a:gd name="T10" fmla="*/ 2147483647 w 11"/>
              <a:gd name="T11" fmla="*/ 2147483647 h 17"/>
              <a:gd name="T12" fmla="*/ 2147483647 w 11"/>
              <a:gd name="T13" fmla="*/ 2147483647 h 17"/>
              <a:gd name="T14" fmla="*/ 0 60000 65536"/>
              <a:gd name="T15" fmla="*/ 0 60000 65536"/>
              <a:gd name="T16" fmla="*/ 0 60000 65536"/>
              <a:gd name="T17" fmla="*/ 0 60000 65536"/>
              <a:gd name="T18" fmla="*/ 0 60000 65536"/>
              <a:gd name="T19" fmla="*/ 0 60000 65536"/>
              <a:gd name="T20" fmla="*/ 0 60000 65536"/>
              <a:gd name="T21" fmla="*/ 0 w 11"/>
              <a:gd name="T22" fmla="*/ 0 h 17"/>
              <a:gd name="T23" fmla="*/ 11 w 11"/>
              <a:gd name="T24" fmla="*/ 17 h 1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 h="17">
                <a:moveTo>
                  <a:pt x="3" y="17"/>
                </a:moveTo>
                <a:lnTo>
                  <a:pt x="3" y="12"/>
                </a:lnTo>
                <a:lnTo>
                  <a:pt x="0" y="12"/>
                </a:lnTo>
                <a:lnTo>
                  <a:pt x="6" y="0"/>
                </a:lnTo>
                <a:lnTo>
                  <a:pt x="11" y="12"/>
                </a:lnTo>
                <a:lnTo>
                  <a:pt x="9" y="12"/>
                </a:lnTo>
                <a:lnTo>
                  <a:pt x="9" y="17"/>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38" name="Freeform 84"/>
          <p:cNvSpPr>
            <a:spLocks/>
          </p:cNvSpPr>
          <p:nvPr/>
        </p:nvSpPr>
        <p:spPr bwMode="auto">
          <a:xfrm>
            <a:off x="4429125" y="5840413"/>
            <a:ext cx="173038" cy="268287"/>
          </a:xfrm>
          <a:custGeom>
            <a:avLst/>
            <a:gdLst>
              <a:gd name="T0" fmla="*/ 494904362 w 11"/>
              <a:gd name="T1" fmla="*/ 0 h 17"/>
              <a:gd name="T2" fmla="*/ 494904362 w 11"/>
              <a:gd name="T3" fmla="*/ 1245293499 h 17"/>
              <a:gd name="T4" fmla="*/ 0 w 11"/>
              <a:gd name="T5" fmla="*/ 1245293499 h 17"/>
              <a:gd name="T6" fmla="*/ 1237284685 w 11"/>
              <a:gd name="T7" fmla="*/ 2147483647 h 17"/>
              <a:gd name="T8" fmla="*/ 2147483647 w 11"/>
              <a:gd name="T9" fmla="*/ 1245293499 h 17"/>
              <a:gd name="T10" fmla="*/ 1979648909 w 11"/>
              <a:gd name="T11" fmla="*/ 1245293499 h 17"/>
              <a:gd name="T12" fmla="*/ 1979648909 w 11"/>
              <a:gd name="T13" fmla="*/ 0 h 17"/>
              <a:gd name="T14" fmla="*/ 0 60000 65536"/>
              <a:gd name="T15" fmla="*/ 0 60000 65536"/>
              <a:gd name="T16" fmla="*/ 0 60000 65536"/>
              <a:gd name="T17" fmla="*/ 0 60000 65536"/>
              <a:gd name="T18" fmla="*/ 0 60000 65536"/>
              <a:gd name="T19" fmla="*/ 0 60000 65536"/>
              <a:gd name="T20" fmla="*/ 0 60000 65536"/>
              <a:gd name="T21" fmla="*/ 0 w 11"/>
              <a:gd name="T22" fmla="*/ 0 h 17"/>
              <a:gd name="T23" fmla="*/ 11 w 11"/>
              <a:gd name="T24" fmla="*/ 17 h 1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 h="17">
                <a:moveTo>
                  <a:pt x="2" y="0"/>
                </a:moveTo>
                <a:lnTo>
                  <a:pt x="2" y="5"/>
                </a:lnTo>
                <a:lnTo>
                  <a:pt x="0" y="5"/>
                </a:lnTo>
                <a:lnTo>
                  <a:pt x="5" y="17"/>
                </a:lnTo>
                <a:lnTo>
                  <a:pt x="11" y="5"/>
                </a:lnTo>
                <a:lnTo>
                  <a:pt x="8" y="5"/>
                </a:lnTo>
                <a:lnTo>
                  <a:pt x="8"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39" name="Freeform 85"/>
          <p:cNvSpPr>
            <a:spLocks/>
          </p:cNvSpPr>
          <p:nvPr/>
        </p:nvSpPr>
        <p:spPr bwMode="auto">
          <a:xfrm>
            <a:off x="4003675" y="5476875"/>
            <a:ext cx="1025525" cy="268288"/>
          </a:xfrm>
          <a:custGeom>
            <a:avLst/>
            <a:gdLst>
              <a:gd name="T0" fmla="*/ 2147483647 w 65"/>
              <a:gd name="T1" fmla="*/ 0 h 17"/>
              <a:gd name="T2" fmla="*/ 2147483647 w 65"/>
              <a:gd name="T3" fmla="*/ 2147483647 h 17"/>
              <a:gd name="T4" fmla="*/ 0 w 65"/>
              <a:gd name="T5" fmla="*/ 2147483647 h 17"/>
              <a:gd name="T6" fmla="*/ 0 60000 65536"/>
              <a:gd name="T7" fmla="*/ 0 60000 65536"/>
              <a:gd name="T8" fmla="*/ 0 60000 65536"/>
              <a:gd name="T9" fmla="*/ 0 w 65"/>
              <a:gd name="T10" fmla="*/ 0 h 17"/>
              <a:gd name="T11" fmla="*/ 65 w 65"/>
              <a:gd name="T12" fmla="*/ 17 h 17"/>
            </a:gdLst>
            <a:ahLst/>
            <a:cxnLst>
              <a:cxn ang="T6">
                <a:pos x="T0" y="T1"/>
              </a:cxn>
              <a:cxn ang="T7">
                <a:pos x="T2" y="T3"/>
              </a:cxn>
              <a:cxn ang="T8">
                <a:pos x="T4" y="T5"/>
              </a:cxn>
            </a:cxnLst>
            <a:rect l="T9" t="T10" r="T11" b="T12"/>
            <a:pathLst>
              <a:path w="65" h="17">
                <a:moveTo>
                  <a:pt x="65" y="0"/>
                </a:moveTo>
                <a:lnTo>
                  <a:pt x="65" y="17"/>
                </a:lnTo>
                <a:lnTo>
                  <a:pt x="0" y="17"/>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40" name="Freeform 86"/>
          <p:cNvSpPr>
            <a:spLocks/>
          </p:cNvSpPr>
          <p:nvPr/>
        </p:nvSpPr>
        <p:spPr bwMode="auto">
          <a:xfrm>
            <a:off x="3908425" y="5729288"/>
            <a:ext cx="552450" cy="127000"/>
          </a:xfrm>
          <a:custGeom>
            <a:avLst/>
            <a:gdLst>
              <a:gd name="T0" fmla="*/ 2147483647 w 35"/>
              <a:gd name="T1" fmla="*/ 2016124535 h 8"/>
              <a:gd name="T2" fmla="*/ 0 w 35"/>
              <a:gd name="T3" fmla="*/ 2016124535 h 8"/>
              <a:gd name="T4" fmla="*/ 0 w 35"/>
              <a:gd name="T5" fmla="*/ 0 h 8"/>
              <a:gd name="T6" fmla="*/ 0 60000 65536"/>
              <a:gd name="T7" fmla="*/ 0 60000 65536"/>
              <a:gd name="T8" fmla="*/ 0 60000 65536"/>
              <a:gd name="T9" fmla="*/ 0 w 35"/>
              <a:gd name="T10" fmla="*/ 0 h 8"/>
              <a:gd name="T11" fmla="*/ 35 w 35"/>
              <a:gd name="T12" fmla="*/ 8 h 8"/>
            </a:gdLst>
            <a:ahLst/>
            <a:cxnLst>
              <a:cxn ang="T6">
                <a:pos x="T0" y="T1"/>
              </a:cxn>
              <a:cxn ang="T7">
                <a:pos x="T2" y="T3"/>
              </a:cxn>
              <a:cxn ang="T8">
                <a:pos x="T4" y="T5"/>
              </a:cxn>
            </a:cxnLst>
            <a:rect l="T9" t="T10" r="T11" b="T12"/>
            <a:pathLst>
              <a:path w="35" h="8">
                <a:moveTo>
                  <a:pt x="35" y="8"/>
                </a:moveTo>
                <a:lnTo>
                  <a:pt x="0" y="8"/>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41" name="Freeform 87"/>
          <p:cNvSpPr>
            <a:spLocks/>
          </p:cNvSpPr>
          <p:nvPr/>
        </p:nvSpPr>
        <p:spPr bwMode="auto">
          <a:xfrm>
            <a:off x="4556125" y="5476875"/>
            <a:ext cx="552450" cy="379413"/>
          </a:xfrm>
          <a:custGeom>
            <a:avLst/>
            <a:gdLst>
              <a:gd name="T0" fmla="*/ 2147483647 w 35"/>
              <a:gd name="T1" fmla="*/ 0 h 24"/>
              <a:gd name="T2" fmla="*/ 2147483647 w 35"/>
              <a:gd name="T3" fmla="*/ 2147483647 h 24"/>
              <a:gd name="T4" fmla="*/ 0 w 35"/>
              <a:gd name="T5" fmla="*/ 2147483647 h 24"/>
              <a:gd name="T6" fmla="*/ 0 60000 65536"/>
              <a:gd name="T7" fmla="*/ 0 60000 65536"/>
              <a:gd name="T8" fmla="*/ 0 60000 65536"/>
              <a:gd name="T9" fmla="*/ 0 w 35"/>
              <a:gd name="T10" fmla="*/ 0 h 24"/>
              <a:gd name="T11" fmla="*/ 35 w 35"/>
              <a:gd name="T12" fmla="*/ 24 h 24"/>
            </a:gdLst>
            <a:ahLst/>
            <a:cxnLst>
              <a:cxn ang="T6">
                <a:pos x="T0" y="T1"/>
              </a:cxn>
              <a:cxn ang="T7">
                <a:pos x="T2" y="T3"/>
              </a:cxn>
              <a:cxn ang="T8">
                <a:pos x="T4" y="T5"/>
              </a:cxn>
            </a:cxnLst>
            <a:rect l="T9" t="T10" r="T11" b="T12"/>
            <a:pathLst>
              <a:path w="35" h="24">
                <a:moveTo>
                  <a:pt x="35" y="0"/>
                </a:moveTo>
                <a:lnTo>
                  <a:pt x="35" y="24"/>
                </a:lnTo>
                <a:lnTo>
                  <a:pt x="0" y="24"/>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42" name="Freeform 88"/>
          <p:cNvSpPr>
            <a:spLocks/>
          </p:cNvSpPr>
          <p:nvPr/>
        </p:nvSpPr>
        <p:spPr bwMode="auto">
          <a:xfrm>
            <a:off x="4003675" y="4751388"/>
            <a:ext cx="1025525" cy="252412"/>
          </a:xfrm>
          <a:custGeom>
            <a:avLst/>
            <a:gdLst>
              <a:gd name="T0" fmla="*/ 0 w 65"/>
              <a:gd name="T1" fmla="*/ 2147483647 h 16"/>
              <a:gd name="T2" fmla="*/ 0 w 65"/>
              <a:gd name="T3" fmla="*/ 0 h 16"/>
              <a:gd name="T4" fmla="*/ 2147483647 w 65"/>
              <a:gd name="T5" fmla="*/ 0 h 16"/>
              <a:gd name="T6" fmla="*/ 0 60000 65536"/>
              <a:gd name="T7" fmla="*/ 0 60000 65536"/>
              <a:gd name="T8" fmla="*/ 0 60000 65536"/>
              <a:gd name="T9" fmla="*/ 0 w 65"/>
              <a:gd name="T10" fmla="*/ 0 h 16"/>
              <a:gd name="T11" fmla="*/ 65 w 65"/>
              <a:gd name="T12" fmla="*/ 16 h 16"/>
            </a:gdLst>
            <a:ahLst/>
            <a:cxnLst>
              <a:cxn ang="T6">
                <a:pos x="T0" y="T1"/>
              </a:cxn>
              <a:cxn ang="T7">
                <a:pos x="T2" y="T3"/>
              </a:cxn>
              <a:cxn ang="T8">
                <a:pos x="T4" y="T5"/>
              </a:cxn>
            </a:cxnLst>
            <a:rect l="T9" t="T10" r="T11" b="T12"/>
            <a:pathLst>
              <a:path w="65" h="16">
                <a:moveTo>
                  <a:pt x="0" y="16"/>
                </a:moveTo>
                <a:lnTo>
                  <a:pt x="0" y="0"/>
                </a:lnTo>
                <a:lnTo>
                  <a:pt x="65"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43" name="Freeform 89"/>
          <p:cNvSpPr>
            <a:spLocks/>
          </p:cNvSpPr>
          <p:nvPr/>
        </p:nvSpPr>
        <p:spPr bwMode="auto">
          <a:xfrm>
            <a:off x="3908425" y="4656138"/>
            <a:ext cx="1200150" cy="363537"/>
          </a:xfrm>
          <a:custGeom>
            <a:avLst/>
            <a:gdLst>
              <a:gd name="T0" fmla="*/ 0 w 76"/>
              <a:gd name="T1" fmla="*/ 2147483647 h 23"/>
              <a:gd name="T2" fmla="*/ 0 w 76"/>
              <a:gd name="T3" fmla="*/ 0 h 23"/>
              <a:gd name="T4" fmla="*/ 2147483647 w 76"/>
              <a:gd name="T5" fmla="*/ 0 h 23"/>
              <a:gd name="T6" fmla="*/ 2147483647 w 76"/>
              <a:gd name="T7" fmla="*/ 1748802555 h 23"/>
              <a:gd name="T8" fmla="*/ 0 60000 65536"/>
              <a:gd name="T9" fmla="*/ 0 60000 65536"/>
              <a:gd name="T10" fmla="*/ 0 60000 65536"/>
              <a:gd name="T11" fmla="*/ 0 60000 65536"/>
              <a:gd name="T12" fmla="*/ 0 w 76"/>
              <a:gd name="T13" fmla="*/ 0 h 23"/>
              <a:gd name="T14" fmla="*/ 76 w 76"/>
              <a:gd name="T15" fmla="*/ 23 h 23"/>
            </a:gdLst>
            <a:ahLst/>
            <a:cxnLst>
              <a:cxn ang="T8">
                <a:pos x="T0" y="T1"/>
              </a:cxn>
              <a:cxn ang="T9">
                <a:pos x="T2" y="T3"/>
              </a:cxn>
              <a:cxn ang="T10">
                <a:pos x="T4" y="T5"/>
              </a:cxn>
              <a:cxn ang="T11">
                <a:pos x="T6" y="T7"/>
              </a:cxn>
            </a:cxnLst>
            <a:rect l="T12" t="T13" r="T14" b="T15"/>
            <a:pathLst>
              <a:path w="76" h="23">
                <a:moveTo>
                  <a:pt x="0" y="23"/>
                </a:moveTo>
                <a:lnTo>
                  <a:pt x="0" y="0"/>
                </a:lnTo>
                <a:lnTo>
                  <a:pt x="76" y="0"/>
                </a:lnTo>
                <a:lnTo>
                  <a:pt x="76" y="7"/>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19544" name="Rectangle 90"/>
          <p:cNvSpPr>
            <a:spLocks noChangeArrowheads="1"/>
          </p:cNvSpPr>
          <p:nvPr/>
        </p:nvSpPr>
        <p:spPr bwMode="auto">
          <a:xfrm>
            <a:off x="3509963" y="5019675"/>
            <a:ext cx="898525" cy="457200"/>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19545" name="Rectangle 91"/>
          <p:cNvSpPr>
            <a:spLocks noChangeArrowheads="1"/>
          </p:cNvSpPr>
          <p:nvPr/>
        </p:nvSpPr>
        <p:spPr bwMode="auto">
          <a:xfrm>
            <a:off x="3656013" y="5067300"/>
            <a:ext cx="58420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Data input</a:t>
            </a:r>
            <a:endParaRPr lang="en-CA" altLang="en-US" sz="2400">
              <a:latin typeface="Corbel" panose="020B0503020204020204" pitchFamily="34" charset="0"/>
            </a:endParaRPr>
          </a:p>
        </p:txBody>
      </p:sp>
      <p:sp>
        <p:nvSpPr>
          <p:cNvPr id="19546" name="Rectangle 92"/>
          <p:cNvSpPr>
            <a:spLocks noChangeArrowheads="1"/>
          </p:cNvSpPr>
          <p:nvPr/>
        </p:nvSpPr>
        <p:spPr bwMode="auto">
          <a:xfrm>
            <a:off x="3735388" y="5208588"/>
            <a:ext cx="41592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register</a:t>
            </a:r>
            <a:endParaRPr lang="en-CA" altLang="en-US" sz="2400">
              <a:latin typeface="Corbel" panose="020B0503020204020204" pitchFamily="34" charset="0"/>
            </a:endParaRPr>
          </a:p>
        </p:txBody>
      </p:sp>
      <p:sp>
        <p:nvSpPr>
          <p:cNvPr id="19547" name="Rectangle 93"/>
          <p:cNvSpPr>
            <a:spLocks noChangeArrowheads="1"/>
          </p:cNvSpPr>
          <p:nvPr/>
        </p:nvSpPr>
        <p:spPr bwMode="auto">
          <a:xfrm>
            <a:off x="4729163" y="5067300"/>
            <a:ext cx="6540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Data output</a:t>
            </a:r>
            <a:endParaRPr lang="en-CA" altLang="en-US" sz="2400">
              <a:latin typeface="Corbel" panose="020B0503020204020204" pitchFamily="34" charset="0"/>
            </a:endParaRPr>
          </a:p>
        </p:txBody>
      </p:sp>
      <p:sp>
        <p:nvSpPr>
          <p:cNvPr id="19548" name="Rectangle 94"/>
          <p:cNvSpPr>
            <a:spLocks noChangeArrowheads="1"/>
          </p:cNvSpPr>
          <p:nvPr/>
        </p:nvSpPr>
        <p:spPr bwMode="auto">
          <a:xfrm>
            <a:off x="4856163" y="5208588"/>
            <a:ext cx="41592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register</a:t>
            </a:r>
            <a:endParaRPr lang="en-CA" altLang="en-US" sz="2400">
              <a:latin typeface="Corbel" panose="020B0503020204020204" pitchFamily="34" charset="0"/>
            </a:endParaRPr>
          </a:p>
        </p:txBody>
      </p:sp>
      <p:sp>
        <p:nvSpPr>
          <p:cNvPr id="19549" name="Rectangle 95"/>
          <p:cNvSpPr>
            <a:spLocks noChangeArrowheads="1"/>
          </p:cNvSpPr>
          <p:nvPr/>
        </p:nvSpPr>
        <p:spPr bwMode="auto">
          <a:xfrm>
            <a:off x="4381500" y="6172200"/>
            <a:ext cx="26352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Data</a:t>
            </a:r>
            <a:endParaRPr lang="en-CA" altLang="en-US" sz="2400">
              <a:latin typeface="Corbel" panose="020B0503020204020204" pitchFamily="34" charset="0"/>
            </a:endParaRPr>
          </a:p>
        </p:txBody>
      </p:sp>
      <p:sp>
        <p:nvSpPr>
          <p:cNvPr id="19550" name="Rectangle 96"/>
          <p:cNvSpPr>
            <a:spLocks noChangeArrowheads="1"/>
          </p:cNvSpPr>
          <p:nvPr/>
        </p:nvSpPr>
        <p:spPr bwMode="auto">
          <a:xfrm>
            <a:off x="1493838" y="4656138"/>
            <a:ext cx="1120775" cy="1120775"/>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19551" name="Rectangle 97"/>
          <p:cNvSpPr>
            <a:spLocks noChangeArrowheads="1"/>
          </p:cNvSpPr>
          <p:nvPr/>
        </p:nvSpPr>
        <p:spPr bwMode="auto">
          <a:xfrm>
            <a:off x="1698625" y="1752600"/>
            <a:ext cx="695325" cy="457200"/>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19552" name="Rectangle 98"/>
          <p:cNvSpPr>
            <a:spLocks noChangeArrowheads="1"/>
          </p:cNvSpPr>
          <p:nvPr/>
        </p:nvSpPr>
        <p:spPr bwMode="auto">
          <a:xfrm>
            <a:off x="1825625" y="1816100"/>
            <a:ext cx="433388"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Refresh</a:t>
            </a:r>
            <a:endParaRPr lang="en-CA" altLang="en-US" sz="2400">
              <a:latin typeface="Corbel" panose="020B0503020204020204" pitchFamily="34" charset="0"/>
            </a:endParaRPr>
          </a:p>
        </p:txBody>
      </p:sp>
      <p:sp>
        <p:nvSpPr>
          <p:cNvPr id="19553" name="Rectangle 99"/>
          <p:cNvSpPr>
            <a:spLocks noChangeArrowheads="1"/>
          </p:cNvSpPr>
          <p:nvPr/>
        </p:nvSpPr>
        <p:spPr bwMode="auto">
          <a:xfrm>
            <a:off x="1841500" y="1943100"/>
            <a:ext cx="417513"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counter</a:t>
            </a:r>
            <a:endParaRPr lang="en-CA" altLang="en-US" sz="2400">
              <a:latin typeface="Corbel" panose="020B0503020204020204" pitchFamily="34" charset="0"/>
            </a:endParaRPr>
          </a:p>
        </p:txBody>
      </p:sp>
      <p:sp>
        <p:nvSpPr>
          <p:cNvPr id="19554" name="Rectangle 100"/>
          <p:cNvSpPr>
            <a:spLocks noChangeArrowheads="1"/>
          </p:cNvSpPr>
          <p:nvPr/>
        </p:nvSpPr>
        <p:spPr bwMode="auto">
          <a:xfrm>
            <a:off x="1651000" y="4956175"/>
            <a:ext cx="776288"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Mode register</a:t>
            </a:r>
            <a:endParaRPr lang="en-CA" altLang="en-US" sz="2400">
              <a:latin typeface="Corbel" panose="020B0503020204020204" pitchFamily="34" charset="0"/>
            </a:endParaRPr>
          </a:p>
        </p:txBody>
      </p:sp>
      <p:sp>
        <p:nvSpPr>
          <p:cNvPr id="19555" name="Rectangle 101"/>
          <p:cNvSpPr>
            <a:spLocks noChangeArrowheads="1"/>
          </p:cNvSpPr>
          <p:nvPr/>
        </p:nvSpPr>
        <p:spPr bwMode="auto">
          <a:xfrm>
            <a:off x="1951038" y="5130800"/>
            <a:ext cx="2016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and</a:t>
            </a:r>
            <a:endParaRPr lang="en-CA" altLang="en-US" sz="2400">
              <a:latin typeface="Corbel" panose="020B0503020204020204" pitchFamily="34" charset="0"/>
            </a:endParaRPr>
          </a:p>
        </p:txBody>
      </p:sp>
      <p:sp>
        <p:nvSpPr>
          <p:cNvPr id="19556" name="Rectangle 102"/>
          <p:cNvSpPr>
            <a:spLocks noChangeArrowheads="1"/>
          </p:cNvSpPr>
          <p:nvPr/>
        </p:nvSpPr>
        <p:spPr bwMode="auto">
          <a:xfrm>
            <a:off x="1651000" y="5287963"/>
            <a:ext cx="79057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timing control</a:t>
            </a:r>
            <a:endParaRPr lang="en-CA" altLang="en-US" sz="2400">
              <a:latin typeface="Corbel" panose="020B0503020204020204" pitchFamily="34" charset="0"/>
            </a:endParaRPr>
          </a:p>
        </p:txBody>
      </p:sp>
      <p:sp>
        <p:nvSpPr>
          <p:cNvPr id="19557" name="Text Box 103"/>
          <p:cNvSpPr txBox="1">
            <a:spLocks noChangeArrowheads="1"/>
          </p:cNvSpPr>
          <p:nvPr/>
        </p:nvSpPr>
        <p:spPr bwMode="auto">
          <a:xfrm>
            <a:off x="5527676" y="1571625"/>
            <a:ext cx="3359784"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buFontTx/>
              <a:buChar char="•"/>
            </a:pPr>
            <a:r>
              <a:rPr lang="en-US" altLang="en-US" sz="1600" i="1" dirty="0">
                <a:latin typeface="Corbel" panose="020B0503020204020204" pitchFamily="34" charset="0"/>
              </a:rPr>
              <a:t>Operation is directly synchronized</a:t>
            </a:r>
          </a:p>
          <a:p>
            <a:pPr eaLnBrk="1" hangingPunct="1"/>
            <a:r>
              <a:rPr lang="en-US" altLang="en-US" sz="1600" i="1" dirty="0">
                <a:latin typeface="Corbel" panose="020B0503020204020204" pitchFamily="34" charset="0"/>
              </a:rPr>
              <a:t>with processor clock signal.</a:t>
            </a:r>
          </a:p>
          <a:p>
            <a:pPr eaLnBrk="1" hangingPunct="1">
              <a:buFontTx/>
              <a:buChar char="•"/>
            </a:pPr>
            <a:r>
              <a:rPr lang="en-US" altLang="en-US" sz="1600" i="1" dirty="0">
                <a:latin typeface="Corbel" panose="020B0503020204020204" pitchFamily="34" charset="0"/>
              </a:rPr>
              <a:t>The outputs of the sense circuits are</a:t>
            </a:r>
          </a:p>
          <a:p>
            <a:pPr eaLnBrk="1" hangingPunct="1"/>
            <a:r>
              <a:rPr lang="en-US" altLang="en-US" sz="1600" i="1" dirty="0">
                <a:latin typeface="Corbel" panose="020B0503020204020204" pitchFamily="34" charset="0"/>
              </a:rPr>
              <a:t>connected to a latch. </a:t>
            </a:r>
          </a:p>
          <a:p>
            <a:pPr eaLnBrk="1" hangingPunct="1">
              <a:buFontTx/>
              <a:buChar char="•"/>
            </a:pPr>
            <a:r>
              <a:rPr lang="en-US" altLang="en-US" sz="1600" i="1" dirty="0">
                <a:latin typeface="Corbel" panose="020B0503020204020204" pitchFamily="34" charset="0"/>
              </a:rPr>
              <a:t>During a Read operation, the </a:t>
            </a:r>
          </a:p>
          <a:p>
            <a:pPr eaLnBrk="1" hangingPunct="1"/>
            <a:r>
              <a:rPr lang="en-US" altLang="en-US" sz="1600" i="1" dirty="0">
                <a:latin typeface="Corbel" panose="020B0503020204020204" pitchFamily="34" charset="0"/>
              </a:rPr>
              <a:t>contents of the cells in a row are </a:t>
            </a:r>
          </a:p>
          <a:p>
            <a:pPr eaLnBrk="1" hangingPunct="1"/>
            <a:r>
              <a:rPr lang="en-US" altLang="en-US" sz="1600" i="1" dirty="0">
                <a:latin typeface="Corbel" panose="020B0503020204020204" pitchFamily="34" charset="0"/>
              </a:rPr>
              <a:t>loaded onto the latches.</a:t>
            </a:r>
          </a:p>
          <a:p>
            <a:pPr eaLnBrk="1" hangingPunct="1">
              <a:buFontTx/>
              <a:buChar char="•"/>
            </a:pPr>
            <a:r>
              <a:rPr lang="en-US" altLang="en-US" sz="1600" i="1" dirty="0">
                <a:latin typeface="Corbel" panose="020B0503020204020204" pitchFamily="34" charset="0"/>
              </a:rPr>
              <a:t>During a refresh operation, the </a:t>
            </a:r>
          </a:p>
          <a:p>
            <a:pPr eaLnBrk="1" hangingPunct="1"/>
            <a:r>
              <a:rPr lang="en-US" altLang="en-US" sz="1600" i="1" dirty="0">
                <a:latin typeface="Corbel" panose="020B0503020204020204" pitchFamily="34" charset="0"/>
              </a:rPr>
              <a:t>contents of the cells are refreshed </a:t>
            </a:r>
          </a:p>
          <a:p>
            <a:pPr eaLnBrk="1" hangingPunct="1"/>
            <a:r>
              <a:rPr lang="en-US" altLang="en-US" sz="1600" i="1" dirty="0">
                <a:latin typeface="Corbel" panose="020B0503020204020204" pitchFamily="34" charset="0"/>
              </a:rPr>
              <a:t>without changing the contents of</a:t>
            </a:r>
          </a:p>
          <a:p>
            <a:pPr eaLnBrk="1" hangingPunct="1"/>
            <a:r>
              <a:rPr lang="en-US" altLang="en-US" sz="1600" i="1" dirty="0">
                <a:latin typeface="Corbel" panose="020B0503020204020204" pitchFamily="34" charset="0"/>
              </a:rPr>
              <a:t> the latches. </a:t>
            </a:r>
          </a:p>
          <a:p>
            <a:pPr eaLnBrk="1" hangingPunct="1">
              <a:buFontTx/>
              <a:buChar char="•"/>
            </a:pPr>
            <a:r>
              <a:rPr lang="en-US" altLang="en-US" sz="1600" i="1" dirty="0">
                <a:latin typeface="Corbel" panose="020B0503020204020204" pitchFamily="34" charset="0"/>
              </a:rPr>
              <a:t>Data held in the latches correspond </a:t>
            </a:r>
          </a:p>
          <a:p>
            <a:pPr eaLnBrk="1" hangingPunct="1"/>
            <a:r>
              <a:rPr lang="en-US" altLang="en-US" sz="1600" i="1" dirty="0">
                <a:latin typeface="Corbel" panose="020B0503020204020204" pitchFamily="34" charset="0"/>
              </a:rPr>
              <a:t>to the selected columns are transferred </a:t>
            </a:r>
          </a:p>
          <a:p>
            <a:pPr eaLnBrk="1" hangingPunct="1"/>
            <a:r>
              <a:rPr lang="en-US" altLang="en-US" sz="1600" i="1" dirty="0">
                <a:latin typeface="Corbel" panose="020B0503020204020204" pitchFamily="34" charset="0"/>
              </a:rPr>
              <a:t>to the output.</a:t>
            </a:r>
          </a:p>
          <a:p>
            <a:pPr eaLnBrk="1" hangingPunct="1">
              <a:buFontTx/>
              <a:buChar char="•"/>
            </a:pPr>
            <a:r>
              <a:rPr lang="en-US" altLang="en-US" sz="1600" i="1" dirty="0">
                <a:latin typeface="Corbel" panose="020B0503020204020204" pitchFamily="34" charset="0"/>
              </a:rPr>
              <a:t>For a burst mode of operation, </a:t>
            </a:r>
          </a:p>
          <a:p>
            <a:pPr eaLnBrk="1" hangingPunct="1"/>
            <a:r>
              <a:rPr lang="en-US" altLang="en-US" sz="1600" i="1" dirty="0">
                <a:latin typeface="Corbel" panose="020B0503020204020204" pitchFamily="34" charset="0"/>
              </a:rPr>
              <a:t>successive columns are selected using </a:t>
            </a:r>
          </a:p>
          <a:p>
            <a:pPr eaLnBrk="1" hangingPunct="1"/>
            <a:r>
              <a:rPr lang="en-US" altLang="en-US" sz="1600" i="1" dirty="0">
                <a:latin typeface="Corbel" panose="020B0503020204020204" pitchFamily="34" charset="0"/>
              </a:rPr>
              <a:t>column address counter and clock.</a:t>
            </a:r>
          </a:p>
          <a:p>
            <a:pPr eaLnBrk="1" hangingPunct="1"/>
            <a:r>
              <a:rPr lang="en-US" altLang="en-US" sz="1600" i="1" dirty="0">
                <a:latin typeface="Corbel" panose="020B0503020204020204" pitchFamily="34" charset="0"/>
              </a:rPr>
              <a:t>CAS signal need not be generated </a:t>
            </a:r>
          </a:p>
          <a:p>
            <a:pPr eaLnBrk="1" hangingPunct="1"/>
            <a:r>
              <a:rPr lang="en-US" altLang="en-US" sz="1600" i="1" dirty="0">
                <a:latin typeface="Corbel" panose="020B0503020204020204" pitchFamily="34" charset="0"/>
              </a:rPr>
              <a:t>externally. A new data is placed during </a:t>
            </a:r>
          </a:p>
          <a:p>
            <a:pPr eaLnBrk="1" hangingPunct="1"/>
            <a:r>
              <a:rPr lang="en-US" altLang="en-US" sz="1600" i="1" dirty="0">
                <a:latin typeface="Corbel" panose="020B0503020204020204" pitchFamily="34" charset="0"/>
              </a:rPr>
              <a:t>raising edge of the clock</a:t>
            </a:r>
          </a:p>
        </p:txBody>
      </p:sp>
      <p:sp>
        <p:nvSpPr>
          <p:cNvPr id="19558" name="Line 107"/>
          <p:cNvSpPr>
            <a:spLocks noChangeShapeType="1"/>
          </p:cNvSpPr>
          <p:nvPr/>
        </p:nvSpPr>
        <p:spPr bwMode="auto">
          <a:xfrm>
            <a:off x="5640388" y="6022975"/>
            <a:ext cx="328612"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pic>
        <p:nvPicPr>
          <p:cNvPr id="2" name="Picture 1">
            <a:extLst>
              <a:ext uri="{FF2B5EF4-FFF2-40B4-BE49-F238E27FC236}">
                <a16:creationId xmlns:a16="http://schemas.microsoft.com/office/drawing/2014/main" xmlns="" id="{235A1EDD-5338-4E69-B1E5-2EF2A9021412}"/>
              </a:ext>
            </a:extLst>
          </p:cNvPr>
          <p:cNvPicPr>
            <a:picLocks noChangeAspect="1" noChangeArrowheads="1"/>
          </p:cNvPicPr>
          <p:nvPr/>
        </p:nvPicPr>
        <p:blipFill>
          <a:blip r:embed="rId5" cstate="print"/>
          <a:srcRect/>
          <a:stretch>
            <a:fillRect/>
          </a:stretch>
        </p:blipFill>
        <p:spPr bwMode="auto">
          <a:xfrm>
            <a:off x="7315200" y="0"/>
            <a:ext cx="1333500" cy="1247775"/>
          </a:xfrm>
          <a:prstGeom prst="rect">
            <a:avLst/>
          </a:prstGeom>
          <a:noFill/>
          <a:ln w="9525">
            <a:noFill/>
            <a:miter lim="800000"/>
            <a:headEnd/>
            <a:tailEnd/>
          </a:ln>
          <a:effec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
    </mc:Choice>
    <mc:Fallback>
      <p:transition spd="slow" advTm="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7620000" cy="1219200"/>
          </a:xfrm>
        </p:spPr>
        <p:txBody>
          <a:bodyPr>
            <a:normAutofit/>
          </a:bodyPr>
          <a:lstStyle/>
          <a:p>
            <a:pPr eaLnBrk="1" fontAlgn="auto" hangingPunct="1">
              <a:spcAft>
                <a:spcPts val="0"/>
              </a:spcAft>
              <a:defRPr/>
            </a:pPr>
            <a:r>
              <a:rPr lang="en-US" dirty="0">
                <a:solidFill>
                  <a:schemeClr val="accent1">
                    <a:satMod val="150000"/>
                  </a:schemeClr>
                </a:solidFill>
              </a:rPr>
              <a:t>Latency, Bandwidth, and </a:t>
            </a:r>
            <a:r>
              <a:rPr lang="en-US" dirty="0" smtClean="0">
                <a:solidFill>
                  <a:schemeClr val="accent1">
                    <a:satMod val="150000"/>
                  </a:schemeClr>
                </a:solidFill>
              </a:rPr>
              <a:t>DDRSDRAMs</a:t>
            </a:r>
            <a:endParaRPr lang="en-US" dirty="0">
              <a:solidFill>
                <a:schemeClr val="accent1">
                  <a:satMod val="150000"/>
                </a:schemeClr>
              </a:solidFill>
            </a:endParaRPr>
          </a:p>
        </p:txBody>
      </p:sp>
      <p:sp>
        <p:nvSpPr>
          <p:cNvPr id="20483" name="Content Placeholder 2"/>
          <p:cNvSpPr>
            <a:spLocks noGrp="1"/>
          </p:cNvSpPr>
          <p:nvPr>
            <p:ph idx="1"/>
          </p:nvPr>
        </p:nvSpPr>
        <p:spPr>
          <a:xfrm>
            <a:off x="609598" y="1828800"/>
            <a:ext cx="7086601" cy="4212563"/>
          </a:xfrm>
        </p:spPr>
        <p:txBody>
          <a:bodyPr/>
          <a:lstStyle/>
          <a:p>
            <a:pPr eaLnBrk="1" hangingPunct="1"/>
            <a:r>
              <a:rPr lang="en-US" altLang="en-US" dirty="0"/>
              <a:t>Memory latency is the time it takes to transfer a word of data to or from memory</a:t>
            </a:r>
          </a:p>
          <a:p>
            <a:pPr eaLnBrk="1" hangingPunct="1"/>
            <a:r>
              <a:rPr lang="en-US" altLang="en-US" dirty="0"/>
              <a:t>Memory bandwidth is the number of bits or bytes that can be transferred in one second.</a:t>
            </a:r>
          </a:p>
          <a:p>
            <a:pPr eaLnBrk="1" hangingPunct="1"/>
            <a:r>
              <a:rPr lang="en-US" altLang="en-US" dirty="0"/>
              <a:t>DDRSDRAMs-Double-Data-Rate-SDRAM</a:t>
            </a:r>
          </a:p>
          <a:p>
            <a:pPr lvl="1" eaLnBrk="1" hangingPunct="1"/>
            <a:r>
              <a:rPr lang="en-US" altLang="en-US" dirty="0"/>
              <a:t>Cell array is organized in two banks                                                                                              </a:t>
            </a:r>
          </a:p>
        </p:txBody>
      </p:sp>
      <p:pic>
        <p:nvPicPr>
          <p:cNvPr id="3" name="Picture 2">
            <a:extLst>
              <a:ext uri="{FF2B5EF4-FFF2-40B4-BE49-F238E27FC236}">
                <a16:creationId xmlns:a16="http://schemas.microsoft.com/office/drawing/2014/main" xmlns="" id="{4C637241-9C85-45B4-B97C-1BB49667B7D2}"/>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
    </mc:Choice>
    <mc:Fallback>
      <p:transition spd="slow" advTm="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2"/>
          <p:cNvSpPr>
            <a:spLocks noGrp="1" noChangeArrowheads="1"/>
          </p:cNvSpPr>
          <p:nvPr>
            <p:ph type="title"/>
          </p:nvPr>
        </p:nvSpPr>
        <p:spPr>
          <a:xfrm>
            <a:off x="822960" y="286604"/>
            <a:ext cx="7543800" cy="983249"/>
          </a:xfrm>
        </p:spPr>
        <p:txBody>
          <a:bodyPr/>
          <a:lstStyle/>
          <a:p>
            <a:pPr eaLnBrk="1" fontAlgn="auto" hangingPunct="1">
              <a:spcAft>
                <a:spcPts val="0"/>
              </a:spcAft>
              <a:defRPr/>
            </a:pPr>
            <a:r>
              <a:rPr lang="en-US" dirty="0">
                <a:solidFill>
                  <a:schemeClr val="accent1">
                    <a:satMod val="150000"/>
                  </a:schemeClr>
                </a:solidFill>
              </a:rPr>
              <a:t>Static </a:t>
            </a:r>
            <a:r>
              <a:rPr lang="en-US" dirty="0" smtClean="0">
                <a:solidFill>
                  <a:schemeClr val="accent1">
                    <a:satMod val="150000"/>
                  </a:schemeClr>
                </a:solidFill>
              </a:rPr>
              <a:t>Memories</a:t>
            </a:r>
            <a:endParaRPr lang="en-US" dirty="0">
              <a:solidFill>
                <a:schemeClr val="accent1">
                  <a:satMod val="150000"/>
                </a:schemeClr>
              </a:solidFill>
            </a:endParaRPr>
          </a:p>
        </p:txBody>
      </p:sp>
      <p:sp>
        <p:nvSpPr>
          <p:cNvPr id="21508" name="Freeform 5"/>
          <p:cNvSpPr>
            <a:spLocks/>
          </p:cNvSpPr>
          <p:nvPr/>
        </p:nvSpPr>
        <p:spPr bwMode="auto">
          <a:xfrm>
            <a:off x="4576763" y="3192463"/>
            <a:ext cx="309562" cy="141287"/>
          </a:xfrm>
          <a:custGeom>
            <a:avLst/>
            <a:gdLst>
              <a:gd name="T0" fmla="*/ 2147483647 w 21"/>
              <a:gd name="T1" fmla="*/ 0 h 11"/>
              <a:gd name="T2" fmla="*/ 2147483647 w 21"/>
              <a:gd name="T3" fmla="*/ 1814728934 h 11"/>
              <a:gd name="T4" fmla="*/ 0 w 21"/>
              <a:gd name="T5" fmla="*/ 1814728934 h 11"/>
              <a:gd name="T6" fmla="*/ 0 60000 65536"/>
              <a:gd name="T7" fmla="*/ 0 60000 65536"/>
              <a:gd name="T8" fmla="*/ 0 60000 65536"/>
              <a:gd name="T9" fmla="*/ 0 w 21"/>
              <a:gd name="T10" fmla="*/ 0 h 11"/>
              <a:gd name="T11" fmla="*/ 21 w 21"/>
              <a:gd name="T12" fmla="*/ 11 h 11"/>
            </a:gdLst>
            <a:ahLst/>
            <a:cxnLst>
              <a:cxn ang="T6">
                <a:pos x="T0" y="T1"/>
              </a:cxn>
              <a:cxn ang="T7">
                <a:pos x="T2" y="T3"/>
              </a:cxn>
              <a:cxn ang="T8">
                <a:pos x="T4" y="T5"/>
              </a:cxn>
            </a:cxnLst>
            <a:rect l="T9" t="T10" r="T11" b="T12"/>
            <a:pathLst>
              <a:path w="21" h="11">
                <a:moveTo>
                  <a:pt x="21" y="0"/>
                </a:moveTo>
                <a:lnTo>
                  <a:pt x="21" y="11"/>
                </a:lnTo>
                <a:lnTo>
                  <a:pt x="0" y="11"/>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09" name="Freeform 6"/>
          <p:cNvSpPr>
            <a:spLocks/>
          </p:cNvSpPr>
          <p:nvPr/>
        </p:nvSpPr>
        <p:spPr bwMode="auto">
          <a:xfrm>
            <a:off x="4576763" y="3821113"/>
            <a:ext cx="309562" cy="139700"/>
          </a:xfrm>
          <a:custGeom>
            <a:avLst/>
            <a:gdLst>
              <a:gd name="T0" fmla="*/ 2147483647 w 21"/>
              <a:gd name="T1" fmla="*/ 0 h 11"/>
              <a:gd name="T2" fmla="*/ 2147483647 w 21"/>
              <a:gd name="T3" fmla="*/ 1774190178 h 11"/>
              <a:gd name="T4" fmla="*/ 0 w 21"/>
              <a:gd name="T5" fmla="*/ 1774190178 h 11"/>
              <a:gd name="T6" fmla="*/ 0 60000 65536"/>
              <a:gd name="T7" fmla="*/ 0 60000 65536"/>
              <a:gd name="T8" fmla="*/ 0 60000 65536"/>
              <a:gd name="T9" fmla="*/ 0 w 21"/>
              <a:gd name="T10" fmla="*/ 0 h 11"/>
              <a:gd name="T11" fmla="*/ 21 w 21"/>
              <a:gd name="T12" fmla="*/ 11 h 11"/>
            </a:gdLst>
            <a:ahLst/>
            <a:cxnLst>
              <a:cxn ang="T6">
                <a:pos x="T0" y="T1"/>
              </a:cxn>
              <a:cxn ang="T7">
                <a:pos x="T2" y="T3"/>
              </a:cxn>
              <a:cxn ang="T8">
                <a:pos x="T4" y="T5"/>
              </a:cxn>
            </a:cxnLst>
            <a:rect l="T9" t="T10" r="T11" b="T12"/>
            <a:pathLst>
              <a:path w="21" h="11">
                <a:moveTo>
                  <a:pt x="21" y="0"/>
                </a:moveTo>
                <a:lnTo>
                  <a:pt x="21" y="11"/>
                </a:lnTo>
                <a:lnTo>
                  <a:pt x="0" y="11"/>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10" name="Freeform 7"/>
          <p:cNvSpPr>
            <a:spLocks/>
          </p:cNvSpPr>
          <p:nvPr/>
        </p:nvSpPr>
        <p:spPr bwMode="auto">
          <a:xfrm>
            <a:off x="4578350" y="2578100"/>
            <a:ext cx="307975" cy="133350"/>
          </a:xfrm>
          <a:custGeom>
            <a:avLst/>
            <a:gdLst>
              <a:gd name="T0" fmla="*/ 2147483647 w 21"/>
              <a:gd name="T1" fmla="*/ 0 h 10"/>
              <a:gd name="T2" fmla="*/ 2147483647 w 21"/>
              <a:gd name="T3" fmla="*/ 1778222405 h 10"/>
              <a:gd name="T4" fmla="*/ 0 w 21"/>
              <a:gd name="T5" fmla="*/ 1778222405 h 10"/>
              <a:gd name="T6" fmla="*/ 0 60000 65536"/>
              <a:gd name="T7" fmla="*/ 0 60000 65536"/>
              <a:gd name="T8" fmla="*/ 0 60000 65536"/>
              <a:gd name="T9" fmla="*/ 0 w 21"/>
              <a:gd name="T10" fmla="*/ 0 h 10"/>
              <a:gd name="T11" fmla="*/ 21 w 21"/>
              <a:gd name="T12" fmla="*/ 10 h 10"/>
            </a:gdLst>
            <a:ahLst/>
            <a:cxnLst>
              <a:cxn ang="T6">
                <a:pos x="T0" y="T1"/>
              </a:cxn>
              <a:cxn ang="T7">
                <a:pos x="T2" y="T3"/>
              </a:cxn>
              <a:cxn ang="T8">
                <a:pos x="T4" y="T5"/>
              </a:cxn>
            </a:cxnLst>
            <a:rect l="T9" t="T10" r="T11" b="T12"/>
            <a:pathLst>
              <a:path w="21" h="10">
                <a:moveTo>
                  <a:pt x="21" y="0"/>
                </a:moveTo>
                <a:lnTo>
                  <a:pt x="21" y="10"/>
                </a:lnTo>
                <a:lnTo>
                  <a:pt x="0" y="1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11" name="Line 12"/>
          <p:cNvSpPr>
            <a:spLocks noChangeShapeType="1"/>
          </p:cNvSpPr>
          <p:nvPr/>
        </p:nvSpPr>
        <p:spPr bwMode="auto">
          <a:xfrm flipH="1">
            <a:off x="1736725" y="3948113"/>
            <a:ext cx="104775"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12" name="Line 13"/>
          <p:cNvSpPr>
            <a:spLocks noChangeShapeType="1"/>
          </p:cNvSpPr>
          <p:nvPr/>
        </p:nvSpPr>
        <p:spPr bwMode="auto">
          <a:xfrm flipH="1">
            <a:off x="1736725" y="3321050"/>
            <a:ext cx="103188"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13" name="Line 14"/>
          <p:cNvSpPr>
            <a:spLocks noChangeShapeType="1"/>
          </p:cNvSpPr>
          <p:nvPr/>
        </p:nvSpPr>
        <p:spPr bwMode="auto">
          <a:xfrm flipH="1">
            <a:off x="1673225" y="2706688"/>
            <a:ext cx="173038"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14" name="Line 15"/>
          <p:cNvSpPr>
            <a:spLocks noChangeShapeType="1"/>
          </p:cNvSpPr>
          <p:nvPr/>
        </p:nvSpPr>
        <p:spPr bwMode="auto">
          <a:xfrm flipH="1">
            <a:off x="1908175" y="3948113"/>
            <a:ext cx="830263"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15" name="Line 16"/>
          <p:cNvSpPr>
            <a:spLocks noChangeShapeType="1"/>
          </p:cNvSpPr>
          <p:nvPr/>
        </p:nvSpPr>
        <p:spPr bwMode="auto">
          <a:xfrm flipH="1">
            <a:off x="1954213" y="3321050"/>
            <a:ext cx="742950"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16" name="Line 17"/>
          <p:cNvSpPr>
            <a:spLocks noChangeShapeType="1"/>
          </p:cNvSpPr>
          <p:nvPr/>
        </p:nvSpPr>
        <p:spPr bwMode="auto">
          <a:xfrm flipH="1">
            <a:off x="1954213" y="2706688"/>
            <a:ext cx="787400"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17" name="Line 18"/>
          <p:cNvSpPr>
            <a:spLocks noChangeShapeType="1"/>
          </p:cNvSpPr>
          <p:nvPr/>
        </p:nvSpPr>
        <p:spPr bwMode="auto">
          <a:xfrm flipH="1">
            <a:off x="2805113" y="3948113"/>
            <a:ext cx="8016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18" name="Line 19"/>
          <p:cNvSpPr>
            <a:spLocks noChangeShapeType="1"/>
          </p:cNvSpPr>
          <p:nvPr/>
        </p:nvSpPr>
        <p:spPr bwMode="auto">
          <a:xfrm flipH="1">
            <a:off x="2825750" y="3321050"/>
            <a:ext cx="781050"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19" name="Line 20"/>
          <p:cNvSpPr>
            <a:spLocks noChangeShapeType="1"/>
          </p:cNvSpPr>
          <p:nvPr/>
        </p:nvSpPr>
        <p:spPr bwMode="auto">
          <a:xfrm flipH="1" flipV="1">
            <a:off x="2786063" y="2703513"/>
            <a:ext cx="835025" cy="317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20" name="Rectangle 21"/>
          <p:cNvSpPr>
            <a:spLocks noChangeArrowheads="1"/>
          </p:cNvSpPr>
          <p:nvPr/>
        </p:nvSpPr>
        <p:spPr bwMode="auto">
          <a:xfrm>
            <a:off x="2286000" y="1752600"/>
            <a:ext cx="2001838"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200" b="1">
                <a:solidFill>
                  <a:srgbClr val="000000"/>
                </a:solidFill>
                <a:latin typeface="Nimbus Roman No9 L"/>
              </a:rPr>
              <a:t>19-bit internal chip address</a:t>
            </a:r>
            <a:endParaRPr lang="en-US" altLang="en-US" sz="1200" b="1">
              <a:latin typeface="Corbel" panose="020B0503020204020204" pitchFamily="34" charset="0"/>
            </a:endParaRPr>
          </a:p>
        </p:txBody>
      </p:sp>
      <p:sp>
        <p:nvSpPr>
          <p:cNvPr id="21521" name="Line 22"/>
          <p:cNvSpPr>
            <a:spLocks noChangeShapeType="1"/>
          </p:cNvSpPr>
          <p:nvPr/>
        </p:nvSpPr>
        <p:spPr bwMode="auto">
          <a:xfrm flipH="1">
            <a:off x="2606675" y="4576763"/>
            <a:ext cx="1000125"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22" name="Freeform 23"/>
          <p:cNvSpPr>
            <a:spLocks/>
          </p:cNvSpPr>
          <p:nvPr/>
        </p:nvSpPr>
        <p:spPr bwMode="auto">
          <a:xfrm>
            <a:off x="1416050" y="3884613"/>
            <a:ext cx="12700" cy="25400"/>
          </a:xfrm>
          <a:custGeom>
            <a:avLst/>
            <a:gdLst>
              <a:gd name="T0" fmla="*/ 161289973 w 1"/>
              <a:gd name="T1" fmla="*/ 322579945 h 2"/>
              <a:gd name="T2" fmla="*/ 0 w 1"/>
              <a:gd name="T3" fmla="*/ 0 h 2"/>
              <a:gd name="T4" fmla="*/ 0 w 1"/>
              <a:gd name="T5" fmla="*/ 322579945 h 2"/>
              <a:gd name="T6" fmla="*/ 0 w 1"/>
              <a:gd name="T7" fmla="*/ 322579945 h 2"/>
              <a:gd name="T8" fmla="*/ 161289973 w 1"/>
              <a:gd name="T9" fmla="*/ 322579945 h 2"/>
              <a:gd name="T10" fmla="*/ 0 60000 65536"/>
              <a:gd name="T11" fmla="*/ 0 60000 65536"/>
              <a:gd name="T12" fmla="*/ 0 60000 65536"/>
              <a:gd name="T13" fmla="*/ 0 60000 65536"/>
              <a:gd name="T14" fmla="*/ 0 60000 65536"/>
              <a:gd name="T15" fmla="*/ 0 w 1"/>
              <a:gd name="T16" fmla="*/ 0 h 2"/>
              <a:gd name="T17" fmla="*/ 1 w 1"/>
              <a:gd name="T18" fmla="*/ 2 h 2"/>
            </a:gdLst>
            <a:ahLst/>
            <a:cxnLst>
              <a:cxn ang="T10">
                <a:pos x="T0" y="T1"/>
              </a:cxn>
              <a:cxn ang="T11">
                <a:pos x="T2" y="T3"/>
              </a:cxn>
              <a:cxn ang="T12">
                <a:pos x="T4" y="T5"/>
              </a:cxn>
              <a:cxn ang="T13">
                <a:pos x="T6" y="T7"/>
              </a:cxn>
              <a:cxn ang="T14">
                <a:pos x="T8" y="T9"/>
              </a:cxn>
            </a:cxnLst>
            <a:rect l="T15" t="T16" r="T17" b="T18"/>
            <a:pathLst>
              <a:path w="1" h="2">
                <a:moveTo>
                  <a:pt x="1" y="2"/>
                </a:moveTo>
                <a:lnTo>
                  <a:pt x="0" y="0"/>
                </a:lnTo>
                <a:lnTo>
                  <a:pt x="0" y="2"/>
                </a:lnTo>
                <a:lnTo>
                  <a:pt x="1" y="2"/>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23" name="Freeform 24"/>
          <p:cNvSpPr>
            <a:spLocks/>
          </p:cNvSpPr>
          <p:nvPr/>
        </p:nvSpPr>
        <p:spPr bwMode="auto">
          <a:xfrm>
            <a:off x="1416050" y="3884613"/>
            <a:ext cx="12700" cy="25400"/>
          </a:xfrm>
          <a:custGeom>
            <a:avLst/>
            <a:gdLst>
              <a:gd name="T0" fmla="*/ 20161247 w 8"/>
              <a:gd name="T1" fmla="*/ 40322493 h 16"/>
              <a:gd name="T2" fmla="*/ 0 w 8"/>
              <a:gd name="T3" fmla="*/ 0 h 16"/>
              <a:gd name="T4" fmla="*/ 0 w 8"/>
              <a:gd name="T5" fmla="*/ 40322493 h 16"/>
              <a:gd name="T6" fmla="*/ 0 w 8"/>
              <a:gd name="T7" fmla="*/ 40322493 h 16"/>
              <a:gd name="T8" fmla="*/ 20161247 w 8"/>
              <a:gd name="T9" fmla="*/ 40322493 h 16"/>
              <a:gd name="T10" fmla="*/ 0 60000 65536"/>
              <a:gd name="T11" fmla="*/ 0 60000 65536"/>
              <a:gd name="T12" fmla="*/ 0 60000 65536"/>
              <a:gd name="T13" fmla="*/ 0 60000 65536"/>
              <a:gd name="T14" fmla="*/ 0 60000 65536"/>
              <a:gd name="T15" fmla="*/ 0 w 8"/>
              <a:gd name="T16" fmla="*/ 0 h 16"/>
              <a:gd name="T17" fmla="*/ 8 w 8"/>
              <a:gd name="T18" fmla="*/ 16 h 16"/>
            </a:gdLst>
            <a:ahLst/>
            <a:cxnLst>
              <a:cxn ang="T10">
                <a:pos x="T0" y="T1"/>
              </a:cxn>
              <a:cxn ang="T11">
                <a:pos x="T2" y="T3"/>
              </a:cxn>
              <a:cxn ang="T12">
                <a:pos x="T4" y="T5"/>
              </a:cxn>
              <a:cxn ang="T13">
                <a:pos x="T6" y="T7"/>
              </a:cxn>
              <a:cxn ang="T14">
                <a:pos x="T8" y="T9"/>
              </a:cxn>
            </a:cxnLst>
            <a:rect l="T15" t="T16" r="T17" b="T18"/>
            <a:pathLst>
              <a:path w="8" h="16">
                <a:moveTo>
                  <a:pt x="8" y="16"/>
                </a:moveTo>
                <a:lnTo>
                  <a:pt x="0" y="0"/>
                </a:lnTo>
                <a:lnTo>
                  <a:pt x="0" y="16"/>
                </a:lnTo>
                <a:lnTo>
                  <a:pt x="8" y="16"/>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24" name="Freeform 25"/>
          <p:cNvSpPr>
            <a:spLocks/>
          </p:cNvSpPr>
          <p:nvPr/>
        </p:nvSpPr>
        <p:spPr bwMode="auto">
          <a:xfrm>
            <a:off x="1160463" y="3910013"/>
            <a:ext cx="255587" cy="77787"/>
          </a:xfrm>
          <a:custGeom>
            <a:avLst/>
            <a:gdLst>
              <a:gd name="T0" fmla="*/ 2147483647 w 20"/>
              <a:gd name="T1" fmla="*/ 0 h 6"/>
              <a:gd name="T2" fmla="*/ 2147483647 w 20"/>
              <a:gd name="T3" fmla="*/ 168084740 h 6"/>
              <a:gd name="T4" fmla="*/ 2147483647 w 20"/>
              <a:gd name="T5" fmla="*/ 1008469646 h 6"/>
              <a:gd name="T6" fmla="*/ 2147483647 w 20"/>
              <a:gd name="T7" fmla="*/ 1008469646 h 6"/>
              <a:gd name="T8" fmla="*/ 0 w 20"/>
              <a:gd name="T9" fmla="*/ 1008469646 h 6"/>
              <a:gd name="T10" fmla="*/ 0 60000 65536"/>
              <a:gd name="T11" fmla="*/ 0 60000 65536"/>
              <a:gd name="T12" fmla="*/ 0 60000 65536"/>
              <a:gd name="T13" fmla="*/ 0 60000 65536"/>
              <a:gd name="T14" fmla="*/ 0 60000 65536"/>
              <a:gd name="T15" fmla="*/ 0 w 20"/>
              <a:gd name="T16" fmla="*/ 0 h 6"/>
              <a:gd name="T17" fmla="*/ 20 w 20"/>
              <a:gd name="T18" fmla="*/ 6 h 6"/>
            </a:gdLst>
            <a:ahLst/>
            <a:cxnLst>
              <a:cxn ang="T10">
                <a:pos x="T0" y="T1"/>
              </a:cxn>
              <a:cxn ang="T11">
                <a:pos x="T2" y="T3"/>
              </a:cxn>
              <a:cxn ang="T12">
                <a:pos x="T4" y="T5"/>
              </a:cxn>
              <a:cxn ang="T13">
                <a:pos x="T6" y="T7"/>
              </a:cxn>
              <a:cxn ang="T14">
                <a:pos x="T8" y="T9"/>
              </a:cxn>
            </a:cxnLst>
            <a:rect l="T15" t="T16" r="T17" b="T18"/>
            <a:pathLst>
              <a:path w="20" h="6">
                <a:moveTo>
                  <a:pt x="20" y="0"/>
                </a:moveTo>
                <a:lnTo>
                  <a:pt x="20" y="1"/>
                </a:lnTo>
                <a:lnTo>
                  <a:pt x="20" y="6"/>
                </a:lnTo>
                <a:lnTo>
                  <a:pt x="15" y="6"/>
                </a:lnTo>
                <a:lnTo>
                  <a:pt x="0"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25" name="Freeform 26"/>
          <p:cNvSpPr>
            <a:spLocks/>
          </p:cNvSpPr>
          <p:nvPr/>
        </p:nvSpPr>
        <p:spPr bwMode="auto">
          <a:xfrm>
            <a:off x="1544638" y="3730625"/>
            <a:ext cx="128587" cy="846138"/>
          </a:xfrm>
          <a:custGeom>
            <a:avLst/>
            <a:gdLst>
              <a:gd name="T0" fmla="*/ 0 w 10"/>
              <a:gd name="T1" fmla="*/ 0 h 66"/>
              <a:gd name="T2" fmla="*/ 1653461428 w 10"/>
              <a:gd name="T3" fmla="*/ 0 h 66"/>
              <a:gd name="T4" fmla="*/ 1653461428 w 10"/>
              <a:gd name="T5" fmla="*/ 2147483647 h 66"/>
              <a:gd name="T6" fmla="*/ 0 60000 65536"/>
              <a:gd name="T7" fmla="*/ 0 60000 65536"/>
              <a:gd name="T8" fmla="*/ 0 60000 65536"/>
              <a:gd name="T9" fmla="*/ 0 w 10"/>
              <a:gd name="T10" fmla="*/ 0 h 66"/>
              <a:gd name="T11" fmla="*/ 10 w 10"/>
              <a:gd name="T12" fmla="*/ 66 h 66"/>
            </a:gdLst>
            <a:ahLst/>
            <a:cxnLst>
              <a:cxn ang="T6">
                <a:pos x="T0" y="T1"/>
              </a:cxn>
              <a:cxn ang="T7">
                <a:pos x="T2" y="T3"/>
              </a:cxn>
              <a:cxn ang="T8">
                <a:pos x="T4" y="T5"/>
              </a:cxn>
            </a:cxnLst>
            <a:rect l="T9" t="T10" r="T11" b="T12"/>
            <a:pathLst>
              <a:path w="10" h="66">
                <a:moveTo>
                  <a:pt x="0" y="0"/>
                </a:moveTo>
                <a:lnTo>
                  <a:pt x="10" y="0"/>
                </a:lnTo>
                <a:lnTo>
                  <a:pt x="10" y="66"/>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26" name="Line 27"/>
          <p:cNvSpPr>
            <a:spLocks noChangeShapeType="1"/>
          </p:cNvSpPr>
          <p:nvPr/>
        </p:nvSpPr>
        <p:spPr bwMode="auto">
          <a:xfrm>
            <a:off x="2798763" y="4230688"/>
            <a:ext cx="1793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27" name="Line 28"/>
          <p:cNvSpPr>
            <a:spLocks noChangeShapeType="1"/>
          </p:cNvSpPr>
          <p:nvPr/>
        </p:nvSpPr>
        <p:spPr bwMode="auto">
          <a:xfrm>
            <a:off x="2798763" y="3667125"/>
            <a:ext cx="179387"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28" name="Line 29"/>
          <p:cNvSpPr>
            <a:spLocks noChangeShapeType="1"/>
          </p:cNvSpPr>
          <p:nvPr/>
        </p:nvSpPr>
        <p:spPr bwMode="auto">
          <a:xfrm>
            <a:off x="2798763" y="3616325"/>
            <a:ext cx="179387"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29" name="Line 30"/>
          <p:cNvSpPr>
            <a:spLocks noChangeShapeType="1"/>
          </p:cNvSpPr>
          <p:nvPr/>
        </p:nvSpPr>
        <p:spPr bwMode="auto">
          <a:xfrm>
            <a:off x="2798763" y="3040063"/>
            <a:ext cx="1793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30" name="Line 31"/>
          <p:cNvSpPr>
            <a:spLocks noChangeShapeType="1"/>
          </p:cNvSpPr>
          <p:nvPr/>
        </p:nvSpPr>
        <p:spPr bwMode="auto">
          <a:xfrm>
            <a:off x="2798763" y="2411413"/>
            <a:ext cx="1793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31" name="Freeform 32"/>
          <p:cNvSpPr>
            <a:spLocks/>
          </p:cNvSpPr>
          <p:nvPr/>
        </p:nvSpPr>
        <p:spPr bwMode="auto">
          <a:xfrm>
            <a:off x="1544638" y="3667125"/>
            <a:ext cx="192087" cy="280988"/>
          </a:xfrm>
          <a:custGeom>
            <a:avLst/>
            <a:gdLst>
              <a:gd name="T0" fmla="*/ 0 w 15"/>
              <a:gd name="T1" fmla="*/ 0 h 22"/>
              <a:gd name="T2" fmla="*/ 2147483647 w 15"/>
              <a:gd name="T3" fmla="*/ 0 h 22"/>
              <a:gd name="T4" fmla="*/ 2147483647 w 15"/>
              <a:gd name="T5" fmla="*/ 2147483647 h 22"/>
              <a:gd name="T6" fmla="*/ 0 60000 65536"/>
              <a:gd name="T7" fmla="*/ 0 60000 65536"/>
              <a:gd name="T8" fmla="*/ 0 60000 65536"/>
              <a:gd name="T9" fmla="*/ 0 w 15"/>
              <a:gd name="T10" fmla="*/ 0 h 22"/>
              <a:gd name="T11" fmla="*/ 15 w 15"/>
              <a:gd name="T12" fmla="*/ 22 h 22"/>
            </a:gdLst>
            <a:ahLst/>
            <a:cxnLst>
              <a:cxn ang="T6">
                <a:pos x="T0" y="T1"/>
              </a:cxn>
              <a:cxn ang="T7">
                <a:pos x="T2" y="T3"/>
              </a:cxn>
              <a:cxn ang="T8">
                <a:pos x="T4" y="T5"/>
              </a:cxn>
            </a:cxnLst>
            <a:rect l="T9" t="T10" r="T11" b="T12"/>
            <a:pathLst>
              <a:path w="15" h="22">
                <a:moveTo>
                  <a:pt x="0" y="0"/>
                </a:moveTo>
                <a:lnTo>
                  <a:pt x="15" y="0"/>
                </a:lnTo>
                <a:lnTo>
                  <a:pt x="15" y="22"/>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32" name="Freeform 33"/>
          <p:cNvSpPr>
            <a:spLocks/>
          </p:cNvSpPr>
          <p:nvPr/>
        </p:nvSpPr>
        <p:spPr bwMode="auto">
          <a:xfrm>
            <a:off x="1544638" y="3321050"/>
            <a:ext cx="192087" cy="295275"/>
          </a:xfrm>
          <a:custGeom>
            <a:avLst/>
            <a:gdLst>
              <a:gd name="T0" fmla="*/ 0 w 15"/>
              <a:gd name="T1" fmla="*/ 2147483647 h 23"/>
              <a:gd name="T2" fmla="*/ 2147483647 w 15"/>
              <a:gd name="T3" fmla="*/ 2147483647 h 23"/>
              <a:gd name="T4" fmla="*/ 2147483647 w 15"/>
              <a:gd name="T5" fmla="*/ 0 h 23"/>
              <a:gd name="T6" fmla="*/ 0 60000 65536"/>
              <a:gd name="T7" fmla="*/ 0 60000 65536"/>
              <a:gd name="T8" fmla="*/ 0 60000 65536"/>
              <a:gd name="T9" fmla="*/ 0 w 15"/>
              <a:gd name="T10" fmla="*/ 0 h 23"/>
              <a:gd name="T11" fmla="*/ 15 w 15"/>
              <a:gd name="T12" fmla="*/ 23 h 23"/>
            </a:gdLst>
            <a:ahLst/>
            <a:cxnLst>
              <a:cxn ang="T6">
                <a:pos x="T0" y="T1"/>
              </a:cxn>
              <a:cxn ang="T7">
                <a:pos x="T2" y="T3"/>
              </a:cxn>
              <a:cxn ang="T8">
                <a:pos x="T4" y="T5"/>
              </a:cxn>
            </a:cxnLst>
            <a:rect l="T9" t="T10" r="T11" b="T12"/>
            <a:pathLst>
              <a:path w="15" h="23">
                <a:moveTo>
                  <a:pt x="0" y="23"/>
                </a:moveTo>
                <a:lnTo>
                  <a:pt x="15" y="23"/>
                </a:lnTo>
                <a:lnTo>
                  <a:pt x="15"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33" name="Freeform 34"/>
          <p:cNvSpPr>
            <a:spLocks/>
          </p:cNvSpPr>
          <p:nvPr/>
        </p:nvSpPr>
        <p:spPr bwMode="auto">
          <a:xfrm>
            <a:off x="1544638" y="2706688"/>
            <a:ext cx="128587" cy="844550"/>
          </a:xfrm>
          <a:custGeom>
            <a:avLst/>
            <a:gdLst>
              <a:gd name="T0" fmla="*/ 0 w 10"/>
              <a:gd name="T1" fmla="*/ 2147483647 h 66"/>
              <a:gd name="T2" fmla="*/ 1653461428 w 10"/>
              <a:gd name="T3" fmla="*/ 2147483647 h 66"/>
              <a:gd name="T4" fmla="*/ 1653461428 w 10"/>
              <a:gd name="T5" fmla="*/ 0 h 66"/>
              <a:gd name="T6" fmla="*/ 0 60000 65536"/>
              <a:gd name="T7" fmla="*/ 0 60000 65536"/>
              <a:gd name="T8" fmla="*/ 0 60000 65536"/>
              <a:gd name="T9" fmla="*/ 0 w 10"/>
              <a:gd name="T10" fmla="*/ 0 h 66"/>
              <a:gd name="T11" fmla="*/ 10 w 10"/>
              <a:gd name="T12" fmla="*/ 66 h 66"/>
            </a:gdLst>
            <a:ahLst/>
            <a:cxnLst>
              <a:cxn ang="T6">
                <a:pos x="T0" y="T1"/>
              </a:cxn>
              <a:cxn ang="T7">
                <a:pos x="T2" y="T3"/>
              </a:cxn>
              <a:cxn ang="T8">
                <a:pos x="T4" y="T5"/>
              </a:cxn>
            </a:cxnLst>
            <a:rect l="T9" t="T10" r="T11" b="T12"/>
            <a:pathLst>
              <a:path w="10" h="66">
                <a:moveTo>
                  <a:pt x="0" y="66"/>
                </a:moveTo>
                <a:lnTo>
                  <a:pt x="10" y="66"/>
                </a:lnTo>
                <a:lnTo>
                  <a:pt x="1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34" name="Rectangle 35"/>
          <p:cNvSpPr>
            <a:spLocks noChangeArrowheads="1"/>
          </p:cNvSpPr>
          <p:nvPr/>
        </p:nvSpPr>
        <p:spPr bwMode="auto">
          <a:xfrm>
            <a:off x="1289050" y="3449638"/>
            <a:ext cx="255588" cy="384175"/>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535" name="Line 36"/>
          <p:cNvSpPr>
            <a:spLocks noChangeShapeType="1"/>
          </p:cNvSpPr>
          <p:nvPr/>
        </p:nvSpPr>
        <p:spPr bwMode="auto">
          <a:xfrm flipH="1">
            <a:off x="1673225" y="4576763"/>
            <a:ext cx="933450"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36" name="Freeform 37"/>
          <p:cNvSpPr>
            <a:spLocks/>
          </p:cNvSpPr>
          <p:nvPr/>
        </p:nvSpPr>
        <p:spPr bwMode="auto">
          <a:xfrm>
            <a:off x="2735263" y="2014538"/>
            <a:ext cx="871537" cy="1587"/>
          </a:xfrm>
          <a:custGeom>
            <a:avLst/>
            <a:gdLst>
              <a:gd name="T0" fmla="*/ 2147483647 w 68"/>
              <a:gd name="T1" fmla="*/ 0 h 1588"/>
              <a:gd name="T2" fmla="*/ 0 w 68"/>
              <a:gd name="T3" fmla="*/ 0 h 1588"/>
              <a:gd name="T4" fmla="*/ 0 w 68"/>
              <a:gd name="T5" fmla="*/ 0 h 1588"/>
              <a:gd name="T6" fmla="*/ 0 60000 65536"/>
              <a:gd name="T7" fmla="*/ 0 60000 65536"/>
              <a:gd name="T8" fmla="*/ 0 60000 65536"/>
              <a:gd name="T9" fmla="*/ 0 w 68"/>
              <a:gd name="T10" fmla="*/ 0 h 1588"/>
              <a:gd name="T11" fmla="*/ 68 w 68"/>
              <a:gd name="T12" fmla="*/ 1588 h 1588"/>
            </a:gdLst>
            <a:ahLst/>
            <a:cxnLst>
              <a:cxn ang="T6">
                <a:pos x="T0" y="T1"/>
              </a:cxn>
              <a:cxn ang="T7">
                <a:pos x="T2" y="T3"/>
              </a:cxn>
              <a:cxn ang="T8">
                <a:pos x="T4" y="T5"/>
              </a:cxn>
            </a:cxnLst>
            <a:rect l="T9" t="T10" r="T11" b="T12"/>
            <a:pathLst>
              <a:path w="68" h="1588">
                <a:moveTo>
                  <a:pt x="68" y="0"/>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37" name="Line 38"/>
          <p:cNvSpPr>
            <a:spLocks noChangeShapeType="1"/>
          </p:cNvSpPr>
          <p:nvPr/>
        </p:nvSpPr>
        <p:spPr bwMode="auto">
          <a:xfrm flipV="1">
            <a:off x="3106738" y="2578100"/>
            <a:ext cx="1587" cy="128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38" name="Line 39"/>
          <p:cNvSpPr>
            <a:spLocks noChangeShapeType="1"/>
          </p:cNvSpPr>
          <p:nvPr/>
        </p:nvSpPr>
        <p:spPr bwMode="auto">
          <a:xfrm>
            <a:off x="2798763" y="2360613"/>
            <a:ext cx="1793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39" name="Line 40"/>
          <p:cNvSpPr>
            <a:spLocks noChangeShapeType="1"/>
          </p:cNvSpPr>
          <p:nvPr/>
        </p:nvSpPr>
        <p:spPr bwMode="auto">
          <a:xfrm flipV="1">
            <a:off x="3106738" y="3833813"/>
            <a:ext cx="1587"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40" name="Line 41"/>
          <p:cNvSpPr>
            <a:spLocks noChangeShapeType="1"/>
          </p:cNvSpPr>
          <p:nvPr/>
        </p:nvSpPr>
        <p:spPr bwMode="auto">
          <a:xfrm flipV="1">
            <a:off x="3106738" y="3205163"/>
            <a:ext cx="1587" cy="1158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41" name="Line 42"/>
          <p:cNvSpPr>
            <a:spLocks noChangeShapeType="1"/>
          </p:cNvSpPr>
          <p:nvPr/>
        </p:nvSpPr>
        <p:spPr bwMode="auto">
          <a:xfrm>
            <a:off x="2798763" y="2987675"/>
            <a:ext cx="179387"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42" name="Line 43"/>
          <p:cNvSpPr>
            <a:spLocks noChangeShapeType="1"/>
          </p:cNvSpPr>
          <p:nvPr/>
        </p:nvSpPr>
        <p:spPr bwMode="auto">
          <a:xfrm flipV="1">
            <a:off x="3106738" y="4460875"/>
            <a:ext cx="1587" cy="1158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43" name="Line 44"/>
          <p:cNvSpPr>
            <a:spLocks noChangeShapeType="1"/>
          </p:cNvSpPr>
          <p:nvPr/>
        </p:nvSpPr>
        <p:spPr bwMode="auto">
          <a:xfrm flipV="1">
            <a:off x="2798763" y="3667125"/>
            <a:ext cx="1587" cy="5635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44" name="Line 45"/>
          <p:cNvSpPr>
            <a:spLocks noChangeShapeType="1"/>
          </p:cNvSpPr>
          <p:nvPr/>
        </p:nvSpPr>
        <p:spPr bwMode="auto">
          <a:xfrm flipV="1">
            <a:off x="2798763" y="3040063"/>
            <a:ext cx="1587" cy="57626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45" name="Line 46"/>
          <p:cNvSpPr>
            <a:spLocks noChangeShapeType="1"/>
          </p:cNvSpPr>
          <p:nvPr/>
        </p:nvSpPr>
        <p:spPr bwMode="auto">
          <a:xfrm flipV="1">
            <a:off x="2798763" y="2411413"/>
            <a:ext cx="1587" cy="57626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46" name="Line 47"/>
          <p:cNvSpPr>
            <a:spLocks noChangeShapeType="1"/>
          </p:cNvSpPr>
          <p:nvPr/>
        </p:nvSpPr>
        <p:spPr bwMode="auto">
          <a:xfrm>
            <a:off x="2735263" y="4294188"/>
            <a:ext cx="2428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47" name="Line 48"/>
          <p:cNvSpPr>
            <a:spLocks noChangeShapeType="1"/>
          </p:cNvSpPr>
          <p:nvPr/>
        </p:nvSpPr>
        <p:spPr bwMode="auto">
          <a:xfrm>
            <a:off x="2735263" y="2078038"/>
            <a:ext cx="1587" cy="221615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48" name="Line 49"/>
          <p:cNvSpPr>
            <a:spLocks noChangeShapeType="1"/>
          </p:cNvSpPr>
          <p:nvPr/>
        </p:nvSpPr>
        <p:spPr bwMode="auto">
          <a:xfrm>
            <a:off x="2798763" y="2078038"/>
            <a:ext cx="1587" cy="28257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49" name="Line 50"/>
          <p:cNvSpPr>
            <a:spLocks noChangeShapeType="1"/>
          </p:cNvSpPr>
          <p:nvPr/>
        </p:nvSpPr>
        <p:spPr bwMode="auto">
          <a:xfrm flipV="1">
            <a:off x="2235200" y="2578100"/>
            <a:ext cx="1588" cy="128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50" name="Line 51"/>
          <p:cNvSpPr>
            <a:spLocks noChangeShapeType="1"/>
          </p:cNvSpPr>
          <p:nvPr/>
        </p:nvSpPr>
        <p:spPr bwMode="auto">
          <a:xfrm flipV="1">
            <a:off x="2235200" y="3833813"/>
            <a:ext cx="1588" cy="114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51" name="Line 52"/>
          <p:cNvSpPr>
            <a:spLocks noChangeShapeType="1"/>
          </p:cNvSpPr>
          <p:nvPr/>
        </p:nvSpPr>
        <p:spPr bwMode="auto">
          <a:xfrm>
            <a:off x="1916113" y="3616325"/>
            <a:ext cx="192087"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52" name="Line 53"/>
          <p:cNvSpPr>
            <a:spLocks noChangeShapeType="1"/>
          </p:cNvSpPr>
          <p:nvPr/>
        </p:nvSpPr>
        <p:spPr bwMode="auto">
          <a:xfrm>
            <a:off x="1916113" y="3667125"/>
            <a:ext cx="192087"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53" name="Line 54"/>
          <p:cNvSpPr>
            <a:spLocks noChangeShapeType="1"/>
          </p:cNvSpPr>
          <p:nvPr/>
        </p:nvSpPr>
        <p:spPr bwMode="auto">
          <a:xfrm flipV="1">
            <a:off x="2235200" y="3205163"/>
            <a:ext cx="1588" cy="1158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54" name="Line 55"/>
          <p:cNvSpPr>
            <a:spLocks noChangeShapeType="1"/>
          </p:cNvSpPr>
          <p:nvPr/>
        </p:nvSpPr>
        <p:spPr bwMode="auto">
          <a:xfrm>
            <a:off x="1916113" y="2987675"/>
            <a:ext cx="192087"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55" name="Line 56"/>
          <p:cNvSpPr>
            <a:spLocks noChangeShapeType="1"/>
          </p:cNvSpPr>
          <p:nvPr/>
        </p:nvSpPr>
        <p:spPr bwMode="auto">
          <a:xfrm>
            <a:off x="1916113" y="3040063"/>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56" name="Line 57"/>
          <p:cNvSpPr>
            <a:spLocks noChangeShapeType="1"/>
          </p:cNvSpPr>
          <p:nvPr/>
        </p:nvSpPr>
        <p:spPr bwMode="auto">
          <a:xfrm>
            <a:off x="1916113" y="4230688"/>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57" name="Line 58"/>
          <p:cNvSpPr>
            <a:spLocks noChangeShapeType="1"/>
          </p:cNvSpPr>
          <p:nvPr/>
        </p:nvSpPr>
        <p:spPr bwMode="auto">
          <a:xfrm flipV="1">
            <a:off x="2235200" y="4460875"/>
            <a:ext cx="1588" cy="1158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58" name="Line 59"/>
          <p:cNvSpPr>
            <a:spLocks noChangeShapeType="1"/>
          </p:cNvSpPr>
          <p:nvPr/>
        </p:nvSpPr>
        <p:spPr bwMode="auto">
          <a:xfrm flipV="1">
            <a:off x="1916113" y="3667125"/>
            <a:ext cx="1587" cy="5635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59" name="Line 60"/>
          <p:cNvSpPr>
            <a:spLocks noChangeShapeType="1"/>
          </p:cNvSpPr>
          <p:nvPr/>
        </p:nvSpPr>
        <p:spPr bwMode="auto">
          <a:xfrm flipV="1">
            <a:off x="1916113" y="3040063"/>
            <a:ext cx="1587" cy="57626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60" name="Line 61"/>
          <p:cNvSpPr>
            <a:spLocks noChangeShapeType="1"/>
          </p:cNvSpPr>
          <p:nvPr/>
        </p:nvSpPr>
        <p:spPr bwMode="auto">
          <a:xfrm>
            <a:off x="1851025" y="4294188"/>
            <a:ext cx="257175"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61" name="Line 62"/>
          <p:cNvSpPr>
            <a:spLocks noChangeShapeType="1"/>
          </p:cNvSpPr>
          <p:nvPr/>
        </p:nvSpPr>
        <p:spPr bwMode="auto">
          <a:xfrm>
            <a:off x="1851025" y="2078038"/>
            <a:ext cx="1588" cy="221615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62" name="Line 63"/>
          <p:cNvSpPr>
            <a:spLocks noChangeShapeType="1"/>
          </p:cNvSpPr>
          <p:nvPr/>
        </p:nvSpPr>
        <p:spPr bwMode="auto">
          <a:xfrm>
            <a:off x="1916113" y="2360613"/>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63" name="Line 64"/>
          <p:cNvSpPr>
            <a:spLocks noChangeShapeType="1"/>
          </p:cNvSpPr>
          <p:nvPr/>
        </p:nvSpPr>
        <p:spPr bwMode="auto">
          <a:xfrm flipV="1">
            <a:off x="1916113" y="2411413"/>
            <a:ext cx="1587" cy="57626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64" name="Line 65"/>
          <p:cNvSpPr>
            <a:spLocks noChangeShapeType="1"/>
          </p:cNvSpPr>
          <p:nvPr/>
        </p:nvSpPr>
        <p:spPr bwMode="auto">
          <a:xfrm>
            <a:off x="1916113" y="2411413"/>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65" name="Line 66"/>
          <p:cNvSpPr>
            <a:spLocks noChangeShapeType="1"/>
          </p:cNvSpPr>
          <p:nvPr/>
        </p:nvSpPr>
        <p:spPr bwMode="auto">
          <a:xfrm flipH="1">
            <a:off x="1916113" y="2078038"/>
            <a:ext cx="819150"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66" name="Line 67"/>
          <p:cNvSpPr>
            <a:spLocks noChangeShapeType="1"/>
          </p:cNvSpPr>
          <p:nvPr/>
        </p:nvSpPr>
        <p:spPr bwMode="auto">
          <a:xfrm>
            <a:off x="1916113" y="2078038"/>
            <a:ext cx="1587" cy="28257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67" name="Freeform 71"/>
          <p:cNvSpPr>
            <a:spLocks/>
          </p:cNvSpPr>
          <p:nvPr/>
        </p:nvSpPr>
        <p:spPr bwMode="auto">
          <a:xfrm>
            <a:off x="1160463" y="2078038"/>
            <a:ext cx="690562" cy="179387"/>
          </a:xfrm>
          <a:custGeom>
            <a:avLst/>
            <a:gdLst>
              <a:gd name="T0" fmla="*/ 0 w 54"/>
              <a:gd name="T1" fmla="*/ 2147483647 h 14"/>
              <a:gd name="T2" fmla="*/ 2147483647 w 54"/>
              <a:gd name="T3" fmla="*/ 2147483647 h 14"/>
              <a:gd name="T4" fmla="*/ 2147483647 w 54"/>
              <a:gd name="T5" fmla="*/ 0 h 14"/>
              <a:gd name="T6" fmla="*/ 2147483647 w 54"/>
              <a:gd name="T7" fmla="*/ 0 h 14"/>
              <a:gd name="T8" fmla="*/ 0 60000 65536"/>
              <a:gd name="T9" fmla="*/ 0 60000 65536"/>
              <a:gd name="T10" fmla="*/ 0 60000 65536"/>
              <a:gd name="T11" fmla="*/ 0 60000 65536"/>
              <a:gd name="T12" fmla="*/ 0 w 54"/>
              <a:gd name="T13" fmla="*/ 0 h 14"/>
              <a:gd name="T14" fmla="*/ 54 w 54"/>
              <a:gd name="T15" fmla="*/ 14 h 14"/>
            </a:gdLst>
            <a:ahLst/>
            <a:cxnLst>
              <a:cxn ang="T8">
                <a:pos x="T0" y="T1"/>
              </a:cxn>
              <a:cxn ang="T9">
                <a:pos x="T2" y="T3"/>
              </a:cxn>
              <a:cxn ang="T10">
                <a:pos x="T4" y="T5"/>
              </a:cxn>
              <a:cxn ang="T11">
                <a:pos x="T6" y="T7"/>
              </a:cxn>
            </a:cxnLst>
            <a:rect l="T12" t="T13" r="T14" b="T15"/>
            <a:pathLst>
              <a:path w="54" h="14">
                <a:moveTo>
                  <a:pt x="0" y="14"/>
                </a:moveTo>
                <a:lnTo>
                  <a:pt x="20" y="14"/>
                </a:lnTo>
                <a:lnTo>
                  <a:pt x="20" y="0"/>
                </a:lnTo>
                <a:lnTo>
                  <a:pt x="54"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68" name="Freeform 72"/>
          <p:cNvSpPr>
            <a:spLocks/>
          </p:cNvSpPr>
          <p:nvPr/>
        </p:nvSpPr>
        <p:spPr bwMode="auto">
          <a:xfrm>
            <a:off x="1160463" y="2014538"/>
            <a:ext cx="1574800" cy="179387"/>
          </a:xfrm>
          <a:custGeom>
            <a:avLst/>
            <a:gdLst>
              <a:gd name="T0" fmla="*/ 0 w 123"/>
              <a:gd name="T1" fmla="*/ 2147483647 h 14"/>
              <a:gd name="T2" fmla="*/ 2147483647 w 123"/>
              <a:gd name="T3" fmla="*/ 2147483647 h 14"/>
              <a:gd name="T4" fmla="*/ 2147483647 w 123"/>
              <a:gd name="T5" fmla="*/ 0 h 14"/>
              <a:gd name="T6" fmla="*/ 2147483647 w 123"/>
              <a:gd name="T7" fmla="*/ 0 h 14"/>
              <a:gd name="T8" fmla="*/ 0 60000 65536"/>
              <a:gd name="T9" fmla="*/ 0 60000 65536"/>
              <a:gd name="T10" fmla="*/ 0 60000 65536"/>
              <a:gd name="T11" fmla="*/ 0 60000 65536"/>
              <a:gd name="T12" fmla="*/ 0 w 123"/>
              <a:gd name="T13" fmla="*/ 0 h 14"/>
              <a:gd name="T14" fmla="*/ 123 w 123"/>
              <a:gd name="T15" fmla="*/ 14 h 14"/>
            </a:gdLst>
            <a:ahLst/>
            <a:cxnLst>
              <a:cxn ang="T8">
                <a:pos x="T0" y="T1"/>
              </a:cxn>
              <a:cxn ang="T9">
                <a:pos x="T2" y="T3"/>
              </a:cxn>
              <a:cxn ang="T10">
                <a:pos x="T4" y="T5"/>
              </a:cxn>
              <a:cxn ang="T11">
                <a:pos x="T6" y="T7"/>
              </a:cxn>
            </a:cxnLst>
            <a:rect l="T12" t="T13" r="T14" b="T15"/>
            <a:pathLst>
              <a:path w="123" h="14">
                <a:moveTo>
                  <a:pt x="0" y="14"/>
                </a:moveTo>
                <a:lnTo>
                  <a:pt x="15" y="14"/>
                </a:lnTo>
                <a:lnTo>
                  <a:pt x="15" y="0"/>
                </a:lnTo>
                <a:lnTo>
                  <a:pt x="123"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69" name="Line 73"/>
          <p:cNvSpPr>
            <a:spLocks noChangeShapeType="1"/>
          </p:cNvSpPr>
          <p:nvPr/>
        </p:nvSpPr>
        <p:spPr bwMode="auto">
          <a:xfrm>
            <a:off x="788988" y="2474913"/>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70" name="Freeform 74"/>
          <p:cNvSpPr>
            <a:spLocks/>
          </p:cNvSpPr>
          <p:nvPr/>
        </p:nvSpPr>
        <p:spPr bwMode="auto">
          <a:xfrm>
            <a:off x="788988" y="2668588"/>
            <a:ext cx="500062" cy="1036637"/>
          </a:xfrm>
          <a:custGeom>
            <a:avLst/>
            <a:gdLst>
              <a:gd name="T0" fmla="*/ 0 w 39"/>
              <a:gd name="T1" fmla="*/ 0 h 81"/>
              <a:gd name="T2" fmla="*/ 2147483647 w 39"/>
              <a:gd name="T3" fmla="*/ 0 h 81"/>
              <a:gd name="T4" fmla="*/ 2147483647 w 39"/>
              <a:gd name="T5" fmla="*/ 2147483647 h 81"/>
              <a:gd name="T6" fmla="*/ 2147483647 w 39"/>
              <a:gd name="T7" fmla="*/ 2147483647 h 81"/>
              <a:gd name="T8" fmla="*/ 0 60000 65536"/>
              <a:gd name="T9" fmla="*/ 0 60000 65536"/>
              <a:gd name="T10" fmla="*/ 0 60000 65536"/>
              <a:gd name="T11" fmla="*/ 0 60000 65536"/>
              <a:gd name="T12" fmla="*/ 0 w 39"/>
              <a:gd name="T13" fmla="*/ 0 h 81"/>
              <a:gd name="T14" fmla="*/ 39 w 39"/>
              <a:gd name="T15" fmla="*/ 81 h 81"/>
            </a:gdLst>
            <a:ahLst/>
            <a:cxnLst>
              <a:cxn ang="T8">
                <a:pos x="T0" y="T1"/>
              </a:cxn>
              <a:cxn ang="T9">
                <a:pos x="T2" y="T3"/>
              </a:cxn>
              <a:cxn ang="T10">
                <a:pos x="T4" y="T5"/>
              </a:cxn>
              <a:cxn ang="T11">
                <a:pos x="T6" y="T7"/>
              </a:cxn>
            </a:cxnLst>
            <a:rect l="T12" t="T13" r="T14" b="T15"/>
            <a:pathLst>
              <a:path w="39" h="81">
                <a:moveTo>
                  <a:pt x="0" y="0"/>
                </a:moveTo>
                <a:lnTo>
                  <a:pt x="15" y="0"/>
                </a:lnTo>
                <a:lnTo>
                  <a:pt x="15" y="81"/>
                </a:lnTo>
                <a:lnTo>
                  <a:pt x="39" y="81"/>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71" name="Freeform 75"/>
          <p:cNvSpPr>
            <a:spLocks/>
          </p:cNvSpPr>
          <p:nvPr/>
        </p:nvSpPr>
        <p:spPr bwMode="auto">
          <a:xfrm>
            <a:off x="788988" y="2578100"/>
            <a:ext cx="500062" cy="998538"/>
          </a:xfrm>
          <a:custGeom>
            <a:avLst/>
            <a:gdLst>
              <a:gd name="T0" fmla="*/ 0 w 39"/>
              <a:gd name="T1" fmla="*/ 0 h 78"/>
              <a:gd name="T2" fmla="*/ 2147483647 w 39"/>
              <a:gd name="T3" fmla="*/ 0 h 78"/>
              <a:gd name="T4" fmla="*/ 2147483647 w 39"/>
              <a:gd name="T5" fmla="*/ 2147483647 h 78"/>
              <a:gd name="T6" fmla="*/ 2147483647 w 39"/>
              <a:gd name="T7" fmla="*/ 2147483647 h 78"/>
              <a:gd name="T8" fmla="*/ 0 60000 65536"/>
              <a:gd name="T9" fmla="*/ 0 60000 65536"/>
              <a:gd name="T10" fmla="*/ 0 60000 65536"/>
              <a:gd name="T11" fmla="*/ 0 60000 65536"/>
              <a:gd name="T12" fmla="*/ 0 w 39"/>
              <a:gd name="T13" fmla="*/ 0 h 78"/>
              <a:gd name="T14" fmla="*/ 39 w 39"/>
              <a:gd name="T15" fmla="*/ 78 h 78"/>
            </a:gdLst>
            <a:ahLst/>
            <a:cxnLst>
              <a:cxn ang="T8">
                <a:pos x="T0" y="T1"/>
              </a:cxn>
              <a:cxn ang="T9">
                <a:pos x="T2" y="T3"/>
              </a:cxn>
              <a:cxn ang="T10">
                <a:pos x="T4" y="T5"/>
              </a:cxn>
              <a:cxn ang="T11">
                <a:pos x="T6" y="T7"/>
              </a:cxn>
            </a:cxnLst>
            <a:rect l="T12" t="T13" r="T14" b="T15"/>
            <a:pathLst>
              <a:path w="39" h="78">
                <a:moveTo>
                  <a:pt x="0" y="0"/>
                </a:moveTo>
                <a:lnTo>
                  <a:pt x="25" y="0"/>
                </a:lnTo>
                <a:lnTo>
                  <a:pt x="25" y="78"/>
                </a:lnTo>
                <a:lnTo>
                  <a:pt x="39" y="78"/>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72" name="Line 76"/>
          <p:cNvSpPr>
            <a:spLocks noChangeShapeType="1"/>
          </p:cNvSpPr>
          <p:nvPr/>
        </p:nvSpPr>
        <p:spPr bwMode="auto">
          <a:xfrm>
            <a:off x="788988" y="1976438"/>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73" name="Line 77"/>
          <p:cNvSpPr>
            <a:spLocks noChangeShapeType="1"/>
          </p:cNvSpPr>
          <p:nvPr/>
        </p:nvSpPr>
        <p:spPr bwMode="auto">
          <a:xfrm>
            <a:off x="788988" y="2386013"/>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74" name="Line 78"/>
          <p:cNvSpPr>
            <a:spLocks noChangeShapeType="1"/>
          </p:cNvSpPr>
          <p:nvPr/>
        </p:nvSpPr>
        <p:spPr bwMode="auto">
          <a:xfrm>
            <a:off x="788988" y="2078038"/>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75" name="Rectangle 79"/>
          <p:cNvSpPr>
            <a:spLocks noChangeArrowheads="1"/>
          </p:cNvSpPr>
          <p:nvPr/>
        </p:nvSpPr>
        <p:spPr bwMode="auto">
          <a:xfrm>
            <a:off x="776288" y="3973513"/>
            <a:ext cx="3619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decoder</a:t>
            </a:r>
            <a:endParaRPr lang="en-US" altLang="en-US" sz="2400">
              <a:latin typeface="Corbel" panose="020B0503020204020204" pitchFamily="34" charset="0"/>
            </a:endParaRPr>
          </a:p>
        </p:txBody>
      </p:sp>
      <p:sp>
        <p:nvSpPr>
          <p:cNvPr id="21576" name="Rectangle 80"/>
          <p:cNvSpPr>
            <a:spLocks noChangeArrowheads="1"/>
          </p:cNvSpPr>
          <p:nvPr/>
        </p:nvSpPr>
        <p:spPr bwMode="auto">
          <a:xfrm>
            <a:off x="839788" y="3844925"/>
            <a:ext cx="21590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2-bit</a:t>
            </a:r>
            <a:endParaRPr lang="en-US" altLang="en-US" sz="2400">
              <a:latin typeface="Corbel" panose="020B0503020204020204" pitchFamily="34" charset="0"/>
            </a:endParaRPr>
          </a:p>
        </p:txBody>
      </p:sp>
      <p:sp>
        <p:nvSpPr>
          <p:cNvPr id="21577" name="Rectangle 81"/>
          <p:cNvSpPr>
            <a:spLocks noChangeArrowheads="1"/>
          </p:cNvSpPr>
          <p:nvPr/>
        </p:nvSpPr>
        <p:spPr bwMode="auto">
          <a:xfrm>
            <a:off x="801688" y="1757363"/>
            <a:ext cx="4381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addresses</a:t>
            </a:r>
            <a:endParaRPr lang="en-US" altLang="en-US" sz="2400">
              <a:latin typeface="Corbel" panose="020B0503020204020204" pitchFamily="34" charset="0"/>
            </a:endParaRPr>
          </a:p>
        </p:txBody>
      </p:sp>
      <p:sp>
        <p:nvSpPr>
          <p:cNvPr id="21578" name="Rectangle 82"/>
          <p:cNvSpPr>
            <a:spLocks noChangeArrowheads="1"/>
          </p:cNvSpPr>
          <p:nvPr/>
        </p:nvSpPr>
        <p:spPr bwMode="auto">
          <a:xfrm>
            <a:off x="890588" y="1643063"/>
            <a:ext cx="2730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21-bit</a:t>
            </a:r>
            <a:endParaRPr lang="en-US" altLang="en-US" sz="2400">
              <a:latin typeface="Corbel" panose="020B0503020204020204" pitchFamily="34" charset="0"/>
            </a:endParaRPr>
          </a:p>
        </p:txBody>
      </p:sp>
      <p:sp>
        <p:nvSpPr>
          <p:cNvPr id="21579" name="Freeform 85"/>
          <p:cNvSpPr>
            <a:spLocks/>
          </p:cNvSpPr>
          <p:nvPr/>
        </p:nvSpPr>
        <p:spPr bwMode="auto">
          <a:xfrm>
            <a:off x="865188" y="2270125"/>
            <a:ext cx="25400" cy="26988"/>
          </a:xfrm>
          <a:custGeom>
            <a:avLst/>
            <a:gdLst>
              <a:gd name="T0" fmla="*/ 20161247 w 16"/>
              <a:gd name="T1" fmla="*/ 20161621 h 17"/>
              <a:gd name="T2" fmla="*/ 0 w 16"/>
              <a:gd name="T3" fmla="*/ 20161621 h 17"/>
              <a:gd name="T4" fmla="*/ 0 w 16"/>
              <a:gd name="T5" fmla="*/ 42844237 h 17"/>
              <a:gd name="T6" fmla="*/ 20161247 w 16"/>
              <a:gd name="T7" fmla="*/ 42844237 h 17"/>
              <a:gd name="T8" fmla="*/ 40322493 w 16"/>
              <a:gd name="T9" fmla="*/ 42844237 h 17"/>
              <a:gd name="T10" fmla="*/ 40322493 w 16"/>
              <a:gd name="T11" fmla="*/ 20161621 h 17"/>
              <a:gd name="T12" fmla="*/ 40322493 w 16"/>
              <a:gd name="T13" fmla="*/ 0 h 17"/>
              <a:gd name="T14" fmla="*/ 20161247 w 16"/>
              <a:gd name="T15" fmla="*/ 0 h 17"/>
              <a:gd name="T16" fmla="*/ 0 w 16"/>
              <a:gd name="T17" fmla="*/ 0 h 17"/>
              <a:gd name="T18" fmla="*/ 0 w 16"/>
              <a:gd name="T19" fmla="*/ 20161621 h 17"/>
              <a:gd name="T20" fmla="*/ 20161247 w 16"/>
              <a:gd name="T21" fmla="*/ 20161621 h 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
              <a:gd name="T34" fmla="*/ 0 h 17"/>
              <a:gd name="T35" fmla="*/ 16 w 16"/>
              <a:gd name="T36" fmla="*/ 17 h 1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 h="17">
                <a:moveTo>
                  <a:pt x="8" y="8"/>
                </a:moveTo>
                <a:lnTo>
                  <a:pt x="0" y="8"/>
                </a:lnTo>
                <a:lnTo>
                  <a:pt x="0" y="17"/>
                </a:lnTo>
                <a:lnTo>
                  <a:pt x="8" y="17"/>
                </a:lnTo>
                <a:lnTo>
                  <a:pt x="16" y="17"/>
                </a:lnTo>
                <a:lnTo>
                  <a:pt x="16" y="8"/>
                </a:lnTo>
                <a:lnTo>
                  <a:pt x="16" y="0"/>
                </a:lnTo>
                <a:lnTo>
                  <a:pt x="8" y="0"/>
                </a:lnTo>
                <a:lnTo>
                  <a:pt x="0" y="0"/>
                </a:lnTo>
                <a:lnTo>
                  <a:pt x="0" y="8"/>
                </a:lnTo>
                <a:lnTo>
                  <a:pt x="8" y="8"/>
                </a:lnTo>
                <a:close/>
              </a:path>
            </a:pathLst>
          </a:custGeom>
          <a:solidFill>
            <a:srgbClr val="00FFFF"/>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80" name="Freeform 86"/>
          <p:cNvSpPr>
            <a:spLocks/>
          </p:cNvSpPr>
          <p:nvPr/>
        </p:nvSpPr>
        <p:spPr bwMode="auto">
          <a:xfrm>
            <a:off x="877888" y="2282825"/>
            <a:ext cx="12700" cy="14288"/>
          </a:xfrm>
          <a:custGeom>
            <a:avLst/>
            <a:gdLst>
              <a:gd name="T0" fmla="*/ 0 w 1"/>
              <a:gd name="T1" fmla="*/ 0 h 1"/>
              <a:gd name="T2" fmla="*/ 0 w 1"/>
              <a:gd name="T3" fmla="*/ 204146902 h 1"/>
              <a:gd name="T4" fmla="*/ 161289973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2700">
            <a:solidFill>
              <a:srgbClr val="00FF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81" name="Freeform 87"/>
          <p:cNvSpPr>
            <a:spLocks/>
          </p:cNvSpPr>
          <p:nvPr/>
        </p:nvSpPr>
        <p:spPr bwMode="auto">
          <a:xfrm>
            <a:off x="865188" y="2219325"/>
            <a:ext cx="25400" cy="25400"/>
          </a:xfrm>
          <a:custGeom>
            <a:avLst/>
            <a:gdLst>
              <a:gd name="T0" fmla="*/ 20161247 w 16"/>
              <a:gd name="T1" fmla="*/ 20161247 h 16"/>
              <a:gd name="T2" fmla="*/ 0 w 16"/>
              <a:gd name="T3" fmla="*/ 20161247 h 16"/>
              <a:gd name="T4" fmla="*/ 0 w 16"/>
              <a:gd name="T5" fmla="*/ 40322493 h 16"/>
              <a:gd name="T6" fmla="*/ 20161247 w 16"/>
              <a:gd name="T7" fmla="*/ 40322493 h 16"/>
              <a:gd name="T8" fmla="*/ 40322493 w 16"/>
              <a:gd name="T9" fmla="*/ 40322493 h 16"/>
              <a:gd name="T10" fmla="*/ 40322493 w 16"/>
              <a:gd name="T11" fmla="*/ 20161247 h 16"/>
              <a:gd name="T12" fmla="*/ 40322493 w 16"/>
              <a:gd name="T13" fmla="*/ 0 h 16"/>
              <a:gd name="T14" fmla="*/ 20161247 w 16"/>
              <a:gd name="T15" fmla="*/ 0 h 16"/>
              <a:gd name="T16" fmla="*/ 0 w 16"/>
              <a:gd name="T17" fmla="*/ 0 h 16"/>
              <a:gd name="T18" fmla="*/ 0 w 16"/>
              <a:gd name="T19" fmla="*/ 20161247 h 16"/>
              <a:gd name="T20" fmla="*/ 20161247 w 16"/>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
              <a:gd name="T34" fmla="*/ 0 h 16"/>
              <a:gd name="T35" fmla="*/ 16 w 16"/>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 h="16">
                <a:moveTo>
                  <a:pt x="8" y="8"/>
                </a:moveTo>
                <a:lnTo>
                  <a:pt x="0" y="8"/>
                </a:lnTo>
                <a:lnTo>
                  <a:pt x="0" y="16"/>
                </a:lnTo>
                <a:lnTo>
                  <a:pt x="8" y="16"/>
                </a:lnTo>
                <a:lnTo>
                  <a:pt x="16" y="16"/>
                </a:lnTo>
                <a:lnTo>
                  <a:pt x="16" y="8"/>
                </a:lnTo>
                <a:lnTo>
                  <a:pt x="16" y="0"/>
                </a:lnTo>
                <a:lnTo>
                  <a:pt x="8" y="0"/>
                </a:lnTo>
                <a:lnTo>
                  <a:pt x="0" y="0"/>
                </a:lnTo>
                <a:lnTo>
                  <a:pt x="0" y="8"/>
                </a:lnTo>
                <a:lnTo>
                  <a:pt x="8" y="8"/>
                </a:lnTo>
                <a:close/>
              </a:path>
            </a:pathLst>
          </a:custGeom>
          <a:solidFill>
            <a:srgbClr val="00FFFF"/>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82" name="Freeform 88"/>
          <p:cNvSpPr>
            <a:spLocks/>
          </p:cNvSpPr>
          <p:nvPr/>
        </p:nvSpPr>
        <p:spPr bwMode="auto">
          <a:xfrm>
            <a:off x="877888" y="2232025"/>
            <a:ext cx="12700" cy="12700"/>
          </a:xfrm>
          <a:custGeom>
            <a:avLst/>
            <a:gdLst>
              <a:gd name="T0" fmla="*/ 0 w 1"/>
              <a:gd name="T1" fmla="*/ 0 h 1"/>
              <a:gd name="T2" fmla="*/ 0 w 1"/>
              <a:gd name="T3" fmla="*/ 161289973 h 1"/>
              <a:gd name="T4" fmla="*/ 161289973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83" name="Freeform 89"/>
          <p:cNvSpPr>
            <a:spLocks/>
          </p:cNvSpPr>
          <p:nvPr/>
        </p:nvSpPr>
        <p:spPr bwMode="auto">
          <a:xfrm>
            <a:off x="865188" y="2155825"/>
            <a:ext cx="25400" cy="25400"/>
          </a:xfrm>
          <a:custGeom>
            <a:avLst/>
            <a:gdLst>
              <a:gd name="T0" fmla="*/ 20161247 w 16"/>
              <a:gd name="T1" fmla="*/ 20161247 h 16"/>
              <a:gd name="T2" fmla="*/ 0 w 16"/>
              <a:gd name="T3" fmla="*/ 20161247 h 16"/>
              <a:gd name="T4" fmla="*/ 0 w 16"/>
              <a:gd name="T5" fmla="*/ 40322493 h 16"/>
              <a:gd name="T6" fmla="*/ 20161247 w 16"/>
              <a:gd name="T7" fmla="*/ 40322493 h 16"/>
              <a:gd name="T8" fmla="*/ 40322493 w 16"/>
              <a:gd name="T9" fmla="*/ 40322493 h 16"/>
              <a:gd name="T10" fmla="*/ 40322493 w 16"/>
              <a:gd name="T11" fmla="*/ 20161247 h 16"/>
              <a:gd name="T12" fmla="*/ 40322493 w 16"/>
              <a:gd name="T13" fmla="*/ 0 h 16"/>
              <a:gd name="T14" fmla="*/ 20161247 w 16"/>
              <a:gd name="T15" fmla="*/ 0 h 16"/>
              <a:gd name="T16" fmla="*/ 0 w 16"/>
              <a:gd name="T17" fmla="*/ 0 h 16"/>
              <a:gd name="T18" fmla="*/ 0 w 16"/>
              <a:gd name="T19" fmla="*/ 20161247 h 16"/>
              <a:gd name="T20" fmla="*/ 20161247 w 16"/>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
              <a:gd name="T34" fmla="*/ 0 h 16"/>
              <a:gd name="T35" fmla="*/ 16 w 16"/>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 h="16">
                <a:moveTo>
                  <a:pt x="8" y="8"/>
                </a:moveTo>
                <a:lnTo>
                  <a:pt x="0" y="8"/>
                </a:lnTo>
                <a:lnTo>
                  <a:pt x="0" y="16"/>
                </a:lnTo>
                <a:lnTo>
                  <a:pt x="8" y="16"/>
                </a:lnTo>
                <a:lnTo>
                  <a:pt x="16" y="16"/>
                </a:lnTo>
                <a:lnTo>
                  <a:pt x="16" y="8"/>
                </a:lnTo>
                <a:lnTo>
                  <a:pt x="16" y="0"/>
                </a:lnTo>
                <a:lnTo>
                  <a:pt x="8" y="0"/>
                </a:lnTo>
                <a:lnTo>
                  <a:pt x="0" y="0"/>
                </a:lnTo>
                <a:lnTo>
                  <a:pt x="0" y="8"/>
                </a:lnTo>
                <a:lnTo>
                  <a:pt x="8" y="8"/>
                </a:lnTo>
                <a:close/>
              </a:path>
            </a:pathLst>
          </a:custGeom>
          <a:solidFill>
            <a:srgbClr val="00FFFF"/>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84" name="Freeform 90"/>
          <p:cNvSpPr>
            <a:spLocks/>
          </p:cNvSpPr>
          <p:nvPr/>
        </p:nvSpPr>
        <p:spPr bwMode="auto">
          <a:xfrm>
            <a:off x="877888" y="2168525"/>
            <a:ext cx="12700" cy="12700"/>
          </a:xfrm>
          <a:custGeom>
            <a:avLst/>
            <a:gdLst>
              <a:gd name="T0" fmla="*/ 0 w 1"/>
              <a:gd name="T1" fmla="*/ 0 h 1"/>
              <a:gd name="T2" fmla="*/ 0 w 1"/>
              <a:gd name="T3" fmla="*/ 161289973 h 1"/>
              <a:gd name="T4" fmla="*/ 161289973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2700">
            <a:solidFill>
              <a:srgbClr val="00FF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85" name="Freeform 91"/>
          <p:cNvSpPr>
            <a:spLocks/>
          </p:cNvSpPr>
          <p:nvPr/>
        </p:nvSpPr>
        <p:spPr bwMode="auto">
          <a:xfrm>
            <a:off x="2222500" y="2681288"/>
            <a:ext cx="26988" cy="25400"/>
          </a:xfrm>
          <a:custGeom>
            <a:avLst/>
            <a:gdLst>
              <a:gd name="T0" fmla="*/ 20161621 w 17"/>
              <a:gd name="T1" fmla="*/ 20161247 h 16"/>
              <a:gd name="T2" fmla="*/ 20161621 w 17"/>
              <a:gd name="T3" fmla="*/ 0 h 16"/>
              <a:gd name="T4" fmla="*/ 0 w 17"/>
              <a:gd name="T5" fmla="*/ 0 h 16"/>
              <a:gd name="T6" fmla="*/ 0 w 17"/>
              <a:gd name="T7" fmla="*/ 20161247 h 16"/>
              <a:gd name="T8" fmla="*/ 0 w 17"/>
              <a:gd name="T9" fmla="*/ 40322493 h 16"/>
              <a:gd name="T10" fmla="*/ 20161621 w 17"/>
              <a:gd name="T11" fmla="*/ 40322493 h 16"/>
              <a:gd name="T12" fmla="*/ 42844237 w 17"/>
              <a:gd name="T13" fmla="*/ 40322493 h 16"/>
              <a:gd name="T14" fmla="*/ 42844237 w 17"/>
              <a:gd name="T15" fmla="*/ 20161247 h 16"/>
              <a:gd name="T16" fmla="*/ 42844237 w 17"/>
              <a:gd name="T17" fmla="*/ 0 h 16"/>
              <a:gd name="T18" fmla="*/ 20161621 w 17"/>
              <a:gd name="T19" fmla="*/ 0 h 16"/>
              <a:gd name="T20" fmla="*/ 20161621 w 17"/>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16"/>
              <a:gd name="T35" fmla="*/ 17 w 17"/>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16">
                <a:moveTo>
                  <a:pt x="8" y="8"/>
                </a:moveTo>
                <a:lnTo>
                  <a:pt x="8" y="0"/>
                </a:lnTo>
                <a:lnTo>
                  <a:pt x="0" y="0"/>
                </a:lnTo>
                <a:lnTo>
                  <a:pt x="0" y="8"/>
                </a:lnTo>
                <a:lnTo>
                  <a:pt x="0" y="16"/>
                </a:lnTo>
                <a:lnTo>
                  <a:pt x="8" y="16"/>
                </a:lnTo>
                <a:lnTo>
                  <a:pt x="17" y="16"/>
                </a:lnTo>
                <a:lnTo>
                  <a:pt x="17" y="8"/>
                </a:lnTo>
                <a:lnTo>
                  <a:pt x="17"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86" name="Freeform 92"/>
          <p:cNvSpPr>
            <a:spLocks/>
          </p:cNvSpPr>
          <p:nvPr/>
        </p:nvSpPr>
        <p:spPr bwMode="auto">
          <a:xfrm>
            <a:off x="2209800" y="2681288"/>
            <a:ext cx="39688" cy="38100"/>
          </a:xfrm>
          <a:custGeom>
            <a:avLst/>
            <a:gdLst>
              <a:gd name="T0" fmla="*/ 350034923 w 3"/>
              <a:gd name="T1" fmla="*/ 0 h 3"/>
              <a:gd name="T2" fmla="*/ 175010847 w 3"/>
              <a:gd name="T3" fmla="*/ 161289998 h 3"/>
              <a:gd name="T4" fmla="*/ 0 w 3"/>
              <a:gd name="T5" fmla="*/ 322579997 h 3"/>
              <a:gd name="T6" fmla="*/ 175010847 w 3"/>
              <a:gd name="T7" fmla="*/ 322579997 h 3"/>
              <a:gd name="T8" fmla="*/ 350034923 w 3"/>
              <a:gd name="T9" fmla="*/ 483870045 h 3"/>
              <a:gd name="T10" fmla="*/ 350034923 w 3"/>
              <a:gd name="T11" fmla="*/ 322579997 h 3"/>
              <a:gd name="T12" fmla="*/ 525045821 w 3"/>
              <a:gd name="T13" fmla="*/ 322579997 h 3"/>
              <a:gd name="T14" fmla="*/ 350034923 w 3"/>
              <a:gd name="T15" fmla="*/ 161289998 h 3"/>
              <a:gd name="T16" fmla="*/ 350034923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87" name="Freeform 93"/>
          <p:cNvSpPr>
            <a:spLocks/>
          </p:cNvSpPr>
          <p:nvPr/>
        </p:nvSpPr>
        <p:spPr bwMode="auto">
          <a:xfrm>
            <a:off x="2222500" y="3308350"/>
            <a:ext cx="26988" cy="25400"/>
          </a:xfrm>
          <a:custGeom>
            <a:avLst/>
            <a:gdLst>
              <a:gd name="T0" fmla="*/ 20161621 w 17"/>
              <a:gd name="T1" fmla="*/ 20161247 h 16"/>
              <a:gd name="T2" fmla="*/ 20161621 w 17"/>
              <a:gd name="T3" fmla="*/ 0 h 16"/>
              <a:gd name="T4" fmla="*/ 0 w 17"/>
              <a:gd name="T5" fmla="*/ 0 h 16"/>
              <a:gd name="T6" fmla="*/ 0 w 17"/>
              <a:gd name="T7" fmla="*/ 20161247 h 16"/>
              <a:gd name="T8" fmla="*/ 0 w 17"/>
              <a:gd name="T9" fmla="*/ 40322493 h 16"/>
              <a:gd name="T10" fmla="*/ 20161621 w 17"/>
              <a:gd name="T11" fmla="*/ 40322493 h 16"/>
              <a:gd name="T12" fmla="*/ 42844237 w 17"/>
              <a:gd name="T13" fmla="*/ 40322493 h 16"/>
              <a:gd name="T14" fmla="*/ 42844237 w 17"/>
              <a:gd name="T15" fmla="*/ 20161247 h 16"/>
              <a:gd name="T16" fmla="*/ 42844237 w 17"/>
              <a:gd name="T17" fmla="*/ 0 h 16"/>
              <a:gd name="T18" fmla="*/ 20161621 w 17"/>
              <a:gd name="T19" fmla="*/ 0 h 16"/>
              <a:gd name="T20" fmla="*/ 20161621 w 17"/>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16"/>
              <a:gd name="T35" fmla="*/ 17 w 17"/>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16">
                <a:moveTo>
                  <a:pt x="8" y="8"/>
                </a:moveTo>
                <a:lnTo>
                  <a:pt x="8" y="0"/>
                </a:lnTo>
                <a:lnTo>
                  <a:pt x="0" y="0"/>
                </a:lnTo>
                <a:lnTo>
                  <a:pt x="0" y="8"/>
                </a:lnTo>
                <a:lnTo>
                  <a:pt x="0" y="16"/>
                </a:lnTo>
                <a:lnTo>
                  <a:pt x="8" y="16"/>
                </a:lnTo>
                <a:lnTo>
                  <a:pt x="17" y="16"/>
                </a:lnTo>
                <a:lnTo>
                  <a:pt x="17" y="8"/>
                </a:lnTo>
                <a:lnTo>
                  <a:pt x="17"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88" name="Freeform 94"/>
          <p:cNvSpPr>
            <a:spLocks/>
          </p:cNvSpPr>
          <p:nvPr/>
        </p:nvSpPr>
        <p:spPr bwMode="auto">
          <a:xfrm>
            <a:off x="2209800" y="3308350"/>
            <a:ext cx="39688" cy="38100"/>
          </a:xfrm>
          <a:custGeom>
            <a:avLst/>
            <a:gdLst>
              <a:gd name="T0" fmla="*/ 350034923 w 3"/>
              <a:gd name="T1" fmla="*/ 0 h 3"/>
              <a:gd name="T2" fmla="*/ 175010847 w 3"/>
              <a:gd name="T3" fmla="*/ 161289998 h 3"/>
              <a:gd name="T4" fmla="*/ 0 w 3"/>
              <a:gd name="T5" fmla="*/ 322579997 h 3"/>
              <a:gd name="T6" fmla="*/ 175010847 w 3"/>
              <a:gd name="T7" fmla="*/ 322579997 h 3"/>
              <a:gd name="T8" fmla="*/ 350034923 w 3"/>
              <a:gd name="T9" fmla="*/ 483870045 h 3"/>
              <a:gd name="T10" fmla="*/ 350034923 w 3"/>
              <a:gd name="T11" fmla="*/ 322579997 h 3"/>
              <a:gd name="T12" fmla="*/ 525045821 w 3"/>
              <a:gd name="T13" fmla="*/ 322579997 h 3"/>
              <a:gd name="T14" fmla="*/ 350034923 w 3"/>
              <a:gd name="T15" fmla="*/ 161289998 h 3"/>
              <a:gd name="T16" fmla="*/ 350034923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89" name="Freeform 95"/>
          <p:cNvSpPr>
            <a:spLocks/>
          </p:cNvSpPr>
          <p:nvPr/>
        </p:nvSpPr>
        <p:spPr bwMode="auto">
          <a:xfrm>
            <a:off x="2222500" y="3935413"/>
            <a:ext cx="26988" cy="25400"/>
          </a:xfrm>
          <a:custGeom>
            <a:avLst/>
            <a:gdLst>
              <a:gd name="T0" fmla="*/ 20161621 w 17"/>
              <a:gd name="T1" fmla="*/ 20161247 h 16"/>
              <a:gd name="T2" fmla="*/ 20161621 w 17"/>
              <a:gd name="T3" fmla="*/ 0 h 16"/>
              <a:gd name="T4" fmla="*/ 0 w 17"/>
              <a:gd name="T5" fmla="*/ 0 h 16"/>
              <a:gd name="T6" fmla="*/ 0 w 17"/>
              <a:gd name="T7" fmla="*/ 20161247 h 16"/>
              <a:gd name="T8" fmla="*/ 0 w 17"/>
              <a:gd name="T9" fmla="*/ 40322493 h 16"/>
              <a:gd name="T10" fmla="*/ 20161621 w 17"/>
              <a:gd name="T11" fmla="*/ 40322493 h 16"/>
              <a:gd name="T12" fmla="*/ 42844237 w 17"/>
              <a:gd name="T13" fmla="*/ 40322493 h 16"/>
              <a:gd name="T14" fmla="*/ 42844237 w 17"/>
              <a:gd name="T15" fmla="*/ 20161247 h 16"/>
              <a:gd name="T16" fmla="*/ 42844237 w 17"/>
              <a:gd name="T17" fmla="*/ 0 h 16"/>
              <a:gd name="T18" fmla="*/ 20161621 w 17"/>
              <a:gd name="T19" fmla="*/ 0 h 16"/>
              <a:gd name="T20" fmla="*/ 20161621 w 17"/>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16"/>
              <a:gd name="T35" fmla="*/ 17 w 17"/>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16">
                <a:moveTo>
                  <a:pt x="8" y="8"/>
                </a:moveTo>
                <a:lnTo>
                  <a:pt x="8" y="0"/>
                </a:lnTo>
                <a:lnTo>
                  <a:pt x="0" y="0"/>
                </a:lnTo>
                <a:lnTo>
                  <a:pt x="0" y="8"/>
                </a:lnTo>
                <a:lnTo>
                  <a:pt x="0" y="16"/>
                </a:lnTo>
                <a:lnTo>
                  <a:pt x="8" y="16"/>
                </a:lnTo>
                <a:lnTo>
                  <a:pt x="17" y="16"/>
                </a:lnTo>
                <a:lnTo>
                  <a:pt x="17" y="8"/>
                </a:lnTo>
                <a:lnTo>
                  <a:pt x="17"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90" name="Freeform 96"/>
          <p:cNvSpPr>
            <a:spLocks/>
          </p:cNvSpPr>
          <p:nvPr/>
        </p:nvSpPr>
        <p:spPr bwMode="auto">
          <a:xfrm>
            <a:off x="2209800" y="3935413"/>
            <a:ext cx="39688" cy="39687"/>
          </a:xfrm>
          <a:custGeom>
            <a:avLst/>
            <a:gdLst>
              <a:gd name="T0" fmla="*/ 350034923 w 3"/>
              <a:gd name="T1" fmla="*/ 0 h 3"/>
              <a:gd name="T2" fmla="*/ 175010847 w 3"/>
              <a:gd name="T3" fmla="*/ 175006437 h 3"/>
              <a:gd name="T4" fmla="*/ 0 w 3"/>
              <a:gd name="T5" fmla="*/ 350012874 h 3"/>
              <a:gd name="T6" fmla="*/ 175010847 w 3"/>
              <a:gd name="T7" fmla="*/ 350012874 h 3"/>
              <a:gd name="T8" fmla="*/ 350034923 w 3"/>
              <a:gd name="T9" fmla="*/ 525019363 h 3"/>
              <a:gd name="T10" fmla="*/ 350034923 w 3"/>
              <a:gd name="T11" fmla="*/ 350012874 h 3"/>
              <a:gd name="T12" fmla="*/ 525045821 w 3"/>
              <a:gd name="T13" fmla="*/ 350012874 h 3"/>
              <a:gd name="T14" fmla="*/ 350034923 w 3"/>
              <a:gd name="T15" fmla="*/ 175006437 h 3"/>
              <a:gd name="T16" fmla="*/ 350034923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91" name="Freeform 97"/>
          <p:cNvSpPr>
            <a:spLocks/>
          </p:cNvSpPr>
          <p:nvPr/>
        </p:nvSpPr>
        <p:spPr bwMode="auto">
          <a:xfrm>
            <a:off x="2222500" y="4564063"/>
            <a:ext cx="26988" cy="25400"/>
          </a:xfrm>
          <a:custGeom>
            <a:avLst/>
            <a:gdLst>
              <a:gd name="T0" fmla="*/ 20161621 w 17"/>
              <a:gd name="T1" fmla="*/ 20161247 h 16"/>
              <a:gd name="T2" fmla="*/ 20161621 w 17"/>
              <a:gd name="T3" fmla="*/ 0 h 16"/>
              <a:gd name="T4" fmla="*/ 0 w 17"/>
              <a:gd name="T5" fmla="*/ 0 h 16"/>
              <a:gd name="T6" fmla="*/ 0 w 17"/>
              <a:gd name="T7" fmla="*/ 20161247 h 16"/>
              <a:gd name="T8" fmla="*/ 0 w 17"/>
              <a:gd name="T9" fmla="*/ 40322493 h 16"/>
              <a:gd name="T10" fmla="*/ 20161621 w 17"/>
              <a:gd name="T11" fmla="*/ 40322493 h 16"/>
              <a:gd name="T12" fmla="*/ 42844237 w 17"/>
              <a:gd name="T13" fmla="*/ 40322493 h 16"/>
              <a:gd name="T14" fmla="*/ 42844237 w 17"/>
              <a:gd name="T15" fmla="*/ 20161247 h 16"/>
              <a:gd name="T16" fmla="*/ 42844237 w 17"/>
              <a:gd name="T17" fmla="*/ 0 h 16"/>
              <a:gd name="T18" fmla="*/ 20161621 w 17"/>
              <a:gd name="T19" fmla="*/ 0 h 16"/>
              <a:gd name="T20" fmla="*/ 20161621 w 17"/>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
              <a:gd name="T34" fmla="*/ 0 h 16"/>
              <a:gd name="T35" fmla="*/ 17 w 17"/>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 h="16">
                <a:moveTo>
                  <a:pt x="8" y="8"/>
                </a:moveTo>
                <a:lnTo>
                  <a:pt x="8" y="0"/>
                </a:lnTo>
                <a:lnTo>
                  <a:pt x="0" y="0"/>
                </a:lnTo>
                <a:lnTo>
                  <a:pt x="0" y="8"/>
                </a:lnTo>
                <a:lnTo>
                  <a:pt x="0" y="16"/>
                </a:lnTo>
                <a:lnTo>
                  <a:pt x="8" y="16"/>
                </a:lnTo>
                <a:lnTo>
                  <a:pt x="17" y="16"/>
                </a:lnTo>
                <a:lnTo>
                  <a:pt x="17" y="8"/>
                </a:lnTo>
                <a:lnTo>
                  <a:pt x="17"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92" name="Freeform 98"/>
          <p:cNvSpPr>
            <a:spLocks/>
          </p:cNvSpPr>
          <p:nvPr/>
        </p:nvSpPr>
        <p:spPr bwMode="auto">
          <a:xfrm>
            <a:off x="2209800" y="4564063"/>
            <a:ext cx="39688" cy="38100"/>
          </a:xfrm>
          <a:custGeom>
            <a:avLst/>
            <a:gdLst>
              <a:gd name="T0" fmla="*/ 350034923 w 3"/>
              <a:gd name="T1" fmla="*/ 0 h 3"/>
              <a:gd name="T2" fmla="*/ 175010847 w 3"/>
              <a:gd name="T3" fmla="*/ 161289998 h 3"/>
              <a:gd name="T4" fmla="*/ 0 w 3"/>
              <a:gd name="T5" fmla="*/ 322579997 h 3"/>
              <a:gd name="T6" fmla="*/ 175010847 w 3"/>
              <a:gd name="T7" fmla="*/ 322579997 h 3"/>
              <a:gd name="T8" fmla="*/ 350034923 w 3"/>
              <a:gd name="T9" fmla="*/ 483870045 h 3"/>
              <a:gd name="T10" fmla="*/ 350034923 w 3"/>
              <a:gd name="T11" fmla="*/ 322579997 h 3"/>
              <a:gd name="T12" fmla="*/ 525045821 w 3"/>
              <a:gd name="T13" fmla="*/ 322579997 h 3"/>
              <a:gd name="T14" fmla="*/ 350034923 w 3"/>
              <a:gd name="T15" fmla="*/ 161289998 h 3"/>
              <a:gd name="T16" fmla="*/ 350034923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93" name="Freeform 99"/>
          <p:cNvSpPr>
            <a:spLocks/>
          </p:cNvSpPr>
          <p:nvPr/>
        </p:nvSpPr>
        <p:spPr bwMode="auto">
          <a:xfrm>
            <a:off x="3094038" y="4564063"/>
            <a:ext cx="25400" cy="25400"/>
          </a:xfrm>
          <a:custGeom>
            <a:avLst/>
            <a:gdLst>
              <a:gd name="T0" fmla="*/ 20161247 w 16"/>
              <a:gd name="T1" fmla="*/ 20161247 h 16"/>
              <a:gd name="T2" fmla="*/ 20161247 w 16"/>
              <a:gd name="T3" fmla="*/ 0 h 16"/>
              <a:gd name="T4" fmla="*/ 0 w 16"/>
              <a:gd name="T5" fmla="*/ 0 h 16"/>
              <a:gd name="T6" fmla="*/ 0 w 16"/>
              <a:gd name="T7" fmla="*/ 20161247 h 16"/>
              <a:gd name="T8" fmla="*/ 0 w 16"/>
              <a:gd name="T9" fmla="*/ 40322493 h 16"/>
              <a:gd name="T10" fmla="*/ 20161247 w 16"/>
              <a:gd name="T11" fmla="*/ 40322493 h 16"/>
              <a:gd name="T12" fmla="*/ 40322493 w 16"/>
              <a:gd name="T13" fmla="*/ 40322493 h 16"/>
              <a:gd name="T14" fmla="*/ 40322493 w 16"/>
              <a:gd name="T15" fmla="*/ 20161247 h 16"/>
              <a:gd name="T16" fmla="*/ 40322493 w 16"/>
              <a:gd name="T17" fmla="*/ 0 h 16"/>
              <a:gd name="T18" fmla="*/ 20161247 w 16"/>
              <a:gd name="T19" fmla="*/ 0 h 16"/>
              <a:gd name="T20" fmla="*/ 20161247 w 16"/>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
              <a:gd name="T34" fmla="*/ 0 h 16"/>
              <a:gd name="T35" fmla="*/ 16 w 16"/>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 h="16">
                <a:moveTo>
                  <a:pt x="8" y="8"/>
                </a:moveTo>
                <a:lnTo>
                  <a:pt x="8" y="0"/>
                </a:lnTo>
                <a:lnTo>
                  <a:pt x="0" y="0"/>
                </a:lnTo>
                <a:lnTo>
                  <a:pt x="0" y="8"/>
                </a:lnTo>
                <a:lnTo>
                  <a:pt x="0" y="16"/>
                </a:lnTo>
                <a:lnTo>
                  <a:pt x="8" y="16"/>
                </a:lnTo>
                <a:lnTo>
                  <a:pt x="16" y="16"/>
                </a:lnTo>
                <a:lnTo>
                  <a:pt x="16" y="8"/>
                </a:lnTo>
                <a:lnTo>
                  <a:pt x="16"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94" name="Freeform 100"/>
          <p:cNvSpPr>
            <a:spLocks/>
          </p:cNvSpPr>
          <p:nvPr/>
        </p:nvSpPr>
        <p:spPr bwMode="auto">
          <a:xfrm>
            <a:off x="3094038" y="4564063"/>
            <a:ext cx="38100" cy="38100"/>
          </a:xfrm>
          <a:custGeom>
            <a:avLst/>
            <a:gdLst>
              <a:gd name="T0" fmla="*/ 322579997 w 3"/>
              <a:gd name="T1" fmla="*/ 0 h 3"/>
              <a:gd name="T2" fmla="*/ 161289998 w 3"/>
              <a:gd name="T3" fmla="*/ 161289998 h 3"/>
              <a:gd name="T4" fmla="*/ 0 w 3"/>
              <a:gd name="T5" fmla="*/ 322579997 h 3"/>
              <a:gd name="T6" fmla="*/ 161289998 w 3"/>
              <a:gd name="T7" fmla="*/ 322579997 h 3"/>
              <a:gd name="T8" fmla="*/ 322579997 w 3"/>
              <a:gd name="T9" fmla="*/ 483870045 h 3"/>
              <a:gd name="T10" fmla="*/ 322579997 w 3"/>
              <a:gd name="T11" fmla="*/ 322579997 h 3"/>
              <a:gd name="T12" fmla="*/ 483870045 w 3"/>
              <a:gd name="T13" fmla="*/ 322579997 h 3"/>
              <a:gd name="T14" fmla="*/ 322579997 w 3"/>
              <a:gd name="T15" fmla="*/ 161289998 h 3"/>
              <a:gd name="T16" fmla="*/ 32257999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95" name="Freeform 101"/>
          <p:cNvSpPr>
            <a:spLocks/>
          </p:cNvSpPr>
          <p:nvPr/>
        </p:nvSpPr>
        <p:spPr bwMode="auto">
          <a:xfrm>
            <a:off x="3094038" y="3935413"/>
            <a:ext cx="25400" cy="25400"/>
          </a:xfrm>
          <a:custGeom>
            <a:avLst/>
            <a:gdLst>
              <a:gd name="T0" fmla="*/ 20161247 w 16"/>
              <a:gd name="T1" fmla="*/ 20161247 h 16"/>
              <a:gd name="T2" fmla="*/ 20161247 w 16"/>
              <a:gd name="T3" fmla="*/ 0 h 16"/>
              <a:gd name="T4" fmla="*/ 0 w 16"/>
              <a:gd name="T5" fmla="*/ 0 h 16"/>
              <a:gd name="T6" fmla="*/ 0 w 16"/>
              <a:gd name="T7" fmla="*/ 20161247 h 16"/>
              <a:gd name="T8" fmla="*/ 0 w 16"/>
              <a:gd name="T9" fmla="*/ 40322493 h 16"/>
              <a:gd name="T10" fmla="*/ 20161247 w 16"/>
              <a:gd name="T11" fmla="*/ 40322493 h 16"/>
              <a:gd name="T12" fmla="*/ 40322493 w 16"/>
              <a:gd name="T13" fmla="*/ 40322493 h 16"/>
              <a:gd name="T14" fmla="*/ 40322493 w 16"/>
              <a:gd name="T15" fmla="*/ 20161247 h 16"/>
              <a:gd name="T16" fmla="*/ 40322493 w 16"/>
              <a:gd name="T17" fmla="*/ 0 h 16"/>
              <a:gd name="T18" fmla="*/ 20161247 w 16"/>
              <a:gd name="T19" fmla="*/ 0 h 16"/>
              <a:gd name="T20" fmla="*/ 20161247 w 16"/>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
              <a:gd name="T34" fmla="*/ 0 h 16"/>
              <a:gd name="T35" fmla="*/ 16 w 16"/>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 h="16">
                <a:moveTo>
                  <a:pt x="8" y="8"/>
                </a:moveTo>
                <a:lnTo>
                  <a:pt x="8" y="0"/>
                </a:lnTo>
                <a:lnTo>
                  <a:pt x="0" y="0"/>
                </a:lnTo>
                <a:lnTo>
                  <a:pt x="0" y="8"/>
                </a:lnTo>
                <a:lnTo>
                  <a:pt x="0" y="16"/>
                </a:lnTo>
                <a:lnTo>
                  <a:pt x="8" y="16"/>
                </a:lnTo>
                <a:lnTo>
                  <a:pt x="16" y="16"/>
                </a:lnTo>
                <a:lnTo>
                  <a:pt x="16" y="8"/>
                </a:lnTo>
                <a:lnTo>
                  <a:pt x="16"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96" name="Freeform 102"/>
          <p:cNvSpPr>
            <a:spLocks/>
          </p:cNvSpPr>
          <p:nvPr/>
        </p:nvSpPr>
        <p:spPr bwMode="auto">
          <a:xfrm>
            <a:off x="3094038" y="3935413"/>
            <a:ext cx="38100" cy="39687"/>
          </a:xfrm>
          <a:custGeom>
            <a:avLst/>
            <a:gdLst>
              <a:gd name="T0" fmla="*/ 322579997 w 3"/>
              <a:gd name="T1" fmla="*/ 0 h 3"/>
              <a:gd name="T2" fmla="*/ 161289998 w 3"/>
              <a:gd name="T3" fmla="*/ 175006437 h 3"/>
              <a:gd name="T4" fmla="*/ 0 w 3"/>
              <a:gd name="T5" fmla="*/ 350012874 h 3"/>
              <a:gd name="T6" fmla="*/ 161289998 w 3"/>
              <a:gd name="T7" fmla="*/ 350012874 h 3"/>
              <a:gd name="T8" fmla="*/ 322579997 w 3"/>
              <a:gd name="T9" fmla="*/ 525019363 h 3"/>
              <a:gd name="T10" fmla="*/ 322579997 w 3"/>
              <a:gd name="T11" fmla="*/ 350012874 h 3"/>
              <a:gd name="T12" fmla="*/ 483870045 w 3"/>
              <a:gd name="T13" fmla="*/ 350012874 h 3"/>
              <a:gd name="T14" fmla="*/ 322579997 w 3"/>
              <a:gd name="T15" fmla="*/ 175006437 h 3"/>
              <a:gd name="T16" fmla="*/ 32257999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97" name="Freeform 103"/>
          <p:cNvSpPr>
            <a:spLocks/>
          </p:cNvSpPr>
          <p:nvPr/>
        </p:nvSpPr>
        <p:spPr bwMode="auto">
          <a:xfrm>
            <a:off x="3094038" y="3308350"/>
            <a:ext cx="25400" cy="25400"/>
          </a:xfrm>
          <a:custGeom>
            <a:avLst/>
            <a:gdLst>
              <a:gd name="T0" fmla="*/ 20161247 w 16"/>
              <a:gd name="T1" fmla="*/ 20161247 h 16"/>
              <a:gd name="T2" fmla="*/ 20161247 w 16"/>
              <a:gd name="T3" fmla="*/ 0 h 16"/>
              <a:gd name="T4" fmla="*/ 0 w 16"/>
              <a:gd name="T5" fmla="*/ 0 h 16"/>
              <a:gd name="T6" fmla="*/ 0 w 16"/>
              <a:gd name="T7" fmla="*/ 20161247 h 16"/>
              <a:gd name="T8" fmla="*/ 0 w 16"/>
              <a:gd name="T9" fmla="*/ 40322493 h 16"/>
              <a:gd name="T10" fmla="*/ 20161247 w 16"/>
              <a:gd name="T11" fmla="*/ 40322493 h 16"/>
              <a:gd name="T12" fmla="*/ 40322493 w 16"/>
              <a:gd name="T13" fmla="*/ 40322493 h 16"/>
              <a:gd name="T14" fmla="*/ 40322493 w 16"/>
              <a:gd name="T15" fmla="*/ 20161247 h 16"/>
              <a:gd name="T16" fmla="*/ 40322493 w 16"/>
              <a:gd name="T17" fmla="*/ 0 h 16"/>
              <a:gd name="T18" fmla="*/ 20161247 w 16"/>
              <a:gd name="T19" fmla="*/ 0 h 16"/>
              <a:gd name="T20" fmla="*/ 20161247 w 16"/>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
              <a:gd name="T34" fmla="*/ 0 h 16"/>
              <a:gd name="T35" fmla="*/ 16 w 16"/>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 h="16">
                <a:moveTo>
                  <a:pt x="8" y="8"/>
                </a:moveTo>
                <a:lnTo>
                  <a:pt x="8" y="0"/>
                </a:lnTo>
                <a:lnTo>
                  <a:pt x="0" y="0"/>
                </a:lnTo>
                <a:lnTo>
                  <a:pt x="0" y="8"/>
                </a:lnTo>
                <a:lnTo>
                  <a:pt x="0" y="16"/>
                </a:lnTo>
                <a:lnTo>
                  <a:pt x="8" y="16"/>
                </a:lnTo>
                <a:lnTo>
                  <a:pt x="16" y="16"/>
                </a:lnTo>
                <a:lnTo>
                  <a:pt x="16" y="8"/>
                </a:lnTo>
                <a:lnTo>
                  <a:pt x="16"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98" name="Freeform 104"/>
          <p:cNvSpPr>
            <a:spLocks/>
          </p:cNvSpPr>
          <p:nvPr/>
        </p:nvSpPr>
        <p:spPr bwMode="auto">
          <a:xfrm>
            <a:off x="3081338" y="3308350"/>
            <a:ext cx="38100" cy="38100"/>
          </a:xfrm>
          <a:custGeom>
            <a:avLst/>
            <a:gdLst>
              <a:gd name="T0" fmla="*/ 322579997 w 3"/>
              <a:gd name="T1" fmla="*/ 0 h 3"/>
              <a:gd name="T2" fmla="*/ 161289998 w 3"/>
              <a:gd name="T3" fmla="*/ 161289998 h 3"/>
              <a:gd name="T4" fmla="*/ 0 w 3"/>
              <a:gd name="T5" fmla="*/ 322579997 h 3"/>
              <a:gd name="T6" fmla="*/ 161289998 w 3"/>
              <a:gd name="T7" fmla="*/ 322579997 h 3"/>
              <a:gd name="T8" fmla="*/ 322579997 w 3"/>
              <a:gd name="T9" fmla="*/ 483870045 h 3"/>
              <a:gd name="T10" fmla="*/ 322579997 w 3"/>
              <a:gd name="T11" fmla="*/ 322579997 h 3"/>
              <a:gd name="T12" fmla="*/ 483870045 w 3"/>
              <a:gd name="T13" fmla="*/ 322579997 h 3"/>
              <a:gd name="T14" fmla="*/ 322579997 w 3"/>
              <a:gd name="T15" fmla="*/ 161289998 h 3"/>
              <a:gd name="T16" fmla="*/ 32257999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599" name="Freeform 105"/>
          <p:cNvSpPr>
            <a:spLocks/>
          </p:cNvSpPr>
          <p:nvPr/>
        </p:nvSpPr>
        <p:spPr bwMode="auto">
          <a:xfrm>
            <a:off x="3094038" y="2681288"/>
            <a:ext cx="25400" cy="25400"/>
          </a:xfrm>
          <a:custGeom>
            <a:avLst/>
            <a:gdLst>
              <a:gd name="T0" fmla="*/ 20161247 w 16"/>
              <a:gd name="T1" fmla="*/ 20161247 h 16"/>
              <a:gd name="T2" fmla="*/ 20161247 w 16"/>
              <a:gd name="T3" fmla="*/ 0 h 16"/>
              <a:gd name="T4" fmla="*/ 0 w 16"/>
              <a:gd name="T5" fmla="*/ 0 h 16"/>
              <a:gd name="T6" fmla="*/ 0 w 16"/>
              <a:gd name="T7" fmla="*/ 20161247 h 16"/>
              <a:gd name="T8" fmla="*/ 0 w 16"/>
              <a:gd name="T9" fmla="*/ 40322493 h 16"/>
              <a:gd name="T10" fmla="*/ 20161247 w 16"/>
              <a:gd name="T11" fmla="*/ 40322493 h 16"/>
              <a:gd name="T12" fmla="*/ 40322493 w 16"/>
              <a:gd name="T13" fmla="*/ 40322493 h 16"/>
              <a:gd name="T14" fmla="*/ 40322493 w 16"/>
              <a:gd name="T15" fmla="*/ 20161247 h 16"/>
              <a:gd name="T16" fmla="*/ 40322493 w 16"/>
              <a:gd name="T17" fmla="*/ 0 h 16"/>
              <a:gd name="T18" fmla="*/ 20161247 w 16"/>
              <a:gd name="T19" fmla="*/ 0 h 16"/>
              <a:gd name="T20" fmla="*/ 20161247 w 16"/>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
              <a:gd name="T34" fmla="*/ 0 h 16"/>
              <a:gd name="T35" fmla="*/ 16 w 16"/>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 h="16">
                <a:moveTo>
                  <a:pt x="8" y="8"/>
                </a:moveTo>
                <a:lnTo>
                  <a:pt x="8" y="0"/>
                </a:lnTo>
                <a:lnTo>
                  <a:pt x="0" y="0"/>
                </a:lnTo>
                <a:lnTo>
                  <a:pt x="0" y="8"/>
                </a:lnTo>
                <a:lnTo>
                  <a:pt x="0" y="16"/>
                </a:lnTo>
                <a:lnTo>
                  <a:pt x="8" y="16"/>
                </a:lnTo>
                <a:lnTo>
                  <a:pt x="16" y="16"/>
                </a:lnTo>
                <a:lnTo>
                  <a:pt x="16" y="8"/>
                </a:lnTo>
                <a:lnTo>
                  <a:pt x="16"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00" name="Freeform 106"/>
          <p:cNvSpPr>
            <a:spLocks/>
          </p:cNvSpPr>
          <p:nvPr/>
        </p:nvSpPr>
        <p:spPr bwMode="auto">
          <a:xfrm>
            <a:off x="3094038" y="2681288"/>
            <a:ext cx="38100" cy="38100"/>
          </a:xfrm>
          <a:custGeom>
            <a:avLst/>
            <a:gdLst>
              <a:gd name="T0" fmla="*/ 322579997 w 3"/>
              <a:gd name="T1" fmla="*/ 0 h 3"/>
              <a:gd name="T2" fmla="*/ 161289998 w 3"/>
              <a:gd name="T3" fmla="*/ 161289998 h 3"/>
              <a:gd name="T4" fmla="*/ 0 w 3"/>
              <a:gd name="T5" fmla="*/ 322579997 h 3"/>
              <a:gd name="T6" fmla="*/ 161289998 w 3"/>
              <a:gd name="T7" fmla="*/ 322579997 h 3"/>
              <a:gd name="T8" fmla="*/ 322579997 w 3"/>
              <a:gd name="T9" fmla="*/ 483870045 h 3"/>
              <a:gd name="T10" fmla="*/ 322579997 w 3"/>
              <a:gd name="T11" fmla="*/ 322579997 h 3"/>
              <a:gd name="T12" fmla="*/ 483870045 w 3"/>
              <a:gd name="T13" fmla="*/ 322579997 h 3"/>
              <a:gd name="T14" fmla="*/ 322579997 w 3"/>
              <a:gd name="T15" fmla="*/ 161289998 h 3"/>
              <a:gd name="T16" fmla="*/ 32257999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01" name="Rectangle 107"/>
          <p:cNvSpPr>
            <a:spLocks noChangeArrowheads="1"/>
          </p:cNvSpPr>
          <p:nvPr/>
        </p:nvSpPr>
        <p:spPr bwMode="auto">
          <a:xfrm>
            <a:off x="2978150" y="2193925"/>
            <a:ext cx="257175"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02" name="Rectangle 108"/>
          <p:cNvSpPr>
            <a:spLocks noChangeArrowheads="1"/>
          </p:cNvSpPr>
          <p:nvPr/>
        </p:nvSpPr>
        <p:spPr bwMode="auto">
          <a:xfrm>
            <a:off x="2978150" y="3449638"/>
            <a:ext cx="257175"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03" name="Rectangle 109"/>
          <p:cNvSpPr>
            <a:spLocks noChangeArrowheads="1"/>
          </p:cNvSpPr>
          <p:nvPr/>
        </p:nvSpPr>
        <p:spPr bwMode="auto">
          <a:xfrm>
            <a:off x="2978150" y="2820988"/>
            <a:ext cx="257175"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04" name="Rectangle 110"/>
          <p:cNvSpPr>
            <a:spLocks noChangeArrowheads="1"/>
          </p:cNvSpPr>
          <p:nvPr/>
        </p:nvSpPr>
        <p:spPr bwMode="auto">
          <a:xfrm>
            <a:off x="2978150" y="4076700"/>
            <a:ext cx="257175"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05" name="Rectangle 111"/>
          <p:cNvSpPr>
            <a:spLocks noChangeArrowheads="1"/>
          </p:cNvSpPr>
          <p:nvPr/>
        </p:nvSpPr>
        <p:spPr bwMode="auto">
          <a:xfrm>
            <a:off x="2108200" y="3449638"/>
            <a:ext cx="242888"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06" name="Rectangle 112"/>
          <p:cNvSpPr>
            <a:spLocks noChangeArrowheads="1"/>
          </p:cNvSpPr>
          <p:nvPr/>
        </p:nvSpPr>
        <p:spPr bwMode="auto">
          <a:xfrm>
            <a:off x="2108200" y="2820988"/>
            <a:ext cx="242888"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07" name="Rectangle 113"/>
          <p:cNvSpPr>
            <a:spLocks noChangeArrowheads="1"/>
          </p:cNvSpPr>
          <p:nvPr/>
        </p:nvSpPr>
        <p:spPr bwMode="auto">
          <a:xfrm>
            <a:off x="2108200" y="4076700"/>
            <a:ext cx="242888"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08" name="Rectangle 114"/>
          <p:cNvSpPr>
            <a:spLocks noChangeArrowheads="1"/>
          </p:cNvSpPr>
          <p:nvPr/>
        </p:nvSpPr>
        <p:spPr bwMode="auto">
          <a:xfrm>
            <a:off x="2108200" y="2193925"/>
            <a:ext cx="242888"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09" name="Rectangle 119"/>
          <p:cNvSpPr>
            <a:spLocks noChangeArrowheads="1"/>
          </p:cNvSpPr>
          <p:nvPr/>
        </p:nvSpPr>
        <p:spPr bwMode="auto">
          <a:xfrm>
            <a:off x="609600" y="1873250"/>
            <a:ext cx="825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A</a:t>
            </a:r>
            <a:endParaRPr lang="en-US" altLang="en-US" sz="2400">
              <a:latin typeface="Corbel" panose="020B0503020204020204" pitchFamily="34" charset="0"/>
            </a:endParaRPr>
          </a:p>
        </p:txBody>
      </p:sp>
      <p:sp>
        <p:nvSpPr>
          <p:cNvPr id="21610" name="Rectangle 120"/>
          <p:cNvSpPr>
            <a:spLocks noChangeArrowheads="1"/>
          </p:cNvSpPr>
          <p:nvPr/>
        </p:nvSpPr>
        <p:spPr bwMode="auto">
          <a:xfrm>
            <a:off x="698500" y="1951038"/>
            <a:ext cx="381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600">
                <a:solidFill>
                  <a:srgbClr val="000000"/>
                </a:solidFill>
                <a:latin typeface="Nimbus Roman No9 L"/>
              </a:rPr>
              <a:t>0</a:t>
            </a:r>
            <a:endParaRPr lang="en-US" altLang="en-US" sz="2400">
              <a:latin typeface="Corbel" panose="020B0503020204020204" pitchFamily="34" charset="0"/>
            </a:endParaRPr>
          </a:p>
        </p:txBody>
      </p:sp>
      <p:sp>
        <p:nvSpPr>
          <p:cNvPr id="21611" name="Rectangle 121"/>
          <p:cNvSpPr>
            <a:spLocks noChangeArrowheads="1"/>
          </p:cNvSpPr>
          <p:nvPr/>
        </p:nvSpPr>
        <p:spPr bwMode="auto">
          <a:xfrm>
            <a:off x="609600" y="2001838"/>
            <a:ext cx="825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A</a:t>
            </a:r>
            <a:endParaRPr lang="en-US" altLang="en-US" sz="2400">
              <a:latin typeface="Corbel" panose="020B0503020204020204" pitchFamily="34" charset="0"/>
            </a:endParaRPr>
          </a:p>
        </p:txBody>
      </p:sp>
      <p:sp>
        <p:nvSpPr>
          <p:cNvPr id="21612" name="Rectangle 122"/>
          <p:cNvSpPr>
            <a:spLocks noChangeArrowheads="1"/>
          </p:cNvSpPr>
          <p:nvPr/>
        </p:nvSpPr>
        <p:spPr bwMode="auto">
          <a:xfrm>
            <a:off x="698500" y="2066925"/>
            <a:ext cx="381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600">
                <a:solidFill>
                  <a:srgbClr val="000000"/>
                </a:solidFill>
                <a:latin typeface="Nimbus Roman No9 L"/>
              </a:rPr>
              <a:t>1</a:t>
            </a:r>
            <a:endParaRPr lang="en-US" altLang="en-US" sz="2400">
              <a:latin typeface="Corbel" panose="020B0503020204020204" pitchFamily="34" charset="0"/>
            </a:endParaRPr>
          </a:p>
        </p:txBody>
      </p:sp>
      <p:sp>
        <p:nvSpPr>
          <p:cNvPr id="21613" name="Rectangle 123"/>
          <p:cNvSpPr>
            <a:spLocks noChangeArrowheads="1"/>
          </p:cNvSpPr>
          <p:nvPr/>
        </p:nvSpPr>
        <p:spPr bwMode="auto">
          <a:xfrm>
            <a:off x="609600" y="2462213"/>
            <a:ext cx="825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A</a:t>
            </a:r>
            <a:endParaRPr lang="en-US" altLang="en-US" sz="2400">
              <a:latin typeface="Corbel" panose="020B0503020204020204" pitchFamily="34" charset="0"/>
            </a:endParaRPr>
          </a:p>
        </p:txBody>
      </p:sp>
      <p:sp>
        <p:nvSpPr>
          <p:cNvPr id="21614" name="Rectangle 124"/>
          <p:cNvSpPr>
            <a:spLocks noChangeArrowheads="1"/>
          </p:cNvSpPr>
          <p:nvPr/>
        </p:nvSpPr>
        <p:spPr bwMode="auto">
          <a:xfrm>
            <a:off x="685800" y="2540000"/>
            <a:ext cx="762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600">
                <a:solidFill>
                  <a:srgbClr val="000000"/>
                </a:solidFill>
                <a:latin typeface="Nimbus Roman No9 L"/>
              </a:rPr>
              <a:t>19</a:t>
            </a:r>
            <a:endParaRPr lang="en-US" altLang="en-US" sz="2400">
              <a:latin typeface="Corbel" panose="020B0503020204020204" pitchFamily="34" charset="0"/>
            </a:endParaRPr>
          </a:p>
        </p:txBody>
      </p:sp>
      <p:sp>
        <p:nvSpPr>
          <p:cNvPr id="21615" name="Freeform 125"/>
          <p:cNvSpPr>
            <a:spLocks/>
          </p:cNvSpPr>
          <p:nvPr/>
        </p:nvSpPr>
        <p:spPr bwMode="auto">
          <a:xfrm>
            <a:off x="1979613" y="4410075"/>
            <a:ext cx="38100" cy="38100"/>
          </a:xfrm>
          <a:custGeom>
            <a:avLst/>
            <a:gdLst>
              <a:gd name="T0" fmla="*/ 161289998 w 3"/>
              <a:gd name="T1" fmla="*/ 483870045 h 3"/>
              <a:gd name="T2" fmla="*/ 483870045 w 3"/>
              <a:gd name="T3" fmla="*/ 0 h 3"/>
              <a:gd name="T4" fmla="*/ 0 w 3"/>
              <a:gd name="T5" fmla="*/ 322579997 h 3"/>
              <a:gd name="T6" fmla="*/ 161289998 w 3"/>
              <a:gd name="T7" fmla="*/ 483870045 h 3"/>
              <a:gd name="T8" fmla="*/ 0 60000 65536"/>
              <a:gd name="T9" fmla="*/ 0 60000 65536"/>
              <a:gd name="T10" fmla="*/ 0 60000 65536"/>
              <a:gd name="T11" fmla="*/ 0 60000 65536"/>
              <a:gd name="T12" fmla="*/ 0 w 3"/>
              <a:gd name="T13" fmla="*/ 0 h 3"/>
              <a:gd name="T14" fmla="*/ 3 w 3"/>
              <a:gd name="T15" fmla="*/ 3 h 3"/>
            </a:gdLst>
            <a:ahLst/>
            <a:cxnLst>
              <a:cxn ang="T8">
                <a:pos x="T0" y="T1"/>
              </a:cxn>
              <a:cxn ang="T9">
                <a:pos x="T2" y="T3"/>
              </a:cxn>
              <a:cxn ang="T10">
                <a:pos x="T4" y="T5"/>
              </a:cxn>
              <a:cxn ang="T11">
                <a:pos x="T6" y="T7"/>
              </a:cxn>
            </a:cxnLst>
            <a:rect l="T12" t="T13" r="T14" b="T15"/>
            <a:pathLst>
              <a:path w="3" h="3">
                <a:moveTo>
                  <a:pt x="1" y="3"/>
                </a:moveTo>
                <a:lnTo>
                  <a:pt x="3" y="0"/>
                </a:lnTo>
                <a:lnTo>
                  <a:pt x="0" y="2"/>
                </a:lnTo>
                <a:lnTo>
                  <a:pt x="1" y="3"/>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16" name="Freeform 126"/>
          <p:cNvSpPr>
            <a:spLocks/>
          </p:cNvSpPr>
          <p:nvPr/>
        </p:nvSpPr>
        <p:spPr bwMode="auto">
          <a:xfrm>
            <a:off x="1979613" y="4410075"/>
            <a:ext cx="38100" cy="38100"/>
          </a:xfrm>
          <a:custGeom>
            <a:avLst/>
            <a:gdLst>
              <a:gd name="T0" fmla="*/ 20161250 w 24"/>
              <a:gd name="T1" fmla="*/ 60483756 h 24"/>
              <a:gd name="T2" fmla="*/ 60483756 w 24"/>
              <a:gd name="T3" fmla="*/ 0 h 24"/>
              <a:gd name="T4" fmla="*/ 0 w 24"/>
              <a:gd name="T5" fmla="*/ 40322500 h 24"/>
              <a:gd name="T6" fmla="*/ 20161250 w 24"/>
              <a:gd name="T7" fmla="*/ 60483756 h 24"/>
              <a:gd name="T8" fmla="*/ 20161250 w 24"/>
              <a:gd name="T9" fmla="*/ 60483756 h 24"/>
              <a:gd name="T10" fmla="*/ 0 60000 65536"/>
              <a:gd name="T11" fmla="*/ 0 60000 65536"/>
              <a:gd name="T12" fmla="*/ 0 60000 65536"/>
              <a:gd name="T13" fmla="*/ 0 60000 65536"/>
              <a:gd name="T14" fmla="*/ 0 60000 65536"/>
              <a:gd name="T15" fmla="*/ 0 w 24"/>
              <a:gd name="T16" fmla="*/ 0 h 24"/>
              <a:gd name="T17" fmla="*/ 24 w 24"/>
              <a:gd name="T18" fmla="*/ 24 h 24"/>
            </a:gdLst>
            <a:ahLst/>
            <a:cxnLst>
              <a:cxn ang="T10">
                <a:pos x="T0" y="T1"/>
              </a:cxn>
              <a:cxn ang="T11">
                <a:pos x="T2" y="T3"/>
              </a:cxn>
              <a:cxn ang="T12">
                <a:pos x="T4" y="T5"/>
              </a:cxn>
              <a:cxn ang="T13">
                <a:pos x="T6" y="T7"/>
              </a:cxn>
              <a:cxn ang="T14">
                <a:pos x="T8" y="T9"/>
              </a:cxn>
            </a:cxnLst>
            <a:rect l="T15" t="T16" r="T17" b="T18"/>
            <a:pathLst>
              <a:path w="24" h="24">
                <a:moveTo>
                  <a:pt x="8" y="24"/>
                </a:moveTo>
                <a:lnTo>
                  <a:pt x="24" y="0"/>
                </a:lnTo>
                <a:lnTo>
                  <a:pt x="0" y="16"/>
                </a:lnTo>
                <a:lnTo>
                  <a:pt x="8" y="24"/>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17" name="Line 127"/>
          <p:cNvSpPr>
            <a:spLocks noChangeShapeType="1"/>
          </p:cNvSpPr>
          <p:nvPr/>
        </p:nvSpPr>
        <p:spPr bwMode="auto">
          <a:xfrm flipH="1">
            <a:off x="1685925" y="4448175"/>
            <a:ext cx="306388" cy="396875"/>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18" name="Rectangle 128"/>
          <p:cNvSpPr>
            <a:spLocks noChangeArrowheads="1"/>
          </p:cNvSpPr>
          <p:nvPr/>
        </p:nvSpPr>
        <p:spPr bwMode="auto">
          <a:xfrm>
            <a:off x="1274763" y="4959350"/>
            <a:ext cx="63500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 memory chip</a:t>
            </a:r>
            <a:endParaRPr lang="en-US" altLang="en-US" sz="2400">
              <a:latin typeface="Corbel" panose="020B0503020204020204" pitchFamily="34" charset="0"/>
            </a:endParaRPr>
          </a:p>
        </p:txBody>
      </p:sp>
      <p:sp>
        <p:nvSpPr>
          <p:cNvPr id="21619" name="Freeform 129"/>
          <p:cNvSpPr>
            <a:spLocks/>
          </p:cNvSpPr>
          <p:nvPr/>
        </p:nvSpPr>
        <p:spPr bwMode="auto">
          <a:xfrm>
            <a:off x="1044575" y="1976438"/>
            <a:ext cx="77788" cy="255587"/>
          </a:xfrm>
          <a:custGeom>
            <a:avLst/>
            <a:gdLst>
              <a:gd name="T0" fmla="*/ 0 w 6"/>
              <a:gd name="T1" fmla="*/ 0 h 20"/>
              <a:gd name="T2" fmla="*/ 168086901 w 6"/>
              <a:gd name="T3" fmla="*/ 163307301 h 20"/>
              <a:gd name="T4" fmla="*/ 168086901 w 6"/>
              <a:gd name="T5" fmla="*/ 163307301 h 20"/>
              <a:gd name="T6" fmla="*/ 336160836 w 6"/>
              <a:gd name="T7" fmla="*/ 326627382 h 20"/>
              <a:gd name="T8" fmla="*/ 336160836 w 6"/>
              <a:gd name="T9" fmla="*/ 489934733 h 20"/>
              <a:gd name="T10" fmla="*/ 336160836 w 6"/>
              <a:gd name="T11" fmla="*/ 489934733 h 20"/>
              <a:gd name="T12" fmla="*/ 336160836 w 6"/>
              <a:gd name="T13" fmla="*/ 979869466 h 20"/>
              <a:gd name="T14" fmla="*/ 336160836 w 6"/>
              <a:gd name="T15" fmla="*/ 1633124030 h 20"/>
              <a:gd name="T16" fmla="*/ 336160836 w 6"/>
              <a:gd name="T17" fmla="*/ 2123058963 h 20"/>
              <a:gd name="T18" fmla="*/ 336160836 w 6"/>
              <a:gd name="T19" fmla="*/ 2147483647 h 20"/>
              <a:gd name="T20" fmla="*/ 336160836 w 6"/>
              <a:gd name="T21" fmla="*/ 2147483647 h 20"/>
              <a:gd name="T22" fmla="*/ 336160836 w 6"/>
              <a:gd name="T23" fmla="*/ 2147483647 h 20"/>
              <a:gd name="T24" fmla="*/ 336160836 w 6"/>
              <a:gd name="T25" fmla="*/ 2147483647 h 20"/>
              <a:gd name="T26" fmla="*/ 504247788 w 6"/>
              <a:gd name="T27" fmla="*/ 2147483647 h 20"/>
              <a:gd name="T28" fmla="*/ 1008495575 w 6"/>
              <a:gd name="T29" fmla="*/ 2147483647 h 2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
              <a:gd name="T46" fmla="*/ 0 h 20"/>
              <a:gd name="T47" fmla="*/ 6 w 6"/>
              <a:gd name="T48" fmla="*/ 20 h 2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 h="20">
                <a:moveTo>
                  <a:pt x="0" y="0"/>
                </a:moveTo>
                <a:lnTo>
                  <a:pt x="1" y="1"/>
                </a:lnTo>
                <a:lnTo>
                  <a:pt x="2" y="2"/>
                </a:lnTo>
                <a:lnTo>
                  <a:pt x="2" y="3"/>
                </a:lnTo>
                <a:lnTo>
                  <a:pt x="2" y="6"/>
                </a:lnTo>
                <a:lnTo>
                  <a:pt x="2" y="10"/>
                </a:lnTo>
                <a:lnTo>
                  <a:pt x="2" y="13"/>
                </a:lnTo>
                <a:lnTo>
                  <a:pt x="2" y="16"/>
                </a:lnTo>
                <a:lnTo>
                  <a:pt x="2" y="17"/>
                </a:lnTo>
                <a:lnTo>
                  <a:pt x="2" y="18"/>
                </a:lnTo>
                <a:lnTo>
                  <a:pt x="3" y="18"/>
                </a:lnTo>
                <a:lnTo>
                  <a:pt x="6" y="2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20" name="Freeform 130"/>
          <p:cNvSpPr>
            <a:spLocks/>
          </p:cNvSpPr>
          <p:nvPr/>
        </p:nvSpPr>
        <p:spPr bwMode="auto">
          <a:xfrm>
            <a:off x="1044575" y="2232025"/>
            <a:ext cx="77788" cy="257175"/>
          </a:xfrm>
          <a:custGeom>
            <a:avLst/>
            <a:gdLst>
              <a:gd name="T0" fmla="*/ 0 w 6"/>
              <a:gd name="T1" fmla="*/ 2147483647 h 20"/>
              <a:gd name="T2" fmla="*/ 168086901 w 6"/>
              <a:gd name="T3" fmla="*/ 2147483647 h 20"/>
              <a:gd name="T4" fmla="*/ 168086901 w 6"/>
              <a:gd name="T5" fmla="*/ 2147483647 h 20"/>
              <a:gd name="T6" fmla="*/ 336160836 w 6"/>
              <a:gd name="T7" fmla="*/ 2147483647 h 20"/>
              <a:gd name="T8" fmla="*/ 336160836 w 6"/>
              <a:gd name="T9" fmla="*/ 2147483647 h 20"/>
              <a:gd name="T10" fmla="*/ 336160836 w 6"/>
              <a:gd name="T11" fmla="*/ 2147483647 h 20"/>
              <a:gd name="T12" fmla="*/ 336160836 w 6"/>
              <a:gd name="T13" fmla="*/ 2147483647 h 20"/>
              <a:gd name="T14" fmla="*/ 336160836 w 6"/>
              <a:gd name="T15" fmla="*/ 1653480716 h 20"/>
              <a:gd name="T16" fmla="*/ 336160836 w 6"/>
              <a:gd name="T17" fmla="*/ 992078303 h 20"/>
              <a:gd name="T18" fmla="*/ 336160836 w 6"/>
              <a:gd name="T19" fmla="*/ 496039152 h 20"/>
              <a:gd name="T20" fmla="*/ 336160836 w 6"/>
              <a:gd name="T21" fmla="*/ 496039152 h 20"/>
              <a:gd name="T22" fmla="*/ 336160836 w 6"/>
              <a:gd name="T23" fmla="*/ 330701307 h 20"/>
              <a:gd name="T24" fmla="*/ 336160836 w 6"/>
              <a:gd name="T25" fmla="*/ 165350653 h 20"/>
              <a:gd name="T26" fmla="*/ 504247788 w 6"/>
              <a:gd name="T27" fmla="*/ 165350653 h 20"/>
              <a:gd name="T28" fmla="*/ 1008495575 w 6"/>
              <a:gd name="T29" fmla="*/ 0 h 2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
              <a:gd name="T46" fmla="*/ 0 h 20"/>
              <a:gd name="T47" fmla="*/ 6 w 6"/>
              <a:gd name="T48" fmla="*/ 20 h 2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 h="20">
                <a:moveTo>
                  <a:pt x="0" y="20"/>
                </a:moveTo>
                <a:lnTo>
                  <a:pt x="1" y="19"/>
                </a:lnTo>
                <a:lnTo>
                  <a:pt x="1" y="18"/>
                </a:lnTo>
                <a:lnTo>
                  <a:pt x="2" y="17"/>
                </a:lnTo>
                <a:lnTo>
                  <a:pt x="2" y="16"/>
                </a:lnTo>
                <a:lnTo>
                  <a:pt x="2" y="13"/>
                </a:lnTo>
                <a:lnTo>
                  <a:pt x="2" y="10"/>
                </a:lnTo>
                <a:lnTo>
                  <a:pt x="2" y="6"/>
                </a:lnTo>
                <a:lnTo>
                  <a:pt x="2" y="3"/>
                </a:lnTo>
                <a:lnTo>
                  <a:pt x="2" y="2"/>
                </a:lnTo>
                <a:lnTo>
                  <a:pt x="2" y="1"/>
                </a:lnTo>
                <a:lnTo>
                  <a:pt x="3" y="1"/>
                </a:lnTo>
                <a:lnTo>
                  <a:pt x="6"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21" name="Freeform 132"/>
          <p:cNvSpPr>
            <a:spLocks/>
          </p:cNvSpPr>
          <p:nvPr/>
        </p:nvSpPr>
        <p:spPr bwMode="auto">
          <a:xfrm>
            <a:off x="3235325" y="2322513"/>
            <a:ext cx="217488" cy="114300"/>
          </a:xfrm>
          <a:custGeom>
            <a:avLst/>
            <a:gdLst>
              <a:gd name="T0" fmla="*/ 2147483647 w 17"/>
              <a:gd name="T1" fmla="*/ 483869993 h 9"/>
              <a:gd name="T2" fmla="*/ 1309367126 w 17"/>
              <a:gd name="T3" fmla="*/ 483869993 h 9"/>
              <a:gd name="T4" fmla="*/ 1309367126 w 17"/>
              <a:gd name="T5" fmla="*/ 0 h 9"/>
              <a:gd name="T6" fmla="*/ 0 w 17"/>
              <a:gd name="T7" fmla="*/ 806449857 h 9"/>
              <a:gd name="T8" fmla="*/ 1309367126 w 17"/>
              <a:gd name="T9" fmla="*/ 1451609782 h 9"/>
              <a:gd name="T10" fmla="*/ 1309367126 w 17"/>
              <a:gd name="T11" fmla="*/ 1129029918 h 9"/>
              <a:gd name="T12" fmla="*/ 2147483647 w 17"/>
              <a:gd name="T13" fmla="*/ 1129029918 h 9"/>
              <a:gd name="T14" fmla="*/ 0 60000 65536"/>
              <a:gd name="T15" fmla="*/ 0 60000 65536"/>
              <a:gd name="T16" fmla="*/ 0 60000 65536"/>
              <a:gd name="T17" fmla="*/ 0 60000 65536"/>
              <a:gd name="T18" fmla="*/ 0 60000 65536"/>
              <a:gd name="T19" fmla="*/ 0 60000 65536"/>
              <a:gd name="T20" fmla="*/ 0 60000 65536"/>
              <a:gd name="T21" fmla="*/ 0 w 17"/>
              <a:gd name="T22" fmla="*/ 0 h 9"/>
              <a:gd name="T23" fmla="*/ 17 w 17"/>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9">
                <a:moveTo>
                  <a:pt x="17" y="3"/>
                </a:moveTo>
                <a:lnTo>
                  <a:pt x="8" y="3"/>
                </a:lnTo>
                <a:lnTo>
                  <a:pt x="8" y="0"/>
                </a:lnTo>
                <a:lnTo>
                  <a:pt x="0" y="5"/>
                </a:lnTo>
                <a:lnTo>
                  <a:pt x="8" y="9"/>
                </a:lnTo>
                <a:lnTo>
                  <a:pt x="8" y="7"/>
                </a:lnTo>
                <a:lnTo>
                  <a:pt x="17" y="7"/>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22" name="Freeform 133"/>
          <p:cNvSpPr>
            <a:spLocks/>
          </p:cNvSpPr>
          <p:nvPr/>
        </p:nvSpPr>
        <p:spPr bwMode="auto">
          <a:xfrm>
            <a:off x="3235325" y="2962275"/>
            <a:ext cx="217488" cy="103188"/>
          </a:xfrm>
          <a:custGeom>
            <a:avLst/>
            <a:gdLst>
              <a:gd name="T0" fmla="*/ 2147483647 w 17"/>
              <a:gd name="T1" fmla="*/ 332742547 h 8"/>
              <a:gd name="T2" fmla="*/ 1309367126 w 17"/>
              <a:gd name="T3" fmla="*/ 332742547 h 8"/>
              <a:gd name="T4" fmla="*/ 1309367126 w 17"/>
              <a:gd name="T5" fmla="*/ 0 h 8"/>
              <a:gd name="T6" fmla="*/ 0 w 17"/>
              <a:gd name="T7" fmla="*/ 665485093 h 8"/>
              <a:gd name="T8" fmla="*/ 1309367126 w 17"/>
              <a:gd name="T9" fmla="*/ 1330970186 h 8"/>
              <a:gd name="T10" fmla="*/ 1309367126 w 17"/>
              <a:gd name="T11" fmla="*/ 998227741 h 8"/>
              <a:gd name="T12" fmla="*/ 2147483647 w 17"/>
              <a:gd name="T13" fmla="*/ 998227741 h 8"/>
              <a:gd name="T14" fmla="*/ 0 60000 65536"/>
              <a:gd name="T15" fmla="*/ 0 60000 65536"/>
              <a:gd name="T16" fmla="*/ 0 60000 65536"/>
              <a:gd name="T17" fmla="*/ 0 60000 65536"/>
              <a:gd name="T18" fmla="*/ 0 60000 65536"/>
              <a:gd name="T19" fmla="*/ 0 60000 65536"/>
              <a:gd name="T20" fmla="*/ 0 60000 65536"/>
              <a:gd name="T21" fmla="*/ 0 w 17"/>
              <a:gd name="T22" fmla="*/ 0 h 8"/>
              <a:gd name="T23" fmla="*/ 17 w 17"/>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8">
                <a:moveTo>
                  <a:pt x="17" y="2"/>
                </a:moveTo>
                <a:lnTo>
                  <a:pt x="8" y="2"/>
                </a:lnTo>
                <a:lnTo>
                  <a:pt x="8" y="0"/>
                </a:lnTo>
                <a:lnTo>
                  <a:pt x="0" y="4"/>
                </a:lnTo>
                <a:lnTo>
                  <a:pt x="8" y="8"/>
                </a:lnTo>
                <a:lnTo>
                  <a:pt x="8"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23" name="Freeform 134"/>
          <p:cNvSpPr>
            <a:spLocks/>
          </p:cNvSpPr>
          <p:nvPr/>
        </p:nvSpPr>
        <p:spPr bwMode="auto">
          <a:xfrm>
            <a:off x="3235325" y="3589338"/>
            <a:ext cx="217488" cy="115887"/>
          </a:xfrm>
          <a:custGeom>
            <a:avLst/>
            <a:gdLst>
              <a:gd name="T0" fmla="*/ 2147483647 w 17"/>
              <a:gd name="T1" fmla="*/ 331604172 h 9"/>
              <a:gd name="T2" fmla="*/ 1309367126 w 17"/>
              <a:gd name="T3" fmla="*/ 331604172 h 9"/>
              <a:gd name="T4" fmla="*/ 1309367126 w 17"/>
              <a:gd name="T5" fmla="*/ 0 h 9"/>
              <a:gd name="T6" fmla="*/ 0 w 17"/>
              <a:gd name="T7" fmla="*/ 663195468 h 9"/>
              <a:gd name="T8" fmla="*/ 1309367126 w 17"/>
              <a:gd name="T9" fmla="*/ 1492199411 h 9"/>
              <a:gd name="T10" fmla="*/ 1309367126 w 17"/>
              <a:gd name="T11" fmla="*/ 994799741 h 9"/>
              <a:gd name="T12" fmla="*/ 2147483647 w 17"/>
              <a:gd name="T13" fmla="*/ 994799741 h 9"/>
              <a:gd name="T14" fmla="*/ 0 60000 65536"/>
              <a:gd name="T15" fmla="*/ 0 60000 65536"/>
              <a:gd name="T16" fmla="*/ 0 60000 65536"/>
              <a:gd name="T17" fmla="*/ 0 60000 65536"/>
              <a:gd name="T18" fmla="*/ 0 60000 65536"/>
              <a:gd name="T19" fmla="*/ 0 60000 65536"/>
              <a:gd name="T20" fmla="*/ 0 60000 65536"/>
              <a:gd name="T21" fmla="*/ 0 w 17"/>
              <a:gd name="T22" fmla="*/ 0 h 9"/>
              <a:gd name="T23" fmla="*/ 17 w 17"/>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9">
                <a:moveTo>
                  <a:pt x="17" y="2"/>
                </a:moveTo>
                <a:lnTo>
                  <a:pt x="8" y="2"/>
                </a:lnTo>
                <a:lnTo>
                  <a:pt x="8" y="0"/>
                </a:lnTo>
                <a:lnTo>
                  <a:pt x="0" y="4"/>
                </a:lnTo>
                <a:lnTo>
                  <a:pt x="8" y="9"/>
                </a:lnTo>
                <a:lnTo>
                  <a:pt x="8"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24" name="Freeform 135"/>
          <p:cNvSpPr>
            <a:spLocks/>
          </p:cNvSpPr>
          <p:nvPr/>
        </p:nvSpPr>
        <p:spPr bwMode="auto">
          <a:xfrm>
            <a:off x="3235325" y="4217988"/>
            <a:ext cx="217488" cy="101600"/>
          </a:xfrm>
          <a:custGeom>
            <a:avLst/>
            <a:gdLst>
              <a:gd name="T0" fmla="*/ 2147483647 w 17"/>
              <a:gd name="T1" fmla="*/ 322579945 h 8"/>
              <a:gd name="T2" fmla="*/ 1309367126 w 17"/>
              <a:gd name="T3" fmla="*/ 322579945 h 8"/>
              <a:gd name="T4" fmla="*/ 1309367126 w 17"/>
              <a:gd name="T5" fmla="*/ 0 h 8"/>
              <a:gd name="T6" fmla="*/ 0 w 17"/>
              <a:gd name="T7" fmla="*/ 645159891 h 8"/>
              <a:gd name="T8" fmla="*/ 1309367126 w 17"/>
              <a:gd name="T9" fmla="*/ 1290319782 h 8"/>
              <a:gd name="T10" fmla="*/ 1309367126 w 17"/>
              <a:gd name="T11" fmla="*/ 967739935 h 8"/>
              <a:gd name="T12" fmla="*/ 2147483647 w 17"/>
              <a:gd name="T13" fmla="*/ 967739935 h 8"/>
              <a:gd name="T14" fmla="*/ 0 60000 65536"/>
              <a:gd name="T15" fmla="*/ 0 60000 65536"/>
              <a:gd name="T16" fmla="*/ 0 60000 65536"/>
              <a:gd name="T17" fmla="*/ 0 60000 65536"/>
              <a:gd name="T18" fmla="*/ 0 60000 65536"/>
              <a:gd name="T19" fmla="*/ 0 60000 65536"/>
              <a:gd name="T20" fmla="*/ 0 60000 65536"/>
              <a:gd name="T21" fmla="*/ 0 w 17"/>
              <a:gd name="T22" fmla="*/ 0 h 8"/>
              <a:gd name="T23" fmla="*/ 17 w 17"/>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8">
                <a:moveTo>
                  <a:pt x="17" y="2"/>
                </a:moveTo>
                <a:lnTo>
                  <a:pt x="8" y="2"/>
                </a:lnTo>
                <a:lnTo>
                  <a:pt x="8" y="0"/>
                </a:lnTo>
                <a:lnTo>
                  <a:pt x="0" y="4"/>
                </a:lnTo>
                <a:lnTo>
                  <a:pt x="8" y="8"/>
                </a:lnTo>
                <a:lnTo>
                  <a:pt x="8"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25" name="Line 136"/>
          <p:cNvSpPr>
            <a:spLocks noChangeShapeType="1"/>
          </p:cNvSpPr>
          <p:nvPr/>
        </p:nvSpPr>
        <p:spPr bwMode="auto">
          <a:xfrm flipV="1">
            <a:off x="3452813" y="2411413"/>
            <a:ext cx="1587" cy="5762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26" name="Line 137"/>
          <p:cNvSpPr>
            <a:spLocks noChangeShapeType="1"/>
          </p:cNvSpPr>
          <p:nvPr/>
        </p:nvSpPr>
        <p:spPr bwMode="auto">
          <a:xfrm flipV="1">
            <a:off x="3452813" y="3040063"/>
            <a:ext cx="1587" cy="5762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27" name="Line 138"/>
          <p:cNvSpPr>
            <a:spLocks noChangeShapeType="1"/>
          </p:cNvSpPr>
          <p:nvPr/>
        </p:nvSpPr>
        <p:spPr bwMode="auto">
          <a:xfrm flipV="1">
            <a:off x="3452813" y="3667125"/>
            <a:ext cx="1587" cy="576263"/>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28" name="Freeform 139"/>
          <p:cNvSpPr>
            <a:spLocks/>
          </p:cNvSpPr>
          <p:nvPr/>
        </p:nvSpPr>
        <p:spPr bwMode="auto">
          <a:xfrm>
            <a:off x="3432175" y="4733925"/>
            <a:ext cx="109538" cy="217488"/>
          </a:xfrm>
          <a:custGeom>
            <a:avLst/>
            <a:gdLst>
              <a:gd name="T0" fmla="*/ 296263747 w 9"/>
              <a:gd name="T1" fmla="*/ 0 h 17"/>
              <a:gd name="T2" fmla="*/ 296263747 w 9"/>
              <a:gd name="T3" fmla="*/ 1309367126 h 17"/>
              <a:gd name="T4" fmla="*/ 0 w 9"/>
              <a:gd name="T5" fmla="*/ 1309367126 h 17"/>
              <a:gd name="T6" fmla="*/ 592527494 w 9"/>
              <a:gd name="T7" fmla="*/ 2147483647 h 17"/>
              <a:gd name="T8" fmla="*/ 1333174642 w 9"/>
              <a:gd name="T9" fmla="*/ 1309367126 h 17"/>
              <a:gd name="T10" fmla="*/ 1036910991 w 9"/>
              <a:gd name="T11" fmla="*/ 1309367126 h 17"/>
              <a:gd name="T12" fmla="*/ 1036910991 w 9"/>
              <a:gd name="T13" fmla="*/ 0 h 17"/>
              <a:gd name="T14" fmla="*/ 0 60000 65536"/>
              <a:gd name="T15" fmla="*/ 0 60000 65536"/>
              <a:gd name="T16" fmla="*/ 0 60000 65536"/>
              <a:gd name="T17" fmla="*/ 0 60000 65536"/>
              <a:gd name="T18" fmla="*/ 0 60000 65536"/>
              <a:gd name="T19" fmla="*/ 0 60000 65536"/>
              <a:gd name="T20" fmla="*/ 0 60000 65536"/>
              <a:gd name="T21" fmla="*/ 0 w 9"/>
              <a:gd name="T22" fmla="*/ 0 h 17"/>
              <a:gd name="T23" fmla="*/ 9 w 9"/>
              <a:gd name="T24" fmla="*/ 17 h 1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17">
                <a:moveTo>
                  <a:pt x="2" y="0"/>
                </a:moveTo>
                <a:lnTo>
                  <a:pt x="2" y="8"/>
                </a:lnTo>
                <a:lnTo>
                  <a:pt x="0" y="8"/>
                </a:lnTo>
                <a:lnTo>
                  <a:pt x="4" y="17"/>
                </a:lnTo>
                <a:lnTo>
                  <a:pt x="9" y="8"/>
                </a:lnTo>
                <a:lnTo>
                  <a:pt x="7" y="8"/>
                </a:lnTo>
                <a:lnTo>
                  <a:pt x="7"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29" name="Line 140"/>
          <p:cNvSpPr>
            <a:spLocks noChangeShapeType="1"/>
          </p:cNvSpPr>
          <p:nvPr/>
        </p:nvSpPr>
        <p:spPr bwMode="auto">
          <a:xfrm flipV="1">
            <a:off x="3452813" y="4294188"/>
            <a:ext cx="1587" cy="4365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30" name="Line 141"/>
          <p:cNvSpPr>
            <a:spLocks noChangeShapeType="1"/>
          </p:cNvSpPr>
          <p:nvPr/>
        </p:nvSpPr>
        <p:spPr bwMode="auto">
          <a:xfrm flipV="1">
            <a:off x="3516313" y="2360613"/>
            <a:ext cx="1587" cy="2382837"/>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31" name="Line 142"/>
          <p:cNvSpPr>
            <a:spLocks noChangeShapeType="1"/>
          </p:cNvSpPr>
          <p:nvPr/>
        </p:nvSpPr>
        <p:spPr bwMode="auto">
          <a:xfrm flipH="1">
            <a:off x="3440113" y="2355850"/>
            <a:ext cx="63500" cy="1588"/>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32" name="Freeform 143"/>
          <p:cNvSpPr>
            <a:spLocks/>
          </p:cNvSpPr>
          <p:nvPr/>
        </p:nvSpPr>
        <p:spPr bwMode="auto">
          <a:xfrm>
            <a:off x="2351088" y="2322513"/>
            <a:ext cx="217487" cy="114300"/>
          </a:xfrm>
          <a:custGeom>
            <a:avLst/>
            <a:gdLst>
              <a:gd name="T0" fmla="*/ 2147483647 w 17"/>
              <a:gd name="T1" fmla="*/ 483869993 h 9"/>
              <a:gd name="T2" fmla="*/ 1473026396 w 17"/>
              <a:gd name="T3" fmla="*/ 483869993 h 9"/>
              <a:gd name="T4" fmla="*/ 1473026396 w 17"/>
              <a:gd name="T5" fmla="*/ 0 h 9"/>
              <a:gd name="T6" fmla="*/ 0 w 17"/>
              <a:gd name="T7" fmla="*/ 806449857 h 9"/>
              <a:gd name="T8" fmla="*/ 1473026396 w 17"/>
              <a:gd name="T9" fmla="*/ 1451609782 h 9"/>
              <a:gd name="T10" fmla="*/ 1473026396 w 17"/>
              <a:gd name="T11" fmla="*/ 1129029918 h 9"/>
              <a:gd name="T12" fmla="*/ 2147483647 w 17"/>
              <a:gd name="T13" fmla="*/ 1129029918 h 9"/>
              <a:gd name="T14" fmla="*/ 0 60000 65536"/>
              <a:gd name="T15" fmla="*/ 0 60000 65536"/>
              <a:gd name="T16" fmla="*/ 0 60000 65536"/>
              <a:gd name="T17" fmla="*/ 0 60000 65536"/>
              <a:gd name="T18" fmla="*/ 0 60000 65536"/>
              <a:gd name="T19" fmla="*/ 0 60000 65536"/>
              <a:gd name="T20" fmla="*/ 0 60000 65536"/>
              <a:gd name="T21" fmla="*/ 0 w 17"/>
              <a:gd name="T22" fmla="*/ 0 h 9"/>
              <a:gd name="T23" fmla="*/ 17 w 17"/>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9">
                <a:moveTo>
                  <a:pt x="17" y="3"/>
                </a:moveTo>
                <a:lnTo>
                  <a:pt x="9" y="3"/>
                </a:lnTo>
                <a:lnTo>
                  <a:pt x="9" y="0"/>
                </a:lnTo>
                <a:lnTo>
                  <a:pt x="0" y="5"/>
                </a:lnTo>
                <a:lnTo>
                  <a:pt x="9" y="9"/>
                </a:lnTo>
                <a:lnTo>
                  <a:pt x="9" y="7"/>
                </a:lnTo>
                <a:lnTo>
                  <a:pt x="17" y="7"/>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33" name="Freeform 144"/>
          <p:cNvSpPr>
            <a:spLocks/>
          </p:cNvSpPr>
          <p:nvPr/>
        </p:nvSpPr>
        <p:spPr bwMode="auto">
          <a:xfrm>
            <a:off x="2351088" y="2962275"/>
            <a:ext cx="217487" cy="103188"/>
          </a:xfrm>
          <a:custGeom>
            <a:avLst/>
            <a:gdLst>
              <a:gd name="T0" fmla="*/ 2147483647 w 17"/>
              <a:gd name="T1" fmla="*/ 332742547 h 8"/>
              <a:gd name="T2" fmla="*/ 1473026396 w 17"/>
              <a:gd name="T3" fmla="*/ 332742547 h 8"/>
              <a:gd name="T4" fmla="*/ 1473026396 w 17"/>
              <a:gd name="T5" fmla="*/ 0 h 8"/>
              <a:gd name="T6" fmla="*/ 0 w 17"/>
              <a:gd name="T7" fmla="*/ 665485093 h 8"/>
              <a:gd name="T8" fmla="*/ 1473026396 w 17"/>
              <a:gd name="T9" fmla="*/ 1330970186 h 8"/>
              <a:gd name="T10" fmla="*/ 1473026396 w 17"/>
              <a:gd name="T11" fmla="*/ 998227741 h 8"/>
              <a:gd name="T12" fmla="*/ 2147483647 w 17"/>
              <a:gd name="T13" fmla="*/ 998227741 h 8"/>
              <a:gd name="T14" fmla="*/ 0 60000 65536"/>
              <a:gd name="T15" fmla="*/ 0 60000 65536"/>
              <a:gd name="T16" fmla="*/ 0 60000 65536"/>
              <a:gd name="T17" fmla="*/ 0 60000 65536"/>
              <a:gd name="T18" fmla="*/ 0 60000 65536"/>
              <a:gd name="T19" fmla="*/ 0 60000 65536"/>
              <a:gd name="T20" fmla="*/ 0 60000 65536"/>
              <a:gd name="T21" fmla="*/ 0 w 17"/>
              <a:gd name="T22" fmla="*/ 0 h 8"/>
              <a:gd name="T23" fmla="*/ 17 w 17"/>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8">
                <a:moveTo>
                  <a:pt x="17" y="2"/>
                </a:moveTo>
                <a:lnTo>
                  <a:pt x="9" y="2"/>
                </a:lnTo>
                <a:lnTo>
                  <a:pt x="9" y="0"/>
                </a:lnTo>
                <a:lnTo>
                  <a:pt x="0" y="4"/>
                </a:lnTo>
                <a:lnTo>
                  <a:pt x="9" y="8"/>
                </a:lnTo>
                <a:lnTo>
                  <a:pt x="9"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34" name="Freeform 145"/>
          <p:cNvSpPr>
            <a:spLocks/>
          </p:cNvSpPr>
          <p:nvPr/>
        </p:nvSpPr>
        <p:spPr bwMode="auto">
          <a:xfrm>
            <a:off x="2351088" y="3589338"/>
            <a:ext cx="217487" cy="115887"/>
          </a:xfrm>
          <a:custGeom>
            <a:avLst/>
            <a:gdLst>
              <a:gd name="T0" fmla="*/ 2147483647 w 17"/>
              <a:gd name="T1" fmla="*/ 331604172 h 9"/>
              <a:gd name="T2" fmla="*/ 1473026396 w 17"/>
              <a:gd name="T3" fmla="*/ 331604172 h 9"/>
              <a:gd name="T4" fmla="*/ 1473026396 w 17"/>
              <a:gd name="T5" fmla="*/ 0 h 9"/>
              <a:gd name="T6" fmla="*/ 0 w 17"/>
              <a:gd name="T7" fmla="*/ 663195468 h 9"/>
              <a:gd name="T8" fmla="*/ 1473026396 w 17"/>
              <a:gd name="T9" fmla="*/ 1492199411 h 9"/>
              <a:gd name="T10" fmla="*/ 1473026396 w 17"/>
              <a:gd name="T11" fmla="*/ 994799741 h 9"/>
              <a:gd name="T12" fmla="*/ 2147483647 w 17"/>
              <a:gd name="T13" fmla="*/ 994799741 h 9"/>
              <a:gd name="T14" fmla="*/ 0 60000 65536"/>
              <a:gd name="T15" fmla="*/ 0 60000 65536"/>
              <a:gd name="T16" fmla="*/ 0 60000 65536"/>
              <a:gd name="T17" fmla="*/ 0 60000 65536"/>
              <a:gd name="T18" fmla="*/ 0 60000 65536"/>
              <a:gd name="T19" fmla="*/ 0 60000 65536"/>
              <a:gd name="T20" fmla="*/ 0 60000 65536"/>
              <a:gd name="T21" fmla="*/ 0 w 17"/>
              <a:gd name="T22" fmla="*/ 0 h 9"/>
              <a:gd name="T23" fmla="*/ 17 w 17"/>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9">
                <a:moveTo>
                  <a:pt x="17" y="2"/>
                </a:moveTo>
                <a:lnTo>
                  <a:pt x="9" y="2"/>
                </a:lnTo>
                <a:lnTo>
                  <a:pt x="9" y="0"/>
                </a:lnTo>
                <a:lnTo>
                  <a:pt x="0" y="4"/>
                </a:lnTo>
                <a:lnTo>
                  <a:pt x="9" y="9"/>
                </a:lnTo>
                <a:lnTo>
                  <a:pt x="9"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35" name="Freeform 146"/>
          <p:cNvSpPr>
            <a:spLocks/>
          </p:cNvSpPr>
          <p:nvPr/>
        </p:nvSpPr>
        <p:spPr bwMode="auto">
          <a:xfrm>
            <a:off x="2351088" y="4217988"/>
            <a:ext cx="217487" cy="101600"/>
          </a:xfrm>
          <a:custGeom>
            <a:avLst/>
            <a:gdLst>
              <a:gd name="T0" fmla="*/ 2147483647 w 17"/>
              <a:gd name="T1" fmla="*/ 322579945 h 8"/>
              <a:gd name="T2" fmla="*/ 1473026396 w 17"/>
              <a:gd name="T3" fmla="*/ 322579945 h 8"/>
              <a:gd name="T4" fmla="*/ 1473026396 w 17"/>
              <a:gd name="T5" fmla="*/ 0 h 8"/>
              <a:gd name="T6" fmla="*/ 0 w 17"/>
              <a:gd name="T7" fmla="*/ 645159891 h 8"/>
              <a:gd name="T8" fmla="*/ 1473026396 w 17"/>
              <a:gd name="T9" fmla="*/ 1290319782 h 8"/>
              <a:gd name="T10" fmla="*/ 1473026396 w 17"/>
              <a:gd name="T11" fmla="*/ 967739935 h 8"/>
              <a:gd name="T12" fmla="*/ 2147483647 w 17"/>
              <a:gd name="T13" fmla="*/ 967739935 h 8"/>
              <a:gd name="T14" fmla="*/ 0 60000 65536"/>
              <a:gd name="T15" fmla="*/ 0 60000 65536"/>
              <a:gd name="T16" fmla="*/ 0 60000 65536"/>
              <a:gd name="T17" fmla="*/ 0 60000 65536"/>
              <a:gd name="T18" fmla="*/ 0 60000 65536"/>
              <a:gd name="T19" fmla="*/ 0 60000 65536"/>
              <a:gd name="T20" fmla="*/ 0 60000 65536"/>
              <a:gd name="T21" fmla="*/ 0 w 17"/>
              <a:gd name="T22" fmla="*/ 0 h 8"/>
              <a:gd name="T23" fmla="*/ 17 w 17"/>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8">
                <a:moveTo>
                  <a:pt x="17" y="2"/>
                </a:moveTo>
                <a:lnTo>
                  <a:pt x="9" y="2"/>
                </a:lnTo>
                <a:lnTo>
                  <a:pt x="9" y="0"/>
                </a:lnTo>
                <a:lnTo>
                  <a:pt x="0" y="4"/>
                </a:lnTo>
                <a:lnTo>
                  <a:pt x="9" y="8"/>
                </a:lnTo>
                <a:lnTo>
                  <a:pt x="9"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36" name="Line 147"/>
          <p:cNvSpPr>
            <a:spLocks noChangeShapeType="1"/>
          </p:cNvSpPr>
          <p:nvPr/>
        </p:nvSpPr>
        <p:spPr bwMode="auto">
          <a:xfrm flipV="1">
            <a:off x="2568575" y="2411413"/>
            <a:ext cx="1588" cy="5762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37" name="Line 148"/>
          <p:cNvSpPr>
            <a:spLocks noChangeShapeType="1"/>
          </p:cNvSpPr>
          <p:nvPr/>
        </p:nvSpPr>
        <p:spPr bwMode="auto">
          <a:xfrm flipV="1">
            <a:off x="2568575" y="3040063"/>
            <a:ext cx="1588" cy="5762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38" name="Line 149"/>
          <p:cNvSpPr>
            <a:spLocks noChangeShapeType="1"/>
          </p:cNvSpPr>
          <p:nvPr/>
        </p:nvSpPr>
        <p:spPr bwMode="auto">
          <a:xfrm flipV="1">
            <a:off x="2568575" y="3667125"/>
            <a:ext cx="1588" cy="576263"/>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39" name="Freeform 150"/>
          <p:cNvSpPr>
            <a:spLocks/>
          </p:cNvSpPr>
          <p:nvPr/>
        </p:nvSpPr>
        <p:spPr bwMode="auto">
          <a:xfrm>
            <a:off x="2547938" y="4733925"/>
            <a:ext cx="109537" cy="217488"/>
          </a:xfrm>
          <a:custGeom>
            <a:avLst/>
            <a:gdLst>
              <a:gd name="T0" fmla="*/ 296261042 w 9"/>
              <a:gd name="T1" fmla="*/ 0 h 17"/>
              <a:gd name="T2" fmla="*/ 296261042 w 9"/>
              <a:gd name="T3" fmla="*/ 1309367126 h 17"/>
              <a:gd name="T4" fmla="*/ 0 w 9"/>
              <a:gd name="T5" fmla="*/ 1309367126 h 17"/>
              <a:gd name="T6" fmla="*/ 592509914 w 9"/>
              <a:gd name="T7" fmla="*/ 2147483647 h 17"/>
              <a:gd name="T8" fmla="*/ 1333150301 w 9"/>
              <a:gd name="T9" fmla="*/ 1309367126 h 17"/>
              <a:gd name="T10" fmla="*/ 1036889354 w 9"/>
              <a:gd name="T11" fmla="*/ 1309367126 h 17"/>
              <a:gd name="T12" fmla="*/ 1036889354 w 9"/>
              <a:gd name="T13" fmla="*/ 0 h 17"/>
              <a:gd name="T14" fmla="*/ 0 60000 65536"/>
              <a:gd name="T15" fmla="*/ 0 60000 65536"/>
              <a:gd name="T16" fmla="*/ 0 60000 65536"/>
              <a:gd name="T17" fmla="*/ 0 60000 65536"/>
              <a:gd name="T18" fmla="*/ 0 60000 65536"/>
              <a:gd name="T19" fmla="*/ 0 60000 65536"/>
              <a:gd name="T20" fmla="*/ 0 60000 65536"/>
              <a:gd name="T21" fmla="*/ 0 w 9"/>
              <a:gd name="T22" fmla="*/ 0 h 17"/>
              <a:gd name="T23" fmla="*/ 9 w 9"/>
              <a:gd name="T24" fmla="*/ 17 h 1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17">
                <a:moveTo>
                  <a:pt x="2" y="0"/>
                </a:moveTo>
                <a:lnTo>
                  <a:pt x="2" y="8"/>
                </a:lnTo>
                <a:lnTo>
                  <a:pt x="0" y="8"/>
                </a:lnTo>
                <a:lnTo>
                  <a:pt x="4" y="17"/>
                </a:lnTo>
                <a:lnTo>
                  <a:pt x="9" y="8"/>
                </a:lnTo>
                <a:lnTo>
                  <a:pt x="7" y="8"/>
                </a:lnTo>
                <a:lnTo>
                  <a:pt x="7"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40" name="Line 151"/>
          <p:cNvSpPr>
            <a:spLocks noChangeShapeType="1"/>
          </p:cNvSpPr>
          <p:nvPr/>
        </p:nvSpPr>
        <p:spPr bwMode="auto">
          <a:xfrm flipV="1">
            <a:off x="2568575" y="4294188"/>
            <a:ext cx="1588" cy="4365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41" name="Line 152"/>
          <p:cNvSpPr>
            <a:spLocks noChangeShapeType="1"/>
          </p:cNvSpPr>
          <p:nvPr/>
        </p:nvSpPr>
        <p:spPr bwMode="auto">
          <a:xfrm flipV="1">
            <a:off x="2633663" y="2360613"/>
            <a:ext cx="1587" cy="2382837"/>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42" name="Line 153"/>
          <p:cNvSpPr>
            <a:spLocks noChangeShapeType="1"/>
          </p:cNvSpPr>
          <p:nvPr/>
        </p:nvSpPr>
        <p:spPr bwMode="auto">
          <a:xfrm flipH="1">
            <a:off x="2555875" y="2355850"/>
            <a:ext cx="65088" cy="1588"/>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43" name="Line 154"/>
          <p:cNvSpPr>
            <a:spLocks noChangeShapeType="1"/>
          </p:cNvSpPr>
          <p:nvPr/>
        </p:nvSpPr>
        <p:spPr bwMode="auto">
          <a:xfrm flipH="1">
            <a:off x="3697288" y="3951288"/>
            <a:ext cx="817562"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44" name="Line 155"/>
          <p:cNvSpPr>
            <a:spLocks noChangeShapeType="1"/>
          </p:cNvSpPr>
          <p:nvPr/>
        </p:nvSpPr>
        <p:spPr bwMode="auto">
          <a:xfrm flipH="1">
            <a:off x="3733800" y="3333750"/>
            <a:ext cx="785813"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45" name="Line 156"/>
          <p:cNvSpPr>
            <a:spLocks noChangeShapeType="1"/>
          </p:cNvSpPr>
          <p:nvPr/>
        </p:nvSpPr>
        <p:spPr bwMode="auto">
          <a:xfrm flipH="1">
            <a:off x="3708400" y="2706688"/>
            <a:ext cx="806450"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46" name="Line 157"/>
          <p:cNvSpPr>
            <a:spLocks noChangeShapeType="1"/>
          </p:cNvSpPr>
          <p:nvPr/>
        </p:nvSpPr>
        <p:spPr bwMode="auto">
          <a:xfrm flipH="1">
            <a:off x="3594100" y="4576763"/>
            <a:ext cx="1292225"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47" name="Line 158"/>
          <p:cNvSpPr>
            <a:spLocks noChangeShapeType="1"/>
          </p:cNvSpPr>
          <p:nvPr/>
        </p:nvSpPr>
        <p:spPr bwMode="auto">
          <a:xfrm>
            <a:off x="4579938" y="4243388"/>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48" name="Line 159"/>
          <p:cNvSpPr>
            <a:spLocks noChangeShapeType="1"/>
          </p:cNvSpPr>
          <p:nvPr/>
        </p:nvSpPr>
        <p:spPr bwMode="auto">
          <a:xfrm>
            <a:off x="4579938" y="3667125"/>
            <a:ext cx="192087"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49" name="Line 160"/>
          <p:cNvSpPr>
            <a:spLocks noChangeShapeType="1"/>
          </p:cNvSpPr>
          <p:nvPr/>
        </p:nvSpPr>
        <p:spPr bwMode="auto">
          <a:xfrm>
            <a:off x="4579938" y="3616325"/>
            <a:ext cx="192087"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50" name="Line 161"/>
          <p:cNvSpPr>
            <a:spLocks noChangeShapeType="1"/>
          </p:cNvSpPr>
          <p:nvPr/>
        </p:nvSpPr>
        <p:spPr bwMode="auto">
          <a:xfrm>
            <a:off x="4579938" y="3052763"/>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51" name="Line 162"/>
          <p:cNvSpPr>
            <a:spLocks noChangeShapeType="1"/>
          </p:cNvSpPr>
          <p:nvPr/>
        </p:nvSpPr>
        <p:spPr bwMode="auto">
          <a:xfrm>
            <a:off x="4579938" y="2424113"/>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52" name="Line 163"/>
          <p:cNvSpPr>
            <a:spLocks noChangeShapeType="1"/>
          </p:cNvSpPr>
          <p:nvPr/>
        </p:nvSpPr>
        <p:spPr bwMode="auto">
          <a:xfrm>
            <a:off x="4579938" y="2360613"/>
            <a:ext cx="192087"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53" name="Line 164"/>
          <p:cNvSpPr>
            <a:spLocks noChangeShapeType="1"/>
          </p:cNvSpPr>
          <p:nvPr/>
        </p:nvSpPr>
        <p:spPr bwMode="auto">
          <a:xfrm>
            <a:off x="4579938" y="2987675"/>
            <a:ext cx="192087"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54" name="Line 165"/>
          <p:cNvSpPr>
            <a:spLocks noChangeShapeType="1"/>
          </p:cNvSpPr>
          <p:nvPr/>
        </p:nvSpPr>
        <p:spPr bwMode="auto">
          <a:xfrm flipV="1">
            <a:off x="4886325" y="4460875"/>
            <a:ext cx="1588" cy="1158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55" name="Line 166"/>
          <p:cNvSpPr>
            <a:spLocks noChangeShapeType="1"/>
          </p:cNvSpPr>
          <p:nvPr/>
        </p:nvSpPr>
        <p:spPr bwMode="auto">
          <a:xfrm flipV="1">
            <a:off x="4579938" y="3667125"/>
            <a:ext cx="1587" cy="5762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56" name="Line 167"/>
          <p:cNvSpPr>
            <a:spLocks noChangeShapeType="1"/>
          </p:cNvSpPr>
          <p:nvPr/>
        </p:nvSpPr>
        <p:spPr bwMode="auto">
          <a:xfrm flipV="1">
            <a:off x="4579938" y="3052763"/>
            <a:ext cx="1587" cy="56356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57" name="Line 168"/>
          <p:cNvSpPr>
            <a:spLocks noChangeShapeType="1"/>
          </p:cNvSpPr>
          <p:nvPr/>
        </p:nvSpPr>
        <p:spPr bwMode="auto">
          <a:xfrm flipV="1">
            <a:off x="4579938" y="2424113"/>
            <a:ext cx="1587" cy="56356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58" name="Line 169"/>
          <p:cNvSpPr>
            <a:spLocks noChangeShapeType="1"/>
          </p:cNvSpPr>
          <p:nvPr/>
        </p:nvSpPr>
        <p:spPr bwMode="auto">
          <a:xfrm>
            <a:off x="4514850" y="4294188"/>
            <a:ext cx="257175"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59" name="Line 170"/>
          <p:cNvSpPr>
            <a:spLocks noChangeShapeType="1"/>
          </p:cNvSpPr>
          <p:nvPr/>
        </p:nvSpPr>
        <p:spPr bwMode="auto">
          <a:xfrm>
            <a:off x="4514850" y="2078038"/>
            <a:ext cx="1588" cy="221615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60" name="Line 171"/>
          <p:cNvSpPr>
            <a:spLocks noChangeShapeType="1"/>
          </p:cNvSpPr>
          <p:nvPr/>
        </p:nvSpPr>
        <p:spPr bwMode="auto">
          <a:xfrm>
            <a:off x="4579938" y="2078038"/>
            <a:ext cx="1587" cy="28257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61" name="Line 172"/>
          <p:cNvSpPr>
            <a:spLocks noChangeShapeType="1"/>
          </p:cNvSpPr>
          <p:nvPr/>
        </p:nvSpPr>
        <p:spPr bwMode="auto">
          <a:xfrm flipV="1">
            <a:off x="4016375" y="2578100"/>
            <a:ext cx="1588" cy="128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62" name="Line 173"/>
          <p:cNvSpPr>
            <a:spLocks noChangeShapeType="1"/>
          </p:cNvSpPr>
          <p:nvPr/>
        </p:nvSpPr>
        <p:spPr bwMode="auto">
          <a:xfrm flipV="1">
            <a:off x="4016375" y="3833813"/>
            <a:ext cx="1588" cy="1270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63" name="Line 174"/>
          <p:cNvSpPr>
            <a:spLocks noChangeShapeType="1"/>
          </p:cNvSpPr>
          <p:nvPr/>
        </p:nvSpPr>
        <p:spPr bwMode="auto">
          <a:xfrm>
            <a:off x="3695700" y="3616325"/>
            <a:ext cx="192088"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64" name="Line 175"/>
          <p:cNvSpPr>
            <a:spLocks noChangeShapeType="1"/>
          </p:cNvSpPr>
          <p:nvPr/>
        </p:nvSpPr>
        <p:spPr bwMode="auto">
          <a:xfrm>
            <a:off x="3695700" y="3667125"/>
            <a:ext cx="192088"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65" name="Line 176"/>
          <p:cNvSpPr>
            <a:spLocks noChangeShapeType="1"/>
          </p:cNvSpPr>
          <p:nvPr/>
        </p:nvSpPr>
        <p:spPr bwMode="auto">
          <a:xfrm flipV="1">
            <a:off x="4016375" y="3205163"/>
            <a:ext cx="1588" cy="128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66" name="Line 177"/>
          <p:cNvSpPr>
            <a:spLocks noChangeShapeType="1"/>
          </p:cNvSpPr>
          <p:nvPr/>
        </p:nvSpPr>
        <p:spPr bwMode="auto">
          <a:xfrm>
            <a:off x="3695700" y="2987675"/>
            <a:ext cx="192088" cy="15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67" name="Line 178"/>
          <p:cNvSpPr>
            <a:spLocks noChangeShapeType="1"/>
          </p:cNvSpPr>
          <p:nvPr/>
        </p:nvSpPr>
        <p:spPr bwMode="auto">
          <a:xfrm>
            <a:off x="3695700" y="3052763"/>
            <a:ext cx="192088"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68" name="Line 179"/>
          <p:cNvSpPr>
            <a:spLocks noChangeShapeType="1"/>
          </p:cNvSpPr>
          <p:nvPr/>
        </p:nvSpPr>
        <p:spPr bwMode="auto">
          <a:xfrm>
            <a:off x="3695700" y="4243388"/>
            <a:ext cx="192088"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69" name="Line 180"/>
          <p:cNvSpPr>
            <a:spLocks noChangeShapeType="1"/>
          </p:cNvSpPr>
          <p:nvPr/>
        </p:nvSpPr>
        <p:spPr bwMode="auto">
          <a:xfrm flipV="1">
            <a:off x="4016375" y="4460875"/>
            <a:ext cx="1588" cy="1158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70" name="Line 181"/>
          <p:cNvSpPr>
            <a:spLocks noChangeShapeType="1"/>
          </p:cNvSpPr>
          <p:nvPr/>
        </p:nvSpPr>
        <p:spPr bwMode="auto">
          <a:xfrm flipV="1">
            <a:off x="3695700" y="3667125"/>
            <a:ext cx="1588" cy="576263"/>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71" name="Line 182"/>
          <p:cNvSpPr>
            <a:spLocks noChangeShapeType="1"/>
          </p:cNvSpPr>
          <p:nvPr/>
        </p:nvSpPr>
        <p:spPr bwMode="auto">
          <a:xfrm flipV="1">
            <a:off x="3695700" y="3052763"/>
            <a:ext cx="1588" cy="56356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72" name="Line 183"/>
          <p:cNvSpPr>
            <a:spLocks noChangeShapeType="1"/>
          </p:cNvSpPr>
          <p:nvPr/>
        </p:nvSpPr>
        <p:spPr bwMode="auto">
          <a:xfrm>
            <a:off x="3632200" y="4294188"/>
            <a:ext cx="255588"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73" name="Line 184"/>
          <p:cNvSpPr>
            <a:spLocks noChangeShapeType="1"/>
          </p:cNvSpPr>
          <p:nvPr/>
        </p:nvSpPr>
        <p:spPr bwMode="auto">
          <a:xfrm>
            <a:off x="3632200" y="2078038"/>
            <a:ext cx="1588" cy="221615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74" name="Line 185"/>
          <p:cNvSpPr>
            <a:spLocks noChangeShapeType="1"/>
          </p:cNvSpPr>
          <p:nvPr/>
        </p:nvSpPr>
        <p:spPr bwMode="auto">
          <a:xfrm>
            <a:off x="3695700" y="2360613"/>
            <a:ext cx="192088"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75" name="Line 186"/>
          <p:cNvSpPr>
            <a:spLocks noChangeShapeType="1"/>
          </p:cNvSpPr>
          <p:nvPr/>
        </p:nvSpPr>
        <p:spPr bwMode="auto">
          <a:xfrm flipV="1">
            <a:off x="3695700" y="2424113"/>
            <a:ext cx="1588" cy="563562"/>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76" name="Line 187"/>
          <p:cNvSpPr>
            <a:spLocks noChangeShapeType="1"/>
          </p:cNvSpPr>
          <p:nvPr/>
        </p:nvSpPr>
        <p:spPr bwMode="auto">
          <a:xfrm>
            <a:off x="3695700" y="2424113"/>
            <a:ext cx="192088"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77" name="Line 188"/>
          <p:cNvSpPr>
            <a:spLocks noChangeShapeType="1"/>
          </p:cNvSpPr>
          <p:nvPr/>
        </p:nvSpPr>
        <p:spPr bwMode="auto">
          <a:xfrm flipH="1">
            <a:off x="3695700" y="2078038"/>
            <a:ext cx="819150"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78" name="Line 189"/>
          <p:cNvSpPr>
            <a:spLocks noChangeShapeType="1"/>
          </p:cNvSpPr>
          <p:nvPr/>
        </p:nvSpPr>
        <p:spPr bwMode="auto">
          <a:xfrm>
            <a:off x="3695700" y="2078038"/>
            <a:ext cx="1588" cy="28257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679" name="Freeform 190"/>
          <p:cNvSpPr>
            <a:spLocks/>
          </p:cNvSpPr>
          <p:nvPr/>
        </p:nvSpPr>
        <p:spPr bwMode="auto">
          <a:xfrm>
            <a:off x="4003675" y="2681288"/>
            <a:ext cx="25400" cy="25400"/>
          </a:xfrm>
          <a:custGeom>
            <a:avLst/>
            <a:gdLst>
              <a:gd name="T0" fmla="*/ 20161247 w 16"/>
              <a:gd name="T1" fmla="*/ 20161247 h 16"/>
              <a:gd name="T2" fmla="*/ 20161247 w 16"/>
              <a:gd name="T3" fmla="*/ 0 h 16"/>
              <a:gd name="T4" fmla="*/ 0 w 16"/>
              <a:gd name="T5" fmla="*/ 0 h 16"/>
              <a:gd name="T6" fmla="*/ 0 w 16"/>
              <a:gd name="T7" fmla="*/ 20161247 h 16"/>
              <a:gd name="T8" fmla="*/ 0 w 16"/>
              <a:gd name="T9" fmla="*/ 40322493 h 16"/>
              <a:gd name="T10" fmla="*/ 20161247 w 16"/>
              <a:gd name="T11" fmla="*/ 40322493 h 16"/>
              <a:gd name="T12" fmla="*/ 40322493 w 16"/>
              <a:gd name="T13" fmla="*/ 40322493 h 16"/>
              <a:gd name="T14" fmla="*/ 40322493 w 16"/>
              <a:gd name="T15" fmla="*/ 20161247 h 16"/>
              <a:gd name="T16" fmla="*/ 40322493 w 16"/>
              <a:gd name="T17" fmla="*/ 0 h 16"/>
              <a:gd name="T18" fmla="*/ 20161247 w 16"/>
              <a:gd name="T19" fmla="*/ 0 h 16"/>
              <a:gd name="T20" fmla="*/ 20161247 w 16"/>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
              <a:gd name="T34" fmla="*/ 0 h 16"/>
              <a:gd name="T35" fmla="*/ 16 w 16"/>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 h="16">
                <a:moveTo>
                  <a:pt x="8" y="8"/>
                </a:moveTo>
                <a:lnTo>
                  <a:pt x="8" y="0"/>
                </a:lnTo>
                <a:lnTo>
                  <a:pt x="0" y="0"/>
                </a:lnTo>
                <a:lnTo>
                  <a:pt x="0" y="8"/>
                </a:lnTo>
                <a:lnTo>
                  <a:pt x="0" y="16"/>
                </a:lnTo>
                <a:lnTo>
                  <a:pt x="8" y="16"/>
                </a:lnTo>
                <a:lnTo>
                  <a:pt x="16" y="16"/>
                </a:lnTo>
                <a:lnTo>
                  <a:pt x="16" y="8"/>
                </a:lnTo>
                <a:lnTo>
                  <a:pt x="16"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80" name="Freeform 191"/>
          <p:cNvSpPr>
            <a:spLocks/>
          </p:cNvSpPr>
          <p:nvPr/>
        </p:nvSpPr>
        <p:spPr bwMode="auto">
          <a:xfrm>
            <a:off x="3990975" y="2681288"/>
            <a:ext cx="38100" cy="38100"/>
          </a:xfrm>
          <a:custGeom>
            <a:avLst/>
            <a:gdLst>
              <a:gd name="T0" fmla="*/ 322579997 w 3"/>
              <a:gd name="T1" fmla="*/ 0 h 3"/>
              <a:gd name="T2" fmla="*/ 161289998 w 3"/>
              <a:gd name="T3" fmla="*/ 161289998 h 3"/>
              <a:gd name="T4" fmla="*/ 0 w 3"/>
              <a:gd name="T5" fmla="*/ 322579997 h 3"/>
              <a:gd name="T6" fmla="*/ 161289998 w 3"/>
              <a:gd name="T7" fmla="*/ 322579997 h 3"/>
              <a:gd name="T8" fmla="*/ 322579997 w 3"/>
              <a:gd name="T9" fmla="*/ 483870045 h 3"/>
              <a:gd name="T10" fmla="*/ 322579997 w 3"/>
              <a:gd name="T11" fmla="*/ 322579997 h 3"/>
              <a:gd name="T12" fmla="*/ 483870045 w 3"/>
              <a:gd name="T13" fmla="*/ 322579997 h 3"/>
              <a:gd name="T14" fmla="*/ 322579997 w 3"/>
              <a:gd name="T15" fmla="*/ 161289998 h 3"/>
              <a:gd name="T16" fmla="*/ 32257999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81" name="Freeform 192"/>
          <p:cNvSpPr>
            <a:spLocks/>
          </p:cNvSpPr>
          <p:nvPr/>
        </p:nvSpPr>
        <p:spPr bwMode="auto">
          <a:xfrm>
            <a:off x="4003675" y="3308350"/>
            <a:ext cx="25400" cy="25400"/>
          </a:xfrm>
          <a:custGeom>
            <a:avLst/>
            <a:gdLst>
              <a:gd name="T0" fmla="*/ 20161247 w 16"/>
              <a:gd name="T1" fmla="*/ 20161247 h 16"/>
              <a:gd name="T2" fmla="*/ 20161247 w 16"/>
              <a:gd name="T3" fmla="*/ 0 h 16"/>
              <a:gd name="T4" fmla="*/ 0 w 16"/>
              <a:gd name="T5" fmla="*/ 0 h 16"/>
              <a:gd name="T6" fmla="*/ 0 w 16"/>
              <a:gd name="T7" fmla="*/ 20161247 h 16"/>
              <a:gd name="T8" fmla="*/ 0 w 16"/>
              <a:gd name="T9" fmla="*/ 40322493 h 16"/>
              <a:gd name="T10" fmla="*/ 20161247 w 16"/>
              <a:gd name="T11" fmla="*/ 40322493 h 16"/>
              <a:gd name="T12" fmla="*/ 40322493 w 16"/>
              <a:gd name="T13" fmla="*/ 40322493 h 16"/>
              <a:gd name="T14" fmla="*/ 40322493 w 16"/>
              <a:gd name="T15" fmla="*/ 20161247 h 16"/>
              <a:gd name="T16" fmla="*/ 40322493 w 16"/>
              <a:gd name="T17" fmla="*/ 0 h 16"/>
              <a:gd name="T18" fmla="*/ 20161247 w 16"/>
              <a:gd name="T19" fmla="*/ 0 h 16"/>
              <a:gd name="T20" fmla="*/ 20161247 w 16"/>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
              <a:gd name="T34" fmla="*/ 0 h 16"/>
              <a:gd name="T35" fmla="*/ 16 w 16"/>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 h="16">
                <a:moveTo>
                  <a:pt x="8" y="8"/>
                </a:moveTo>
                <a:lnTo>
                  <a:pt x="8" y="0"/>
                </a:lnTo>
                <a:lnTo>
                  <a:pt x="0" y="0"/>
                </a:lnTo>
                <a:lnTo>
                  <a:pt x="0" y="8"/>
                </a:lnTo>
                <a:lnTo>
                  <a:pt x="0" y="16"/>
                </a:lnTo>
                <a:lnTo>
                  <a:pt x="8" y="16"/>
                </a:lnTo>
                <a:lnTo>
                  <a:pt x="16" y="16"/>
                </a:lnTo>
                <a:lnTo>
                  <a:pt x="16" y="8"/>
                </a:lnTo>
                <a:lnTo>
                  <a:pt x="16"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82" name="Freeform 193"/>
          <p:cNvSpPr>
            <a:spLocks/>
          </p:cNvSpPr>
          <p:nvPr/>
        </p:nvSpPr>
        <p:spPr bwMode="auto">
          <a:xfrm>
            <a:off x="3990975" y="3308350"/>
            <a:ext cx="38100" cy="38100"/>
          </a:xfrm>
          <a:custGeom>
            <a:avLst/>
            <a:gdLst>
              <a:gd name="T0" fmla="*/ 322579997 w 3"/>
              <a:gd name="T1" fmla="*/ 0 h 3"/>
              <a:gd name="T2" fmla="*/ 161289998 w 3"/>
              <a:gd name="T3" fmla="*/ 161289998 h 3"/>
              <a:gd name="T4" fmla="*/ 0 w 3"/>
              <a:gd name="T5" fmla="*/ 322579997 h 3"/>
              <a:gd name="T6" fmla="*/ 161289998 w 3"/>
              <a:gd name="T7" fmla="*/ 322579997 h 3"/>
              <a:gd name="T8" fmla="*/ 322579997 w 3"/>
              <a:gd name="T9" fmla="*/ 483870045 h 3"/>
              <a:gd name="T10" fmla="*/ 322579997 w 3"/>
              <a:gd name="T11" fmla="*/ 322579997 h 3"/>
              <a:gd name="T12" fmla="*/ 483870045 w 3"/>
              <a:gd name="T13" fmla="*/ 322579997 h 3"/>
              <a:gd name="T14" fmla="*/ 322579997 w 3"/>
              <a:gd name="T15" fmla="*/ 161289998 h 3"/>
              <a:gd name="T16" fmla="*/ 32257999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83" name="Freeform 194"/>
          <p:cNvSpPr>
            <a:spLocks/>
          </p:cNvSpPr>
          <p:nvPr/>
        </p:nvSpPr>
        <p:spPr bwMode="auto">
          <a:xfrm>
            <a:off x="4003675" y="3935413"/>
            <a:ext cx="25400" cy="25400"/>
          </a:xfrm>
          <a:custGeom>
            <a:avLst/>
            <a:gdLst>
              <a:gd name="T0" fmla="*/ 20161247 w 16"/>
              <a:gd name="T1" fmla="*/ 20161247 h 16"/>
              <a:gd name="T2" fmla="*/ 20161247 w 16"/>
              <a:gd name="T3" fmla="*/ 0 h 16"/>
              <a:gd name="T4" fmla="*/ 0 w 16"/>
              <a:gd name="T5" fmla="*/ 0 h 16"/>
              <a:gd name="T6" fmla="*/ 0 w 16"/>
              <a:gd name="T7" fmla="*/ 20161247 h 16"/>
              <a:gd name="T8" fmla="*/ 0 w 16"/>
              <a:gd name="T9" fmla="*/ 40322493 h 16"/>
              <a:gd name="T10" fmla="*/ 20161247 w 16"/>
              <a:gd name="T11" fmla="*/ 40322493 h 16"/>
              <a:gd name="T12" fmla="*/ 40322493 w 16"/>
              <a:gd name="T13" fmla="*/ 40322493 h 16"/>
              <a:gd name="T14" fmla="*/ 40322493 w 16"/>
              <a:gd name="T15" fmla="*/ 20161247 h 16"/>
              <a:gd name="T16" fmla="*/ 40322493 w 16"/>
              <a:gd name="T17" fmla="*/ 0 h 16"/>
              <a:gd name="T18" fmla="*/ 20161247 w 16"/>
              <a:gd name="T19" fmla="*/ 0 h 16"/>
              <a:gd name="T20" fmla="*/ 20161247 w 16"/>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
              <a:gd name="T34" fmla="*/ 0 h 16"/>
              <a:gd name="T35" fmla="*/ 16 w 16"/>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 h="16">
                <a:moveTo>
                  <a:pt x="8" y="8"/>
                </a:moveTo>
                <a:lnTo>
                  <a:pt x="8" y="0"/>
                </a:lnTo>
                <a:lnTo>
                  <a:pt x="0" y="0"/>
                </a:lnTo>
                <a:lnTo>
                  <a:pt x="0" y="8"/>
                </a:lnTo>
                <a:lnTo>
                  <a:pt x="0" y="16"/>
                </a:lnTo>
                <a:lnTo>
                  <a:pt x="8" y="16"/>
                </a:lnTo>
                <a:lnTo>
                  <a:pt x="16" y="16"/>
                </a:lnTo>
                <a:lnTo>
                  <a:pt x="16" y="8"/>
                </a:lnTo>
                <a:lnTo>
                  <a:pt x="16"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84" name="Freeform 195"/>
          <p:cNvSpPr>
            <a:spLocks/>
          </p:cNvSpPr>
          <p:nvPr/>
        </p:nvSpPr>
        <p:spPr bwMode="auto">
          <a:xfrm>
            <a:off x="3990975" y="3935413"/>
            <a:ext cx="38100" cy="39687"/>
          </a:xfrm>
          <a:custGeom>
            <a:avLst/>
            <a:gdLst>
              <a:gd name="T0" fmla="*/ 322579997 w 3"/>
              <a:gd name="T1" fmla="*/ 0 h 3"/>
              <a:gd name="T2" fmla="*/ 161289998 w 3"/>
              <a:gd name="T3" fmla="*/ 175006437 h 3"/>
              <a:gd name="T4" fmla="*/ 0 w 3"/>
              <a:gd name="T5" fmla="*/ 350012874 h 3"/>
              <a:gd name="T6" fmla="*/ 161289998 w 3"/>
              <a:gd name="T7" fmla="*/ 350012874 h 3"/>
              <a:gd name="T8" fmla="*/ 322579997 w 3"/>
              <a:gd name="T9" fmla="*/ 525019363 h 3"/>
              <a:gd name="T10" fmla="*/ 322579997 w 3"/>
              <a:gd name="T11" fmla="*/ 350012874 h 3"/>
              <a:gd name="T12" fmla="*/ 483870045 w 3"/>
              <a:gd name="T13" fmla="*/ 350012874 h 3"/>
              <a:gd name="T14" fmla="*/ 322579997 w 3"/>
              <a:gd name="T15" fmla="*/ 175006437 h 3"/>
              <a:gd name="T16" fmla="*/ 32257999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85" name="Freeform 196"/>
          <p:cNvSpPr>
            <a:spLocks/>
          </p:cNvSpPr>
          <p:nvPr/>
        </p:nvSpPr>
        <p:spPr bwMode="auto">
          <a:xfrm>
            <a:off x="4003675" y="4564063"/>
            <a:ext cx="25400" cy="25400"/>
          </a:xfrm>
          <a:custGeom>
            <a:avLst/>
            <a:gdLst>
              <a:gd name="T0" fmla="*/ 20161247 w 16"/>
              <a:gd name="T1" fmla="*/ 20161247 h 16"/>
              <a:gd name="T2" fmla="*/ 20161247 w 16"/>
              <a:gd name="T3" fmla="*/ 0 h 16"/>
              <a:gd name="T4" fmla="*/ 0 w 16"/>
              <a:gd name="T5" fmla="*/ 0 h 16"/>
              <a:gd name="T6" fmla="*/ 0 w 16"/>
              <a:gd name="T7" fmla="*/ 20161247 h 16"/>
              <a:gd name="T8" fmla="*/ 0 w 16"/>
              <a:gd name="T9" fmla="*/ 40322493 h 16"/>
              <a:gd name="T10" fmla="*/ 20161247 w 16"/>
              <a:gd name="T11" fmla="*/ 40322493 h 16"/>
              <a:gd name="T12" fmla="*/ 40322493 w 16"/>
              <a:gd name="T13" fmla="*/ 40322493 h 16"/>
              <a:gd name="T14" fmla="*/ 40322493 w 16"/>
              <a:gd name="T15" fmla="*/ 20161247 h 16"/>
              <a:gd name="T16" fmla="*/ 40322493 w 16"/>
              <a:gd name="T17" fmla="*/ 0 h 16"/>
              <a:gd name="T18" fmla="*/ 20161247 w 16"/>
              <a:gd name="T19" fmla="*/ 0 h 16"/>
              <a:gd name="T20" fmla="*/ 20161247 w 16"/>
              <a:gd name="T21" fmla="*/ 201612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
              <a:gd name="T34" fmla="*/ 0 h 16"/>
              <a:gd name="T35" fmla="*/ 16 w 16"/>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 h="16">
                <a:moveTo>
                  <a:pt x="8" y="8"/>
                </a:moveTo>
                <a:lnTo>
                  <a:pt x="8" y="0"/>
                </a:lnTo>
                <a:lnTo>
                  <a:pt x="0" y="0"/>
                </a:lnTo>
                <a:lnTo>
                  <a:pt x="0" y="8"/>
                </a:lnTo>
                <a:lnTo>
                  <a:pt x="0" y="16"/>
                </a:lnTo>
                <a:lnTo>
                  <a:pt x="8" y="16"/>
                </a:lnTo>
                <a:lnTo>
                  <a:pt x="16" y="16"/>
                </a:lnTo>
                <a:lnTo>
                  <a:pt x="16" y="8"/>
                </a:lnTo>
                <a:lnTo>
                  <a:pt x="16" y="0"/>
                </a:lnTo>
                <a:lnTo>
                  <a:pt x="8" y="0"/>
                </a:lnTo>
                <a:lnTo>
                  <a:pt x="8" y="8"/>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86" name="Freeform 197"/>
          <p:cNvSpPr>
            <a:spLocks/>
          </p:cNvSpPr>
          <p:nvPr/>
        </p:nvSpPr>
        <p:spPr bwMode="auto">
          <a:xfrm>
            <a:off x="3990975" y="4564063"/>
            <a:ext cx="38100" cy="38100"/>
          </a:xfrm>
          <a:custGeom>
            <a:avLst/>
            <a:gdLst>
              <a:gd name="T0" fmla="*/ 322579997 w 3"/>
              <a:gd name="T1" fmla="*/ 0 h 3"/>
              <a:gd name="T2" fmla="*/ 161289998 w 3"/>
              <a:gd name="T3" fmla="*/ 161289998 h 3"/>
              <a:gd name="T4" fmla="*/ 0 w 3"/>
              <a:gd name="T5" fmla="*/ 322579997 h 3"/>
              <a:gd name="T6" fmla="*/ 161289998 w 3"/>
              <a:gd name="T7" fmla="*/ 322579997 h 3"/>
              <a:gd name="T8" fmla="*/ 322579997 w 3"/>
              <a:gd name="T9" fmla="*/ 483870045 h 3"/>
              <a:gd name="T10" fmla="*/ 322579997 w 3"/>
              <a:gd name="T11" fmla="*/ 322579997 h 3"/>
              <a:gd name="T12" fmla="*/ 483870045 w 3"/>
              <a:gd name="T13" fmla="*/ 322579997 h 3"/>
              <a:gd name="T14" fmla="*/ 322579997 w 3"/>
              <a:gd name="T15" fmla="*/ 161289998 h 3"/>
              <a:gd name="T16" fmla="*/ 32257999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2"/>
                </a:lnTo>
                <a:lnTo>
                  <a:pt x="2" y="3"/>
                </a:lnTo>
                <a:lnTo>
                  <a:pt x="2" y="2"/>
                </a:lnTo>
                <a:lnTo>
                  <a:pt x="3" y="2"/>
                </a:lnTo>
                <a:lnTo>
                  <a:pt x="2" y="1"/>
                </a:lnTo>
                <a:lnTo>
                  <a:pt x="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87" name="Rectangle 198"/>
          <p:cNvSpPr>
            <a:spLocks noChangeArrowheads="1"/>
          </p:cNvSpPr>
          <p:nvPr/>
        </p:nvSpPr>
        <p:spPr bwMode="auto">
          <a:xfrm>
            <a:off x="4772025" y="2193925"/>
            <a:ext cx="242888"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88" name="Rectangle 199"/>
          <p:cNvSpPr>
            <a:spLocks noChangeArrowheads="1"/>
          </p:cNvSpPr>
          <p:nvPr/>
        </p:nvSpPr>
        <p:spPr bwMode="auto">
          <a:xfrm>
            <a:off x="4772025" y="3449638"/>
            <a:ext cx="242888"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89" name="Rectangle 200"/>
          <p:cNvSpPr>
            <a:spLocks noChangeArrowheads="1"/>
          </p:cNvSpPr>
          <p:nvPr/>
        </p:nvSpPr>
        <p:spPr bwMode="auto">
          <a:xfrm>
            <a:off x="4772025" y="2820988"/>
            <a:ext cx="242888"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90" name="Rectangle 201"/>
          <p:cNvSpPr>
            <a:spLocks noChangeArrowheads="1"/>
          </p:cNvSpPr>
          <p:nvPr/>
        </p:nvSpPr>
        <p:spPr bwMode="auto">
          <a:xfrm>
            <a:off x="4772025" y="4076700"/>
            <a:ext cx="242888"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91" name="Rectangle 202"/>
          <p:cNvSpPr>
            <a:spLocks noChangeArrowheads="1"/>
          </p:cNvSpPr>
          <p:nvPr/>
        </p:nvSpPr>
        <p:spPr bwMode="auto">
          <a:xfrm>
            <a:off x="3887788" y="3449638"/>
            <a:ext cx="257175"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92" name="Rectangle 203"/>
          <p:cNvSpPr>
            <a:spLocks noChangeArrowheads="1"/>
          </p:cNvSpPr>
          <p:nvPr/>
        </p:nvSpPr>
        <p:spPr bwMode="auto">
          <a:xfrm>
            <a:off x="3887788" y="2820988"/>
            <a:ext cx="257175"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93" name="Rectangle 204"/>
          <p:cNvSpPr>
            <a:spLocks noChangeArrowheads="1"/>
          </p:cNvSpPr>
          <p:nvPr/>
        </p:nvSpPr>
        <p:spPr bwMode="auto">
          <a:xfrm>
            <a:off x="3887788" y="4076700"/>
            <a:ext cx="257175"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94" name="Rectangle 205"/>
          <p:cNvSpPr>
            <a:spLocks noChangeArrowheads="1"/>
          </p:cNvSpPr>
          <p:nvPr/>
        </p:nvSpPr>
        <p:spPr bwMode="auto">
          <a:xfrm>
            <a:off x="3887788" y="2193925"/>
            <a:ext cx="257175" cy="38417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695" name="Freeform 206"/>
          <p:cNvSpPr>
            <a:spLocks/>
          </p:cNvSpPr>
          <p:nvPr/>
        </p:nvSpPr>
        <p:spPr bwMode="auto">
          <a:xfrm>
            <a:off x="5014913" y="2335213"/>
            <a:ext cx="217487" cy="101600"/>
          </a:xfrm>
          <a:custGeom>
            <a:avLst/>
            <a:gdLst>
              <a:gd name="T0" fmla="*/ 2147483647 w 17"/>
              <a:gd name="T1" fmla="*/ 322579945 h 8"/>
              <a:gd name="T2" fmla="*/ 1473026396 w 17"/>
              <a:gd name="T3" fmla="*/ 322579945 h 8"/>
              <a:gd name="T4" fmla="*/ 1473026396 w 17"/>
              <a:gd name="T5" fmla="*/ 0 h 8"/>
              <a:gd name="T6" fmla="*/ 0 w 17"/>
              <a:gd name="T7" fmla="*/ 645159891 h 8"/>
              <a:gd name="T8" fmla="*/ 1473026396 w 17"/>
              <a:gd name="T9" fmla="*/ 1290319782 h 8"/>
              <a:gd name="T10" fmla="*/ 1473026396 w 17"/>
              <a:gd name="T11" fmla="*/ 967739935 h 8"/>
              <a:gd name="T12" fmla="*/ 2147483647 w 17"/>
              <a:gd name="T13" fmla="*/ 967739935 h 8"/>
              <a:gd name="T14" fmla="*/ 0 60000 65536"/>
              <a:gd name="T15" fmla="*/ 0 60000 65536"/>
              <a:gd name="T16" fmla="*/ 0 60000 65536"/>
              <a:gd name="T17" fmla="*/ 0 60000 65536"/>
              <a:gd name="T18" fmla="*/ 0 60000 65536"/>
              <a:gd name="T19" fmla="*/ 0 60000 65536"/>
              <a:gd name="T20" fmla="*/ 0 60000 65536"/>
              <a:gd name="T21" fmla="*/ 0 w 17"/>
              <a:gd name="T22" fmla="*/ 0 h 8"/>
              <a:gd name="T23" fmla="*/ 17 w 17"/>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8">
                <a:moveTo>
                  <a:pt x="17" y="2"/>
                </a:moveTo>
                <a:lnTo>
                  <a:pt x="9" y="2"/>
                </a:lnTo>
                <a:lnTo>
                  <a:pt x="9" y="0"/>
                </a:lnTo>
                <a:lnTo>
                  <a:pt x="0" y="4"/>
                </a:lnTo>
                <a:lnTo>
                  <a:pt x="9" y="8"/>
                </a:lnTo>
                <a:lnTo>
                  <a:pt x="9"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96" name="Freeform 207"/>
          <p:cNvSpPr>
            <a:spLocks/>
          </p:cNvSpPr>
          <p:nvPr/>
        </p:nvSpPr>
        <p:spPr bwMode="auto">
          <a:xfrm>
            <a:off x="5014913" y="2962275"/>
            <a:ext cx="217487" cy="103188"/>
          </a:xfrm>
          <a:custGeom>
            <a:avLst/>
            <a:gdLst>
              <a:gd name="T0" fmla="*/ 2147483647 w 17"/>
              <a:gd name="T1" fmla="*/ 332742547 h 8"/>
              <a:gd name="T2" fmla="*/ 1473026396 w 17"/>
              <a:gd name="T3" fmla="*/ 332742547 h 8"/>
              <a:gd name="T4" fmla="*/ 1473026396 w 17"/>
              <a:gd name="T5" fmla="*/ 0 h 8"/>
              <a:gd name="T6" fmla="*/ 0 w 17"/>
              <a:gd name="T7" fmla="*/ 665485093 h 8"/>
              <a:gd name="T8" fmla="*/ 1473026396 w 17"/>
              <a:gd name="T9" fmla="*/ 1330970186 h 8"/>
              <a:gd name="T10" fmla="*/ 1473026396 w 17"/>
              <a:gd name="T11" fmla="*/ 998227741 h 8"/>
              <a:gd name="T12" fmla="*/ 2147483647 w 17"/>
              <a:gd name="T13" fmla="*/ 998227741 h 8"/>
              <a:gd name="T14" fmla="*/ 0 60000 65536"/>
              <a:gd name="T15" fmla="*/ 0 60000 65536"/>
              <a:gd name="T16" fmla="*/ 0 60000 65536"/>
              <a:gd name="T17" fmla="*/ 0 60000 65536"/>
              <a:gd name="T18" fmla="*/ 0 60000 65536"/>
              <a:gd name="T19" fmla="*/ 0 60000 65536"/>
              <a:gd name="T20" fmla="*/ 0 60000 65536"/>
              <a:gd name="T21" fmla="*/ 0 w 17"/>
              <a:gd name="T22" fmla="*/ 0 h 8"/>
              <a:gd name="T23" fmla="*/ 17 w 17"/>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8">
                <a:moveTo>
                  <a:pt x="17" y="2"/>
                </a:moveTo>
                <a:lnTo>
                  <a:pt x="9" y="2"/>
                </a:lnTo>
                <a:lnTo>
                  <a:pt x="9" y="0"/>
                </a:lnTo>
                <a:lnTo>
                  <a:pt x="0" y="4"/>
                </a:lnTo>
                <a:lnTo>
                  <a:pt x="9" y="8"/>
                </a:lnTo>
                <a:lnTo>
                  <a:pt x="9"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97" name="Freeform 208"/>
          <p:cNvSpPr>
            <a:spLocks/>
          </p:cNvSpPr>
          <p:nvPr/>
        </p:nvSpPr>
        <p:spPr bwMode="auto">
          <a:xfrm>
            <a:off x="5014913" y="3589338"/>
            <a:ext cx="217487" cy="115887"/>
          </a:xfrm>
          <a:custGeom>
            <a:avLst/>
            <a:gdLst>
              <a:gd name="T0" fmla="*/ 2147483647 w 17"/>
              <a:gd name="T1" fmla="*/ 331604172 h 9"/>
              <a:gd name="T2" fmla="*/ 1473026396 w 17"/>
              <a:gd name="T3" fmla="*/ 331604172 h 9"/>
              <a:gd name="T4" fmla="*/ 1473026396 w 17"/>
              <a:gd name="T5" fmla="*/ 0 h 9"/>
              <a:gd name="T6" fmla="*/ 0 w 17"/>
              <a:gd name="T7" fmla="*/ 663195468 h 9"/>
              <a:gd name="T8" fmla="*/ 1473026396 w 17"/>
              <a:gd name="T9" fmla="*/ 1492199411 h 9"/>
              <a:gd name="T10" fmla="*/ 1473026396 w 17"/>
              <a:gd name="T11" fmla="*/ 994799741 h 9"/>
              <a:gd name="T12" fmla="*/ 2147483647 w 17"/>
              <a:gd name="T13" fmla="*/ 994799741 h 9"/>
              <a:gd name="T14" fmla="*/ 0 60000 65536"/>
              <a:gd name="T15" fmla="*/ 0 60000 65536"/>
              <a:gd name="T16" fmla="*/ 0 60000 65536"/>
              <a:gd name="T17" fmla="*/ 0 60000 65536"/>
              <a:gd name="T18" fmla="*/ 0 60000 65536"/>
              <a:gd name="T19" fmla="*/ 0 60000 65536"/>
              <a:gd name="T20" fmla="*/ 0 60000 65536"/>
              <a:gd name="T21" fmla="*/ 0 w 17"/>
              <a:gd name="T22" fmla="*/ 0 h 9"/>
              <a:gd name="T23" fmla="*/ 17 w 17"/>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9">
                <a:moveTo>
                  <a:pt x="17" y="2"/>
                </a:moveTo>
                <a:lnTo>
                  <a:pt x="9" y="2"/>
                </a:lnTo>
                <a:lnTo>
                  <a:pt x="9" y="0"/>
                </a:lnTo>
                <a:lnTo>
                  <a:pt x="0" y="4"/>
                </a:lnTo>
                <a:lnTo>
                  <a:pt x="9" y="9"/>
                </a:lnTo>
                <a:lnTo>
                  <a:pt x="9"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98" name="Freeform 209"/>
          <p:cNvSpPr>
            <a:spLocks/>
          </p:cNvSpPr>
          <p:nvPr/>
        </p:nvSpPr>
        <p:spPr bwMode="auto">
          <a:xfrm>
            <a:off x="5014913" y="4217988"/>
            <a:ext cx="217487" cy="114300"/>
          </a:xfrm>
          <a:custGeom>
            <a:avLst/>
            <a:gdLst>
              <a:gd name="T0" fmla="*/ 2147483647 w 17"/>
              <a:gd name="T1" fmla="*/ 322579962 h 9"/>
              <a:gd name="T2" fmla="*/ 1473026396 w 17"/>
              <a:gd name="T3" fmla="*/ 322579962 h 9"/>
              <a:gd name="T4" fmla="*/ 1473026396 w 17"/>
              <a:gd name="T5" fmla="*/ 0 h 9"/>
              <a:gd name="T6" fmla="*/ 0 w 17"/>
              <a:gd name="T7" fmla="*/ 645159925 h 9"/>
              <a:gd name="T8" fmla="*/ 1473026396 w 17"/>
              <a:gd name="T9" fmla="*/ 1451609782 h 9"/>
              <a:gd name="T10" fmla="*/ 1473026396 w 17"/>
              <a:gd name="T11" fmla="*/ 967739987 h 9"/>
              <a:gd name="T12" fmla="*/ 2147483647 w 17"/>
              <a:gd name="T13" fmla="*/ 967739987 h 9"/>
              <a:gd name="T14" fmla="*/ 0 60000 65536"/>
              <a:gd name="T15" fmla="*/ 0 60000 65536"/>
              <a:gd name="T16" fmla="*/ 0 60000 65536"/>
              <a:gd name="T17" fmla="*/ 0 60000 65536"/>
              <a:gd name="T18" fmla="*/ 0 60000 65536"/>
              <a:gd name="T19" fmla="*/ 0 60000 65536"/>
              <a:gd name="T20" fmla="*/ 0 60000 65536"/>
              <a:gd name="T21" fmla="*/ 0 w 17"/>
              <a:gd name="T22" fmla="*/ 0 h 9"/>
              <a:gd name="T23" fmla="*/ 17 w 17"/>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9">
                <a:moveTo>
                  <a:pt x="17" y="2"/>
                </a:moveTo>
                <a:lnTo>
                  <a:pt x="9" y="2"/>
                </a:lnTo>
                <a:lnTo>
                  <a:pt x="9" y="0"/>
                </a:lnTo>
                <a:lnTo>
                  <a:pt x="0" y="4"/>
                </a:lnTo>
                <a:lnTo>
                  <a:pt x="9" y="9"/>
                </a:lnTo>
                <a:lnTo>
                  <a:pt x="9"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699" name="Line 210"/>
          <p:cNvSpPr>
            <a:spLocks noChangeShapeType="1"/>
          </p:cNvSpPr>
          <p:nvPr/>
        </p:nvSpPr>
        <p:spPr bwMode="auto">
          <a:xfrm flipV="1">
            <a:off x="5232400" y="2411413"/>
            <a:ext cx="1588" cy="5762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00" name="Line 211"/>
          <p:cNvSpPr>
            <a:spLocks noChangeShapeType="1"/>
          </p:cNvSpPr>
          <p:nvPr/>
        </p:nvSpPr>
        <p:spPr bwMode="auto">
          <a:xfrm flipV="1">
            <a:off x="5232400" y="3040063"/>
            <a:ext cx="1588" cy="5762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01" name="Line 212"/>
          <p:cNvSpPr>
            <a:spLocks noChangeShapeType="1"/>
          </p:cNvSpPr>
          <p:nvPr/>
        </p:nvSpPr>
        <p:spPr bwMode="auto">
          <a:xfrm flipV="1">
            <a:off x="5232400" y="3667125"/>
            <a:ext cx="1588" cy="576263"/>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02" name="Freeform 213"/>
          <p:cNvSpPr>
            <a:spLocks/>
          </p:cNvSpPr>
          <p:nvPr/>
        </p:nvSpPr>
        <p:spPr bwMode="auto">
          <a:xfrm>
            <a:off x="5207000" y="4733925"/>
            <a:ext cx="120650" cy="217488"/>
          </a:xfrm>
          <a:custGeom>
            <a:avLst/>
            <a:gdLst>
              <a:gd name="T0" fmla="*/ 359416302 w 9"/>
              <a:gd name="T1" fmla="*/ 0 h 17"/>
              <a:gd name="T2" fmla="*/ 359416302 w 9"/>
              <a:gd name="T3" fmla="*/ 1309367126 h 17"/>
              <a:gd name="T4" fmla="*/ 0 w 9"/>
              <a:gd name="T5" fmla="*/ 1309367126 h 17"/>
              <a:gd name="T6" fmla="*/ 718832605 w 9"/>
              <a:gd name="T7" fmla="*/ 2147483647 h 17"/>
              <a:gd name="T8" fmla="*/ 1617380011 w 9"/>
              <a:gd name="T9" fmla="*/ 1309367126 h 17"/>
              <a:gd name="T10" fmla="*/ 1257963814 w 9"/>
              <a:gd name="T11" fmla="*/ 1309367126 h 17"/>
              <a:gd name="T12" fmla="*/ 1257963814 w 9"/>
              <a:gd name="T13" fmla="*/ 0 h 17"/>
              <a:gd name="T14" fmla="*/ 0 60000 65536"/>
              <a:gd name="T15" fmla="*/ 0 60000 65536"/>
              <a:gd name="T16" fmla="*/ 0 60000 65536"/>
              <a:gd name="T17" fmla="*/ 0 60000 65536"/>
              <a:gd name="T18" fmla="*/ 0 60000 65536"/>
              <a:gd name="T19" fmla="*/ 0 60000 65536"/>
              <a:gd name="T20" fmla="*/ 0 60000 65536"/>
              <a:gd name="T21" fmla="*/ 0 w 9"/>
              <a:gd name="T22" fmla="*/ 0 h 17"/>
              <a:gd name="T23" fmla="*/ 9 w 9"/>
              <a:gd name="T24" fmla="*/ 17 h 1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17">
                <a:moveTo>
                  <a:pt x="2" y="0"/>
                </a:moveTo>
                <a:lnTo>
                  <a:pt x="2" y="8"/>
                </a:lnTo>
                <a:lnTo>
                  <a:pt x="0" y="8"/>
                </a:lnTo>
                <a:lnTo>
                  <a:pt x="4" y="17"/>
                </a:lnTo>
                <a:lnTo>
                  <a:pt x="9" y="8"/>
                </a:lnTo>
                <a:lnTo>
                  <a:pt x="7" y="8"/>
                </a:lnTo>
                <a:lnTo>
                  <a:pt x="7"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03" name="Line 214"/>
          <p:cNvSpPr>
            <a:spLocks noChangeShapeType="1"/>
          </p:cNvSpPr>
          <p:nvPr/>
        </p:nvSpPr>
        <p:spPr bwMode="auto">
          <a:xfrm flipV="1">
            <a:off x="5232400" y="4294188"/>
            <a:ext cx="1588" cy="4365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04" name="Line 215"/>
          <p:cNvSpPr>
            <a:spLocks noChangeShapeType="1"/>
          </p:cNvSpPr>
          <p:nvPr/>
        </p:nvSpPr>
        <p:spPr bwMode="auto">
          <a:xfrm flipV="1">
            <a:off x="5297488" y="2360613"/>
            <a:ext cx="1587" cy="2395537"/>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05" name="Line 216"/>
          <p:cNvSpPr>
            <a:spLocks noChangeShapeType="1"/>
          </p:cNvSpPr>
          <p:nvPr/>
        </p:nvSpPr>
        <p:spPr bwMode="auto">
          <a:xfrm flipH="1">
            <a:off x="5224463" y="2355850"/>
            <a:ext cx="65087" cy="1588"/>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06" name="Freeform 217"/>
          <p:cNvSpPr>
            <a:spLocks/>
          </p:cNvSpPr>
          <p:nvPr/>
        </p:nvSpPr>
        <p:spPr bwMode="auto">
          <a:xfrm>
            <a:off x="4130675" y="2335213"/>
            <a:ext cx="219075" cy="101600"/>
          </a:xfrm>
          <a:custGeom>
            <a:avLst/>
            <a:gdLst>
              <a:gd name="T0" fmla="*/ 2147483647 w 17"/>
              <a:gd name="T1" fmla="*/ 322579945 h 8"/>
              <a:gd name="T2" fmla="*/ 1494619589 w 17"/>
              <a:gd name="T3" fmla="*/ 322579945 h 8"/>
              <a:gd name="T4" fmla="*/ 1494619589 w 17"/>
              <a:gd name="T5" fmla="*/ 0 h 8"/>
              <a:gd name="T6" fmla="*/ 0 w 17"/>
              <a:gd name="T7" fmla="*/ 645159891 h 8"/>
              <a:gd name="T8" fmla="*/ 1494619589 w 17"/>
              <a:gd name="T9" fmla="*/ 1290319782 h 8"/>
              <a:gd name="T10" fmla="*/ 1494619589 w 17"/>
              <a:gd name="T11" fmla="*/ 967739935 h 8"/>
              <a:gd name="T12" fmla="*/ 2147483647 w 17"/>
              <a:gd name="T13" fmla="*/ 967739935 h 8"/>
              <a:gd name="T14" fmla="*/ 0 60000 65536"/>
              <a:gd name="T15" fmla="*/ 0 60000 65536"/>
              <a:gd name="T16" fmla="*/ 0 60000 65536"/>
              <a:gd name="T17" fmla="*/ 0 60000 65536"/>
              <a:gd name="T18" fmla="*/ 0 60000 65536"/>
              <a:gd name="T19" fmla="*/ 0 60000 65536"/>
              <a:gd name="T20" fmla="*/ 0 60000 65536"/>
              <a:gd name="T21" fmla="*/ 0 w 17"/>
              <a:gd name="T22" fmla="*/ 0 h 8"/>
              <a:gd name="T23" fmla="*/ 17 w 17"/>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8">
                <a:moveTo>
                  <a:pt x="17" y="2"/>
                </a:moveTo>
                <a:lnTo>
                  <a:pt x="9" y="2"/>
                </a:lnTo>
                <a:lnTo>
                  <a:pt x="9" y="0"/>
                </a:lnTo>
                <a:lnTo>
                  <a:pt x="0" y="4"/>
                </a:lnTo>
                <a:lnTo>
                  <a:pt x="9" y="8"/>
                </a:lnTo>
                <a:lnTo>
                  <a:pt x="9"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07" name="Freeform 218"/>
          <p:cNvSpPr>
            <a:spLocks/>
          </p:cNvSpPr>
          <p:nvPr/>
        </p:nvSpPr>
        <p:spPr bwMode="auto">
          <a:xfrm>
            <a:off x="4130675" y="2962275"/>
            <a:ext cx="219075" cy="103188"/>
          </a:xfrm>
          <a:custGeom>
            <a:avLst/>
            <a:gdLst>
              <a:gd name="T0" fmla="*/ 2147483647 w 17"/>
              <a:gd name="T1" fmla="*/ 332742547 h 8"/>
              <a:gd name="T2" fmla="*/ 1494619589 w 17"/>
              <a:gd name="T3" fmla="*/ 332742547 h 8"/>
              <a:gd name="T4" fmla="*/ 1494619589 w 17"/>
              <a:gd name="T5" fmla="*/ 0 h 8"/>
              <a:gd name="T6" fmla="*/ 0 w 17"/>
              <a:gd name="T7" fmla="*/ 665485093 h 8"/>
              <a:gd name="T8" fmla="*/ 1494619589 w 17"/>
              <a:gd name="T9" fmla="*/ 1330970186 h 8"/>
              <a:gd name="T10" fmla="*/ 1494619589 w 17"/>
              <a:gd name="T11" fmla="*/ 998227741 h 8"/>
              <a:gd name="T12" fmla="*/ 2147483647 w 17"/>
              <a:gd name="T13" fmla="*/ 998227741 h 8"/>
              <a:gd name="T14" fmla="*/ 0 60000 65536"/>
              <a:gd name="T15" fmla="*/ 0 60000 65536"/>
              <a:gd name="T16" fmla="*/ 0 60000 65536"/>
              <a:gd name="T17" fmla="*/ 0 60000 65536"/>
              <a:gd name="T18" fmla="*/ 0 60000 65536"/>
              <a:gd name="T19" fmla="*/ 0 60000 65536"/>
              <a:gd name="T20" fmla="*/ 0 60000 65536"/>
              <a:gd name="T21" fmla="*/ 0 w 17"/>
              <a:gd name="T22" fmla="*/ 0 h 8"/>
              <a:gd name="T23" fmla="*/ 17 w 17"/>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8">
                <a:moveTo>
                  <a:pt x="17" y="2"/>
                </a:moveTo>
                <a:lnTo>
                  <a:pt x="9" y="2"/>
                </a:lnTo>
                <a:lnTo>
                  <a:pt x="9" y="0"/>
                </a:lnTo>
                <a:lnTo>
                  <a:pt x="0" y="4"/>
                </a:lnTo>
                <a:lnTo>
                  <a:pt x="9" y="8"/>
                </a:lnTo>
                <a:lnTo>
                  <a:pt x="9"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08" name="Freeform 219"/>
          <p:cNvSpPr>
            <a:spLocks/>
          </p:cNvSpPr>
          <p:nvPr/>
        </p:nvSpPr>
        <p:spPr bwMode="auto">
          <a:xfrm>
            <a:off x="4130675" y="3589338"/>
            <a:ext cx="219075" cy="115887"/>
          </a:xfrm>
          <a:custGeom>
            <a:avLst/>
            <a:gdLst>
              <a:gd name="T0" fmla="*/ 2147483647 w 17"/>
              <a:gd name="T1" fmla="*/ 331604172 h 9"/>
              <a:gd name="T2" fmla="*/ 1494619589 w 17"/>
              <a:gd name="T3" fmla="*/ 331604172 h 9"/>
              <a:gd name="T4" fmla="*/ 1494619589 w 17"/>
              <a:gd name="T5" fmla="*/ 0 h 9"/>
              <a:gd name="T6" fmla="*/ 0 w 17"/>
              <a:gd name="T7" fmla="*/ 663195468 h 9"/>
              <a:gd name="T8" fmla="*/ 1494619589 w 17"/>
              <a:gd name="T9" fmla="*/ 1492199411 h 9"/>
              <a:gd name="T10" fmla="*/ 1494619589 w 17"/>
              <a:gd name="T11" fmla="*/ 994799741 h 9"/>
              <a:gd name="T12" fmla="*/ 2147483647 w 17"/>
              <a:gd name="T13" fmla="*/ 994799741 h 9"/>
              <a:gd name="T14" fmla="*/ 0 60000 65536"/>
              <a:gd name="T15" fmla="*/ 0 60000 65536"/>
              <a:gd name="T16" fmla="*/ 0 60000 65536"/>
              <a:gd name="T17" fmla="*/ 0 60000 65536"/>
              <a:gd name="T18" fmla="*/ 0 60000 65536"/>
              <a:gd name="T19" fmla="*/ 0 60000 65536"/>
              <a:gd name="T20" fmla="*/ 0 60000 65536"/>
              <a:gd name="T21" fmla="*/ 0 w 17"/>
              <a:gd name="T22" fmla="*/ 0 h 9"/>
              <a:gd name="T23" fmla="*/ 17 w 17"/>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9">
                <a:moveTo>
                  <a:pt x="17" y="2"/>
                </a:moveTo>
                <a:lnTo>
                  <a:pt x="9" y="2"/>
                </a:lnTo>
                <a:lnTo>
                  <a:pt x="9" y="0"/>
                </a:lnTo>
                <a:lnTo>
                  <a:pt x="0" y="4"/>
                </a:lnTo>
                <a:lnTo>
                  <a:pt x="9" y="9"/>
                </a:lnTo>
                <a:lnTo>
                  <a:pt x="9"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09" name="Freeform 220"/>
          <p:cNvSpPr>
            <a:spLocks/>
          </p:cNvSpPr>
          <p:nvPr/>
        </p:nvSpPr>
        <p:spPr bwMode="auto">
          <a:xfrm>
            <a:off x="4130675" y="4217988"/>
            <a:ext cx="219075" cy="114300"/>
          </a:xfrm>
          <a:custGeom>
            <a:avLst/>
            <a:gdLst>
              <a:gd name="T0" fmla="*/ 2147483647 w 17"/>
              <a:gd name="T1" fmla="*/ 322579962 h 9"/>
              <a:gd name="T2" fmla="*/ 1494619589 w 17"/>
              <a:gd name="T3" fmla="*/ 322579962 h 9"/>
              <a:gd name="T4" fmla="*/ 1494619589 w 17"/>
              <a:gd name="T5" fmla="*/ 0 h 9"/>
              <a:gd name="T6" fmla="*/ 0 w 17"/>
              <a:gd name="T7" fmla="*/ 645159925 h 9"/>
              <a:gd name="T8" fmla="*/ 1494619589 w 17"/>
              <a:gd name="T9" fmla="*/ 1451609782 h 9"/>
              <a:gd name="T10" fmla="*/ 1494619589 w 17"/>
              <a:gd name="T11" fmla="*/ 967739987 h 9"/>
              <a:gd name="T12" fmla="*/ 2147483647 w 17"/>
              <a:gd name="T13" fmla="*/ 967739987 h 9"/>
              <a:gd name="T14" fmla="*/ 0 60000 65536"/>
              <a:gd name="T15" fmla="*/ 0 60000 65536"/>
              <a:gd name="T16" fmla="*/ 0 60000 65536"/>
              <a:gd name="T17" fmla="*/ 0 60000 65536"/>
              <a:gd name="T18" fmla="*/ 0 60000 65536"/>
              <a:gd name="T19" fmla="*/ 0 60000 65536"/>
              <a:gd name="T20" fmla="*/ 0 60000 65536"/>
              <a:gd name="T21" fmla="*/ 0 w 17"/>
              <a:gd name="T22" fmla="*/ 0 h 9"/>
              <a:gd name="T23" fmla="*/ 17 w 17"/>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9">
                <a:moveTo>
                  <a:pt x="17" y="2"/>
                </a:moveTo>
                <a:lnTo>
                  <a:pt x="9" y="2"/>
                </a:lnTo>
                <a:lnTo>
                  <a:pt x="9" y="0"/>
                </a:lnTo>
                <a:lnTo>
                  <a:pt x="0" y="4"/>
                </a:lnTo>
                <a:lnTo>
                  <a:pt x="9" y="9"/>
                </a:lnTo>
                <a:lnTo>
                  <a:pt x="9" y="6"/>
                </a:lnTo>
                <a:lnTo>
                  <a:pt x="17"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10" name="Line 221"/>
          <p:cNvSpPr>
            <a:spLocks noChangeShapeType="1"/>
          </p:cNvSpPr>
          <p:nvPr/>
        </p:nvSpPr>
        <p:spPr bwMode="auto">
          <a:xfrm flipV="1">
            <a:off x="4349750" y="2411413"/>
            <a:ext cx="1588" cy="5762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11" name="Line 222"/>
          <p:cNvSpPr>
            <a:spLocks noChangeShapeType="1"/>
          </p:cNvSpPr>
          <p:nvPr/>
        </p:nvSpPr>
        <p:spPr bwMode="auto">
          <a:xfrm flipV="1">
            <a:off x="4349750" y="3040063"/>
            <a:ext cx="1588" cy="5762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12" name="Line 223"/>
          <p:cNvSpPr>
            <a:spLocks noChangeShapeType="1"/>
          </p:cNvSpPr>
          <p:nvPr/>
        </p:nvSpPr>
        <p:spPr bwMode="auto">
          <a:xfrm flipV="1">
            <a:off x="4349750" y="3667125"/>
            <a:ext cx="1588" cy="576263"/>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13" name="Freeform 224"/>
          <p:cNvSpPr>
            <a:spLocks/>
          </p:cNvSpPr>
          <p:nvPr/>
        </p:nvSpPr>
        <p:spPr bwMode="auto">
          <a:xfrm>
            <a:off x="4321175" y="4733925"/>
            <a:ext cx="122238" cy="217488"/>
          </a:xfrm>
          <a:custGeom>
            <a:avLst/>
            <a:gdLst>
              <a:gd name="T0" fmla="*/ 368941398 w 9"/>
              <a:gd name="T1" fmla="*/ 0 h 17"/>
              <a:gd name="T2" fmla="*/ 368941398 w 9"/>
              <a:gd name="T3" fmla="*/ 1309367126 h 17"/>
              <a:gd name="T4" fmla="*/ 0 w 9"/>
              <a:gd name="T5" fmla="*/ 1309367126 h 17"/>
              <a:gd name="T6" fmla="*/ 922353653 w 9"/>
              <a:gd name="T7" fmla="*/ 2147483647 h 17"/>
              <a:gd name="T8" fmla="*/ 1660236237 w 9"/>
              <a:gd name="T9" fmla="*/ 1309367126 h 17"/>
              <a:gd name="T10" fmla="*/ 1291294945 w 9"/>
              <a:gd name="T11" fmla="*/ 1309367126 h 17"/>
              <a:gd name="T12" fmla="*/ 1291294945 w 9"/>
              <a:gd name="T13" fmla="*/ 0 h 17"/>
              <a:gd name="T14" fmla="*/ 0 60000 65536"/>
              <a:gd name="T15" fmla="*/ 0 60000 65536"/>
              <a:gd name="T16" fmla="*/ 0 60000 65536"/>
              <a:gd name="T17" fmla="*/ 0 60000 65536"/>
              <a:gd name="T18" fmla="*/ 0 60000 65536"/>
              <a:gd name="T19" fmla="*/ 0 60000 65536"/>
              <a:gd name="T20" fmla="*/ 0 60000 65536"/>
              <a:gd name="T21" fmla="*/ 0 w 9"/>
              <a:gd name="T22" fmla="*/ 0 h 17"/>
              <a:gd name="T23" fmla="*/ 9 w 9"/>
              <a:gd name="T24" fmla="*/ 17 h 1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 h="17">
                <a:moveTo>
                  <a:pt x="2" y="0"/>
                </a:moveTo>
                <a:lnTo>
                  <a:pt x="2" y="8"/>
                </a:lnTo>
                <a:lnTo>
                  <a:pt x="0" y="8"/>
                </a:lnTo>
                <a:lnTo>
                  <a:pt x="5" y="17"/>
                </a:lnTo>
                <a:lnTo>
                  <a:pt x="9" y="8"/>
                </a:lnTo>
                <a:lnTo>
                  <a:pt x="7" y="8"/>
                </a:lnTo>
                <a:lnTo>
                  <a:pt x="7" y="0"/>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14" name="Line 225"/>
          <p:cNvSpPr>
            <a:spLocks noChangeShapeType="1"/>
          </p:cNvSpPr>
          <p:nvPr/>
        </p:nvSpPr>
        <p:spPr bwMode="auto">
          <a:xfrm flipV="1">
            <a:off x="4349750" y="4294188"/>
            <a:ext cx="1588" cy="43656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15" name="Line 226"/>
          <p:cNvSpPr>
            <a:spLocks noChangeShapeType="1"/>
          </p:cNvSpPr>
          <p:nvPr/>
        </p:nvSpPr>
        <p:spPr bwMode="auto">
          <a:xfrm flipV="1">
            <a:off x="4413250" y="2360613"/>
            <a:ext cx="1588" cy="2395537"/>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16" name="Line 227"/>
          <p:cNvSpPr>
            <a:spLocks noChangeShapeType="1"/>
          </p:cNvSpPr>
          <p:nvPr/>
        </p:nvSpPr>
        <p:spPr bwMode="auto">
          <a:xfrm flipH="1">
            <a:off x="4337050" y="2355850"/>
            <a:ext cx="76200" cy="1588"/>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17" name="Line 228"/>
          <p:cNvSpPr>
            <a:spLocks noChangeShapeType="1"/>
          </p:cNvSpPr>
          <p:nvPr/>
        </p:nvSpPr>
        <p:spPr bwMode="auto">
          <a:xfrm flipH="1">
            <a:off x="2794000" y="2074863"/>
            <a:ext cx="846138" cy="1587"/>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18" name="Freeform 229"/>
          <p:cNvSpPr>
            <a:spLocks/>
          </p:cNvSpPr>
          <p:nvPr/>
        </p:nvSpPr>
        <p:spPr bwMode="auto">
          <a:xfrm>
            <a:off x="3594100" y="2014538"/>
            <a:ext cx="985838" cy="63500"/>
          </a:xfrm>
          <a:custGeom>
            <a:avLst/>
            <a:gdLst>
              <a:gd name="T0" fmla="*/ 2147483647 w 77"/>
              <a:gd name="T1" fmla="*/ 806449891 h 5"/>
              <a:gd name="T2" fmla="*/ 2147483647 w 77"/>
              <a:gd name="T3" fmla="*/ 0 h 5"/>
              <a:gd name="T4" fmla="*/ 0 w 77"/>
              <a:gd name="T5" fmla="*/ 0 h 5"/>
              <a:gd name="T6" fmla="*/ 0 60000 65536"/>
              <a:gd name="T7" fmla="*/ 0 60000 65536"/>
              <a:gd name="T8" fmla="*/ 0 60000 65536"/>
              <a:gd name="T9" fmla="*/ 0 w 77"/>
              <a:gd name="T10" fmla="*/ 0 h 5"/>
              <a:gd name="T11" fmla="*/ 77 w 77"/>
              <a:gd name="T12" fmla="*/ 5 h 5"/>
            </a:gdLst>
            <a:ahLst/>
            <a:cxnLst>
              <a:cxn ang="T6">
                <a:pos x="T0" y="T1"/>
              </a:cxn>
              <a:cxn ang="T7">
                <a:pos x="T2" y="T3"/>
              </a:cxn>
              <a:cxn ang="T8">
                <a:pos x="T4" y="T5"/>
              </a:cxn>
            </a:cxnLst>
            <a:rect l="T9" t="T10" r="T11" b="T12"/>
            <a:pathLst>
              <a:path w="77" h="5">
                <a:moveTo>
                  <a:pt x="77" y="5"/>
                </a:moveTo>
                <a:lnTo>
                  <a:pt x="77" y="0"/>
                </a:ln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19" name="Rectangle 230"/>
          <p:cNvSpPr>
            <a:spLocks noChangeArrowheads="1"/>
          </p:cNvSpPr>
          <p:nvPr/>
        </p:nvSpPr>
        <p:spPr bwMode="auto">
          <a:xfrm>
            <a:off x="609600" y="2603500"/>
            <a:ext cx="825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A</a:t>
            </a:r>
            <a:endParaRPr lang="en-US" altLang="en-US" sz="2400">
              <a:latin typeface="Corbel" panose="020B0503020204020204" pitchFamily="34" charset="0"/>
            </a:endParaRPr>
          </a:p>
        </p:txBody>
      </p:sp>
      <p:sp>
        <p:nvSpPr>
          <p:cNvPr id="21720" name="Rectangle 231"/>
          <p:cNvSpPr>
            <a:spLocks noChangeArrowheads="1"/>
          </p:cNvSpPr>
          <p:nvPr/>
        </p:nvSpPr>
        <p:spPr bwMode="auto">
          <a:xfrm>
            <a:off x="685800" y="2668588"/>
            <a:ext cx="762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600">
                <a:solidFill>
                  <a:srgbClr val="000000"/>
                </a:solidFill>
                <a:latin typeface="Nimbus Roman No9 L"/>
              </a:rPr>
              <a:t>20</a:t>
            </a:r>
            <a:endParaRPr lang="en-US" altLang="en-US" sz="2400">
              <a:latin typeface="Corbel" panose="020B0503020204020204" pitchFamily="34" charset="0"/>
            </a:endParaRPr>
          </a:p>
        </p:txBody>
      </p:sp>
      <p:sp>
        <p:nvSpPr>
          <p:cNvPr id="21721" name="Rectangle 232"/>
          <p:cNvSpPr>
            <a:spLocks noChangeArrowheads="1"/>
          </p:cNvSpPr>
          <p:nvPr/>
        </p:nvSpPr>
        <p:spPr bwMode="auto">
          <a:xfrm>
            <a:off x="2505075" y="5037138"/>
            <a:ext cx="825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D</a:t>
            </a:r>
            <a:endParaRPr lang="en-US" altLang="en-US" sz="2400">
              <a:latin typeface="Corbel" panose="020B0503020204020204" pitchFamily="34" charset="0"/>
            </a:endParaRPr>
          </a:p>
        </p:txBody>
      </p:sp>
      <p:sp>
        <p:nvSpPr>
          <p:cNvPr id="21722" name="Rectangle 233"/>
          <p:cNvSpPr>
            <a:spLocks noChangeArrowheads="1"/>
          </p:cNvSpPr>
          <p:nvPr/>
        </p:nvSpPr>
        <p:spPr bwMode="auto">
          <a:xfrm>
            <a:off x="2581275" y="5114925"/>
            <a:ext cx="1778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600">
                <a:solidFill>
                  <a:srgbClr val="000000"/>
                </a:solidFill>
                <a:latin typeface="Nimbus Roman No9 L"/>
              </a:rPr>
              <a:t>31-24</a:t>
            </a:r>
            <a:endParaRPr lang="en-US" altLang="en-US" sz="2400">
              <a:latin typeface="Corbel" panose="020B0503020204020204" pitchFamily="34" charset="0"/>
            </a:endParaRPr>
          </a:p>
        </p:txBody>
      </p:sp>
      <p:sp>
        <p:nvSpPr>
          <p:cNvPr id="21723" name="Rectangle 234"/>
          <p:cNvSpPr>
            <a:spLocks noChangeArrowheads="1"/>
          </p:cNvSpPr>
          <p:nvPr/>
        </p:nvSpPr>
        <p:spPr bwMode="auto">
          <a:xfrm>
            <a:off x="5181600" y="5037138"/>
            <a:ext cx="825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D</a:t>
            </a:r>
            <a:endParaRPr lang="en-US" altLang="en-US" sz="2400">
              <a:latin typeface="Corbel" panose="020B0503020204020204" pitchFamily="34" charset="0"/>
            </a:endParaRPr>
          </a:p>
        </p:txBody>
      </p:sp>
      <p:sp>
        <p:nvSpPr>
          <p:cNvPr id="21724" name="Rectangle 235"/>
          <p:cNvSpPr>
            <a:spLocks noChangeArrowheads="1"/>
          </p:cNvSpPr>
          <p:nvPr/>
        </p:nvSpPr>
        <p:spPr bwMode="auto">
          <a:xfrm>
            <a:off x="5257800" y="5114925"/>
            <a:ext cx="1016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600">
                <a:solidFill>
                  <a:srgbClr val="000000"/>
                </a:solidFill>
                <a:latin typeface="Nimbus Roman No9 L"/>
              </a:rPr>
              <a:t>7-0</a:t>
            </a:r>
            <a:endParaRPr lang="en-US" altLang="en-US" sz="2400">
              <a:latin typeface="Corbel" panose="020B0503020204020204" pitchFamily="34" charset="0"/>
            </a:endParaRPr>
          </a:p>
        </p:txBody>
      </p:sp>
      <p:sp>
        <p:nvSpPr>
          <p:cNvPr id="21725" name="Rectangle 236"/>
          <p:cNvSpPr>
            <a:spLocks noChangeArrowheads="1"/>
          </p:cNvSpPr>
          <p:nvPr/>
        </p:nvSpPr>
        <p:spPr bwMode="auto">
          <a:xfrm>
            <a:off x="3389313" y="5037138"/>
            <a:ext cx="825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D</a:t>
            </a:r>
            <a:endParaRPr lang="en-US" altLang="en-US" sz="2400">
              <a:latin typeface="Corbel" panose="020B0503020204020204" pitchFamily="34" charset="0"/>
            </a:endParaRPr>
          </a:p>
        </p:txBody>
      </p:sp>
      <p:sp>
        <p:nvSpPr>
          <p:cNvPr id="21726" name="Rectangle 237"/>
          <p:cNvSpPr>
            <a:spLocks noChangeArrowheads="1"/>
          </p:cNvSpPr>
          <p:nvPr/>
        </p:nvSpPr>
        <p:spPr bwMode="auto">
          <a:xfrm>
            <a:off x="3465513" y="5114925"/>
            <a:ext cx="1778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600">
                <a:solidFill>
                  <a:srgbClr val="000000"/>
                </a:solidFill>
                <a:latin typeface="Nimbus Roman No9 L"/>
              </a:rPr>
              <a:t>23-16</a:t>
            </a:r>
            <a:endParaRPr lang="en-US" altLang="en-US" sz="2400">
              <a:latin typeface="Corbel" panose="020B0503020204020204" pitchFamily="34" charset="0"/>
            </a:endParaRPr>
          </a:p>
        </p:txBody>
      </p:sp>
      <p:sp>
        <p:nvSpPr>
          <p:cNvPr id="21727" name="Rectangle 238"/>
          <p:cNvSpPr>
            <a:spLocks noChangeArrowheads="1"/>
          </p:cNvSpPr>
          <p:nvPr/>
        </p:nvSpPr>
        <p:spPr bwMode="auto">
          <a:xfrm>
            <a:off x="4310063" y="5037138"/>
            <a:ext cx="825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D</a:t>
            </a:r>
            <a:endParaRPr lang="en-US" altLang="en-US" sz="2400">
              <a:latin typeface="Corbel" panose="020B0503020204020204" pitchFamily="34" charset="0"/>
            </a:endParaRPr>
          </a:p>
        </p:txBody>
      </p:sp>
      <p:sp>
        <p:nvSpPr>
          <p:cNvPr id="21728" name="Rectangle 239"/>
          <p:cNvSpPr>
            <a:spLocks noChangeArrowheads="1"/>
          </p:cNvSpPr>
          <p:nvPr/>
        </p:nvSpPr>
        <p:spPr bwMode="auto">
          <a:xfrm>
            <a:off x="4400550" y="5114925"/>
            <a:ext cx="139700" cy="9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600">
                <a:solidFill>
                  <a:srgbClr val="000000"/>
                </a:solidFill>
                <a:latin typeface="Nimbus Roman No9 L"/>
              </a:rPr>
              <a:t>15-8</a:t>
            </a:r>
            <a:endParaRPr lang="en-US" altLang="en-US" sz="2400">
              <a:latin typeface="Corbel" panose="020B0503020204020204" pitchFamily="34" charset="0"/>
            </a:endParaRPr>
          </a:p>
        </p:txBody>
      </p:sp>
      <p:sp>
        <p:nvSpPr>
          <p:cNvPr id="21729" name="Rectangle 240"/>
          <p:cNvSpPr>
            <a:spLocks noChangeArrowheads="1"/>
          </p:cNvSpPr>
          <p:nvPr/>
        </p:nvSpPr>
        <p:spPr bwMode="auto">
          <a:xfrm>
            <a:off x="1403350" y="4845050"/>
            <a:ext cx="1714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512</a:t>
            </a:r>
            <a:endParaRPr lang="en-US" altLang="en-US" sz="2400">
              <a:latin typeface="Corbel" panose="020B0503020204020204" pitchFamily="34" charset="0"/>
            </a:endParaRPr>
          </a:p>
        </p:txBody>
      </p:sp>
      <p:sp>
        <p:nvSpPr>
          <p:cNvPr id="21730" name="Rectangle 241"/>
          <p:cNvSpPr>
            <a:spLocks noChangeArrowheads="1"/>
          </p:cNvSpPr>
          <p:nvPr/>
        </p:nvSpPr>
        <p:spPr bwMode="auto">
          <a:xfrm>
            <a:off x="1582738" y="4845050"/>
            <a:ext cx="825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K</a:t>
            </a:r>
            <a:endParaRPr lang="en-US" altLang="en-US" sz="2400">
              <a:latin typeface="Corbel" panose="020B0503020204020204" pitchFamily="34" charset="0"/>
            </a:endParaRPr>
          </a:p>
        </p:txBody>
      </p:sp>
      <p:sp>
        <p:nvSpPr>
          <p:cNvPr id="21731" name="Rectangle 242"/>
          <p:cNvSpPr>
            <a:spLocks noChangeArrowheads="1"/>
          </p:cNvSpPr>
          <p:nvPr/>
        </p:nvSpPr>
        <p:spPr bwMode="auto">
          <a:xfrm>
            <a:off x="1787525" y="4845050"/>
            <a:ext cx="571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8</a:t>
            </a:r>
            <a:endParaRPr lang="en-US" altLang="en-US" sz="2400">
              <a:latin typeface="Corbel" panose="020B0503020204020204" pitchFamily="34" charset="0"/>
            </a:endParaRPr>
          </a:p>
        </p:txBody>
      </p:sp>
      <p:sp>
        <p:nvSpPr>
          <p:cNvPr id="21732" name="Rectangle 243"/>
          <p:cNvSpPr>
            <a:spLocks noChangeArrowheads="1"/>
          </p:cNvSpPr>
          <p:nvPr/>
        </p:nvSpPr>
        <p:spPr bwMode="auto">
          <a:xfrm>
            <a:off x="1685925" y="4845050"/>
            <a:ext cx="6350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Symbol" panose="05050102010706020507" pitchFamily="18" charset="2"/>
              </a:rPr>
              <a:t>´</a:t>
            </a:r>
            <a:endParaRPr lang="en-US" altLang="en-US" sz="2400">
              <a:latin typeface="Corbel" panose="020B0503020204020204" pitchFamily="34" charset="0"/>
            </a:endParaRPr>
          </a:p>
        </p:txBody>
      </p:sp>
      <p:sp>
        <p:nvSpPr>
          <p:cNvPr id="21733" name="Freeform 8"/>
          <p:cNvSpPr>
            <a:spLocks/>
          </p:cNvSpPr>
          <p:nvPr/>
        </p:nvSpPr>
        <p:spPr bwMode="auto">
          <a:xfrm>
            <a:off x="2684463" y="5895975"/>
            <a:ext cx="306387" cy="128588"/>
          </a:xfrm>
          <a:custGeom>
            <a:avLst/>
            <a:gdLst>
              <a:gd name="T0" fmla="*/ 0 w 24"/>
              <a:gd name="T1" fmla="*/ 1322784653 h 10"/>
              <a:gd name="T2" fmla="*/ 2147483647 w 24"/>
              <a:gd name="T3" fmla="*/ 1322784653 h 10"/>
              <a:gd name="T4" fmla="*/ 2147483647 w 24"/>
              <a:gd name="T5" fmla="*/ 1653487145 h 10"/>
              <a:gd name="T6" fmla="*/ 2147483647 w 24"/>
              <a:gd name="T7" fmla="*/ 826743573 h 10"/>
              <a:gd name="T8" fmla="*/ 2147483647 w 24"/>
              <a:gd name="T9" fmla="*/ 0 h 10"/>
              <a:gd name="T10" fmla="*/ 2147483647 w 24"/>
              <a:gd name="T11" fmla="*/ 496041080 h 10"/>
              <a:gd name="T12" fmla="*/ 0 w 24"/>
              <a:gd name="T13" fmla="*/ 496041080 h 10"/>
              <a:gd name="T14" fmla="*/ 0 60000 65536"/>
              <a:gd name="T15" fmla="*/ 0 60000 65536"/>
              <a:gd name="T16" fmla="*/ 0 60000 65536"/>
              <a:gd name="T17" fmla="*/ 0 60000 65536"/>
              <a:gd name="T18" fmla="*/ 0 60000 65536"/>
              <a:gd name="T19" fmla="*/ 0 60000 65536"/>
              <a:gd name="T20" fmla="*/ 0 60000 65536"/>
              <a:gd name="T21" fmla="*/ 0 w 24"/>
              <a:gd name="T22" fmla="*/ 0 h 10"/>
              <a:gd name="T23" fmla="*/ 24 w 24"/>
              <a:gd name="T24" fmla="*/ 10 h 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 h="10">
                <a:moveTo>
                  <a:pt x="0" y="8"/>
                </a:moveTo>
                <a:lnTo>
                  <a:pt x="14" y="8"/>
                </a:lnTo>
                <a:lnTo>
                  <a:pt x="14" y="10"/>
                </a:lnTo>
                <a:lnTo>
                  <a:pt x="24" y="5"/>
                </a:lnTo>
                <a:lnTo>
                  <a:pt x="14" y="0"/>
                </a:lnTo>
                <a:lnTo>
                  <a:pt x="14" y="3"/>
                </a:lnTo>
                <a:lnTo>
                  <a:pt x="0" y="3"/>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34" name="Freeform 9"/>
          <p:cNvSpPr>
            <a:spLocks/>
          </p:cNvSpPr>
          <p:nvPr/>
        </p:nvSpPr>
        <p:spPr bwMode="auto">
          <a:xfrm>
            <a:off x="3222625" y="6357938"/>
            <a:ext cx="25400" cy="76200"/>
          </a:xfrm>
          <a:custGeom>
            <a:avLst/>
            <a:gdLst>
              <a:gd name="T0" fmla="*/ 322579945 w 2"/>
              <a:gd name="T1" fmla="*/ 967740089 h 6"/>
              <a:gd name="T2" fmla="*/ 161289973 w 2"/>
              <a:gd name="T3" fmla="*/ 0 h 6"/>
              <a:gd name="T4" fmla="*/ 0 w 2"/>
              <a:gd name="T5" fmla="*/ 967740089 h 6"/>
              <a:gd name="T6" fmla="*/ 161289973 w 2"/>
              <a:gd name="T7" fmla="*/ 967740089 h 6"/>
              <a:gd name="T8" fmla="*/ 322579945 w 2"/>
              <a:gd name="T9" fmla="*/ 967740089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2700">
            <a:solidFill>
              <a:srgbClr val="00FF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35" name="Freeform 10"/>
          <p:cNvSpPr>
            <a:spLocks/>
          </p:cNvSpPr>
          <p:nvPr/>
        </p:nvSpPr>
        <p:spPr bwMode="auto">
          <a:xfrm>
            <a:off x="3222625" y="6357938"/>
            <a:ext cx="25400" cy="76200"/>
          </a:xfrm>
          <a:custGeom>
            <a:avLst/>
            <a:gdLst>
              <a:gd name="T0" fmla="*/ 40322493 w 16"/>
              <a:gd name="T1" fmla="*/ 120967511 h 48"/>
              <a:gd name="T2" fmla="*/ 20161247 w 16"/>
              <a:gd name="T3" fmla="*/ 0 h 48"/>
              <a:gd name="T4" fmla="*/ 0 w 16"/>
              <a:gd name="T5" fmla="*/ 120967511 h 48"/>
              <a:gd name="T6" fmla="*/ 20161247 w 16"/>
              <a:gd name="T7" fmla="*/ 120967511 h 48"/>
              <a:gd name="T8" fmla="*/ 40322493 w 16"/>
              <a:gd name="T9" fmla="*/ 120967511 h 48"/>
              <a:gd name="T10" fmla="*/ 0 60000 65536"/>
              <a:gd name="T11" fmla="*/ 0 60000 65536"/>
              <a:gd name="T12" fmla="*/ 0 60000 65536"/>
              <a:gd name="T13" fmla="*/ 0 60000 65536"/>
              <a:gd name="T14" fmla="*/ 0 60000 65536"/>
              <a:gd name="T15" fmla="*/ 0 w 16"/>
              <a:gd name="T16" fmla="*/ 0 h 48"/>
              <a:gd name="T17" fmla="*/ 16 w 16"/>
              <a:gd name="T18" fmla="*/ 48 h 48"/>
            </a:gdLst>
            <a:ahLst/>
            <a:cxnLst>
              <a:cxn ang="T10">
                <a:pos x="T0" y="T1"/>
              </a:cxn>
              <a:cxn ang="T11">
                <a:pos x="T2" y="T3"/>
              </a:cxn>
              <a:cxn ang="T12">
                <a:pos x="T4" y="T5"/>
              </a:cxn>
              <a:cxn ang="T13">
                <a:pos x="T6" y="T7"/>
              </a:cxn>
              <a:cxn ang="T14">
                <a:pos x="T8" y="T9"/>
              </a:cxn>
            </a:cxnLst>
            <a:rect l="T15" t="T16" r="T17" b="T18"/>
            <a:pathLst>
              <a:path w="16" h="48">
                <a:moveTo>
                  <a:pt x="16" y="48"/>
                </a:moveTo>
                <a:lnTo>
                  <a:pt x="8" y="0"/>
                </a:lnTo>
                <a:lnTo>
                  <a:pt x="0" y="48"/>
                </a:lnTo>
                <a:lnTo>
                  <a:pt x="8" y="48"/>
                </a:lnTo>
                <a:lnTo>
                  <a:pt x="16" y="48"/>
                </a:lnTo>
                <a:close/>
              </a:path>
            </a:pathLst>
          </a:custGeom>
          <a:solidFill>
            <a:schemeClr val="tx1"/>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36" name="Line 11"/>
          <p:cNvSpPr>
            <a:spLocks noChangeShapeType="1"/>
          </p:cNvSpPr>
          <p:nvPr/>
        </p:nvSpPr>
        <p:spPr bwMode="auto">
          <a:xfrm flipV="1">
            <a:off x="3235325" y="6442075"/>
            <a:ext cx="1588" cy="77788"/>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37" name="Rectangle 68"/>
          <p:cNvSpPr>
            <a:spLocks noChangeArrowheads="1"/>
          </p:cNvSpPr>
          <p:nvPr/>
        </p:nvSpPr>
        <p:spPr bwMode="auto">
          <a:xfrm>
            <a:off x="2990850" y="5589588"/>
            <a:ext cx="500063" cy="755650"/>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1738" name="Rectangle 69"/>
          <p:cNvSpPr>
            <a:spLocks noChangeArrowheads="1"/>
          </p:cNvSpPr>
          <p:nvPr/>
        </p:nvSpPr>
        <p:spPr bwMode="auto">
          <a:xfrm>
            <a:off x="2978150" y="6510338"/>
            <a:ext cx="511175"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Chip select</a:t>
            </a:r>
            <a:endParaRPr lang="en-US" altLang="en-US" sz="2400">
              <a:latin typeface="Corbel" panose="020B0503020204020204" pitchFamily="34" charset="0"/>
            </a:endParaRPr>
          </a:p>
        </p:txBody>
      </p:sp>
      <p:sp>
        <p:nvSpPr>
          <p:cNvPr id="21739" name="Rectangle 70"/>
          <p:cNvSpPr>
            <a:spLocks noChangeArrowheads="1"/>
          </p:cNvSpPr>
          <p:nvPr/>
        </p:nvSpPr>
        <p:spPr bwMode="auto">
          <a:xfrm>
            <a:off x="3119438" y="5332413"/>
            <a:ext cx="63500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 memory chip</a:t>
            </a:r>
            <a:endParaRPr lang="en-US" altLang="en-US" sz="2400">
              <a:latin typeface="Corbel" panose="020B0503020204020204" pitchFamily="34" charset="0"/>
            </a:endParaRPr>
          </a:p>
        </p:txBody>
      </p:sp>
      <p:sp>
        <p:nvSpPr>
          <p:cNvPr id="21740" name="Rectangle 83"/>
          <p:cNvSpPr>
            <a:spLocks noChangeArrowheads="1"/>
          </p:cNvSpPr>
          <p:nvPr/>
        </p:nvSpPr>
        <p:spPr bwMode="auto">
          <a:xfrm>
            <a:off x="2312988" y="5818188"/>
            <a:ext cx="2730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19-bit</a:t>
            </a:r>
            <a:endParaRPr lang="en-US" altLang="en-US" sz="2400">
              <a:latin typeface="Corbel" panose="020B0503020204020204" pitchFamily="34" charset="0"/>
            </a:endParaRPr>
          </a:p>
        </p:txBody>
      </p:sp>
      <p:sp>
        <p:nvSpPr>
          <p:cNvPr id="21741" name="Rectangle 84"/>
          <p:cNvSpPr>
            <a:spLocks noChangeArrowheads="1"/>
          </p:cNvSpPr>
          <p:nvPr/>
        </p:nvSpPr>
        <p:spPr bwMode="auto">
          <a:xfrm>
            <a:off x="2274888" y="5934075"/>
            <a:ext cx="34290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address</a:t>
            </a:r>
            <a:endParaRPr lang="en-US" altLang="en-US" sz="2400">
              <a:latin typeface="Corbel" panose="020B0503020204020204" pitchFamily="34" charset="0"/>
            </a:endParaRPr>
          </a:p>
        </p:txBody>
      </p:sp>
      <p:sp>
        <p:nvSpPr>
          <p:cNvPr id="21742" name="Rectangle 115"/>
          <p:cNvSpPr>
            <a:spLocks noChangeArrowheads="1"/>
          </p:cNvSpPr>
          <p:nvPr/>
        </p:nvSpPr>
        <p:spPr bwMode="auto">
          <a:xfrm>
            <a:off x="2684463" y="5332413"/>
            <a:ext cx="1714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512</a:t>
            </a:r>
            <a:endParaRPr lang="en-US" altLang="en-US" sz="2400">
              <a:latin typeface="Corbel" panose="020B0503020204020204" pitchFamily="34" charset="0"/>
            </a:endParaRPr>
          </a:p>
        </p:txBody>
      </p:sp>
      <p:sp>
        <p:nvSpPr>
          <p:cNvPr id="21743" name="Rectangle 116"/>
          <p:cNvSpPr>
            <a:spLocks noChangeArrowheads="1"/>
          </p:cNvSpPr>
          <p:nvPr/>
        </p:nvSpPr>
        <p:spPr bwMode="auto">
          <a:xfrm>
            <a:off x="2863850" y="5332413"/>
            <a:ext cx="825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K</a:t>
            </a:r>
            <a:endParaRPr lang="en-US" altLang="en-US" sz="2400">
              <a:latin typeface="Corbel" panose="020B0503020204020204" pitchFamily="34" charset="0"/>
            </a:endParaRPr>
          </a:p>
        </p:txBody>
      </p:sp>
      <p:sp>
        <p:nvSpPr>
          <p:cNvPr id="21744" name="Rectangle 117"/>
          <p:cNvSpPr>
            <a:spLocks noChangeArrowheads="1"/>
          </p:cNvSpPr>
          <p:nvPr/>
        </p:nvSpPr>
        <p:spPr bwMode="auto">
          <a:xfrm>
            <a:off x="3068638" y="5332413"/>
            <a:ext cx="5715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8</a:t>
            </a:r>
            <a:endParaRPr lang="en-US" altLang="en-US" sz="2400">
              <a:latin typeface="Corbel" panose="020B0503020204020204" pitchFamily="34" charset="0"/>
            </a:endParaRPr>
          </a:p>
        </p:txBody>
      </p:sp>
      <p:sp>
        <p:nvSpPr>
          <p:cNvPr id="21745" name="Rectangle 118"/>
          <p:cNvSpPr>
            <a:spLocks noChangeArrowheads="1"/>
          </p:cNvSpPr>
          <p:nvPr/>
        </p:nvSpPr>
        <p:spPr bwMode="auto">
          <a:xfrm>
            <a:off x="2978150" y="5332413"/>
            <a:ext cx="6350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Symbol" panose="05050102010706020507" pitchFamily="18" charset="2"/>
              </a:rPr>
              <a:t>´</a:t>
            </a:r>
            <a:endParaRPr lang="en-US" altLang="en-US" sz="2400">
              <a:latin typeface="Corbel" panose="020B0503020204020204" pitchFamily="34" charset="0"/>
            </a:endParaRPr>
          </a:p>
        </p:txBody>
      </p:sp>
      <p:sp>
        <p:nvSpPr>
          <p:cNvPr id="21746" name="Freeform 131"/>
          <p:cNvSpPr>
            <a:spLocks/>
          </p:cNvSpPr>
          <p:nvPr/>
        </p:nvSpPr>
        <p:spPr bwMode="auto">
          <a:xfrm>
            <a:off x="3478213" y="5908675"/>
            <a:ext cx="192087" cy="115888"/>
          </a:xfrm>
          <a:custGeom>
            <a:avLst/>
            <a:gdLst>
              <a:gd name="T0" fmla="*/ 2147483647 w 15"/>
              <a:gd name="T1" fmla="*/ 331607034 h 9"/>
              <a:gd name="T2" fmla="*/ 1475894086 w 15"/>
              <a:gd name="T3" fmla="*/ 331607034 h 9"/>
              <a:gd name="T4" fmla="*/ 1475894086 w 15"/>
              <a:gd name="T5" fmla="*/ 0 h 9"/>
              <a:gd name="T6" fmla="*/ 0 w 15"/>
              <a:gd name="T7" fmla="*/ 663214068 h 9"/>
              <a:gd name="T8" fmla="*/ 1475894086 w 15"/>
              <a:gd name="T9" fmla="*/ 1492225164 h 9"/>
              <a:gd name="T10" fmla="*/ 1475894086 w 15"/>
              <a:gd name="T11" fmla="*/ 994821202 h 9"/>
              <a:gd name="T12" fmla="*/ 2147483647 w 15"/>
              <a:gd name="T13" fmla="*/ 994821202 h 9"/>
              <a:gd name="T14" fmla="*/ 0 60000 65536"/>
              <a:gd name="T15" fmla="*/ 0 60000 65536"/>
              <a:gd name="T16" fmla="*/ 0 60000 65536"/>
              <a:gd name="T17" fmla="*/ 0 60000 65536"/>
              <a:gd name="T18" fmla="*/ 0 60000 65536"/>
              <a:gd name="T19" fmla="*/ 0 60000 65536"/>
              <a:gd name="T20" fmla="*/ 0 60000 65536"/>
              <a:gd name="T21" fmla="*/ 0 w 15"/>
              <a:gd name="T22" fmla="*/ 0 h 9"/>
              <a:gd name="T23" fmla="*/ 15 w 15"/>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5" h="9">
                <a:moveTo>
                  <a:pt x="15" y="2"/>
                </a:moveTo>
                <a:lnTo>
                  <a:pt x="9" y="2"/>
                </a:lnTo>
                <a:lnTo>
                  <a:pt x="9" y="0"/>
                </a:lnTo>
                <a:lnTo>
                  <a:pt x="0" y="4"/>
                </a:lnTo>
                <a:lnTo>
                  <a:pt x="9" y="9"/>
                </a:lnTo>
                <a:lnTo>
                  <a:pt x="9" y="6"/>
                </a:lnTo>
                <a:lnTo>
                  <a:pt x="15"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47" name="Rectangle 244"/>
          <p:cNvSpPr>
            <a:spLocks noChangeArrowheads="1"/>
          </p:cNvSpPr>
          <p:nvPr/>
        </p:nvSpPr>
        <p:spPr bwMode="auto">
          <a:xfrm>
            <a:off x="3938588" y="5818188"/>
            <a:ext cx="434975"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8-bit data</a:t>
            </a:r>
            <a:endParaRPr lang="en-US" altLang="en-US" sz="2400">
              <a:latin typeface="Corbel" panose="020B0503020204020204" pitchFamily="34" charset="0"/>
            </a:endParaRPr>
          </a:p>
        </p:txBody>
      </p:sp>
      <p:sp>
        <p:nvSpPr>
          <p:cNvPr id="21748" name="Rectangle 245"/>
          <p:cNvSpPr>
            <a:spLocks noChangeArrowheads="1"/>
          </p:cNvSpPr>
          <p:nvPr/>
        </p:nvSpPr>
        <p:spPr bwMode="auto">
          <a:xfrm>
            <a:off x="3875088" y="5934075"/>
            <a:ext cx="558800" cy="13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00">
                <a:solidFill>
                  <a:srgbClr val="000000"/>
                </a:solidFill>
                <a:latin typeface="Nimbus Roman No9 L"/>
              </a:rPr>
              <a:t>input/output</a:t>
            </a:r>
            <a:endParaRPr lang="en-US" altLang="en-US" sz="2400">
              <a:latin typeface="Corbel" panose="020B0503020204020204" pitchFamily="34" charset="0"/>
            </a:endParaRPr>
          </a:p>
        </p:txBody>
      </p:sp>
      <p:sp>
        <p:nvSpPr>
          <p:cNvPr id="21749" name="Freeform 246"/>
          <p:cNvSpPr>
            <a:spLocks/>
          </p:cNvSpPr>
          <p:nvPr/>
        </p:nvSpPr>
        <p:spPr bwMode="auto">
          <a:xfrm flipH="1">
            <a:off x="3638550" y="5910263"/>
            <a:ext cx="192088" cy="111125"/>
          </a:xfrm>
          <a:custGeom>
            <a:avLst/>
            <a:gdLst>
              <a:gd name="T0" fmla="*/ 2147483647 w 15"/>
              <a:gd name="T1" fmla="*/ 304902273 h 9"/>
              <a:gd name="T2" fmla="*/ 1475914576 w 15"/>
              <a:gd name="T3" fmla="*/ 304902273 h 9"/>
              <a:gd name="T4" fmla="*/ 1475914576 w 15"/>
              <a:gd name="T5" fmla="*/ 0 h 9"/>
              <a:gd name="T6" fmla="*/ 0 w 15"/>
              <a:gd name="T7" fmla="*/ 609816893 h 9"/>
              <a:gd name="T8" fmla="*/ 1475914576 w 15"/>
              <a:gd name="T9" fmla="*/ 1372084874 h 9"/>
              <a:gd name="T10" fmla="*/ 1475914576 w 15"/>
              <a:gd name="T11" fmla="*/ 914719262 h 9"/>
              <a:gd name="T12" fmla="*/ 2147483647 w 15"/>
              <a:gd name="T13" fmla="*/ 914719262 h 9"/>
              <a:gd name="T14" fmla="*/ 0 60000 65536"/>
              <a:gd name="T15" fmla="*/ 0 60000 65536"/>
              <a:gd name="T16" fmla="*/ 0 60000 65536"/>
              <a:gd name="T17" fmla="*/ 0 60000 65536"/>
              <a:gd name="T18" fmla="*/ 0 60000 65536"/>
              <a:gd name="T19" fmla="*/ 0 60000 65536"/>
              <a:gd name="T20" fmla="*/ 0 60000 65536"/>
              <a:gd name="T21" fmla="*/ 0 w 15"/>
              <a:gd name="T22" fmla="*/ 0 h 9"/>
              <a:gd name="T23" fmla="*/ 15 w 15"/>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5" h="9">
                <a:moveTo>
                  <a:pt x="15" y="2"/>
                </a:moveTo>
                <a:lnTo>
                  <a:pt x="9" y="2"/>
                </a:lnTo>
                <a:lnTo>
                  <a:pt x="9" y="0"/>
                </a:lnTo>
                <a:lnTo>
                  <a:pt x="0" y="4"/>
                </a:lnTo>
                <a:lnTo>
                  <a:pt x="9" y="9"/>
                </a:lnTo>
                <a:lnTo>
                  <a:pt x="9" y="6"/>
                </a:lnTo>
                <a:lnTo>
                  <a:pt x="15" y="6"/>
                </a:lnTo>
              </a:path>
            </a:pathLst>
          </a:custGeom>
          <a:noFill/>
          <a:ln w="1270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1750" name="Text Box 248"/>
          <p:cNvSpPr txBox="1">
            <a:spLocks noChangeArrowheads="1"/>
          </p:cNvSpPr>
          <p:nvPr/>
        </p:nvSpPr>
        <p:spPr bwMode="auto">
          <a:xfrm>
            <a:off x="5778500" y="1711355"/>
            <a:ext cx="3090911"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600" i="1" dirty="0">
                <a:latin typeface="Corbel" panose="020B0503020204020204" pitchFamily="34" charset="0"/>
              </a:rPr>
              <a:t>Implement a memory unit of 2M</a:t>
            </a:r>
          </a:p>
          <a:p>
            <a:pPr eaLnBrk="1" hangingPunct="1"/>
            <a:r>
              <a:rPr lang="en-US" altLang="en-US" sz="1600" i="1" dirty="0">
                <a:latin typeface="Corbel" panose="020B0503020204020204" pitchFamily="34" charset="0"/>
              </a:rPr>
              <a:t>words of 32 bits each.</a:t>
            </a:r>
          </a:p>
          <a:p>
            <a:pPr eaLnBrk="1" hangingPunct="1"/>
            <a:r>
              <a:rPr lang="en-US" altLang="en-US" sz="1600" i="1" dirty="0">
                <a:latin typeface="Corbel" panose="020B0503020204020204" pitchFamily="34" charset="0"/>
              </a:rPr>
              <a:t>Use 512x8 static memory chips.</a:t>
            </a:r>
          </a:p>
          <a:p>
            <a:pPr eaLnBrk="1" hangingPunct="1"/>
            <a:r>
              <a:rPr lang="en-US" altLang="en-US" sz="1600" i="1" dirty="0">
                <a:latin typeface="Corbel" panose="020B0503020204020204" pitchFamily="34" charset="0"/>
              </a:rPr>
              <a:t>Each column consists of 4 chips.</a:t>
            </a:r>
          </a:p>
          <a:p>
            <a:pPr eaLnBrk="1" hangingPunct="1"/>
            <a:r>
              <a:rPr lang="en-US" altLang="en-US" sz="1600" i="1" dirty="0">
                <a:latin typeface="Corbel" panose="020B0503020204020204" pitchFamily="34" charset="0"/>
              </a:rPr>
              <a:t>Each chip implements one byte</a:t>
            </a:r>
          </a:p>
          <a:p>
            <a:pPr eaLnBrk="1" hangingPunct="1"/>
            <a:r>
              <a:rPr lang="en-US" altLang="en-US" sz="1600" i="1" dirty="0">
                <a:latin typeface="Corbel" panose="020B0503020204020204" pitchFamily="34" charset="0"/>
              </a:rPr>
              <a:t>position. </a:t>
            </a:r>
          </a:p>
          <a:p>
            <a:pPr eaLnBrk="1" hangingPunct="1"/>
            <a:r>
              <a:rPr lang="en-US" altLang="en-US" sz="1600" i="1" dirty="0">
                <a:latin typeface="Corbel" panose="020B0503020204020204" pitchFamily="34" charset="0"/>
              </a:rPr>
              <a:t>A chip is selected by setting its </a:t>
            </a:r>
          </a:p>
          <a:p>
            <a:pPr eaLnBrk="1" hangingPunct="1"/>
            <a:r>
              <a:rPr lang="en-US" altLang="en-US" sz="1600" i="1" dirty="0">
                <a:latin typeface="Corbel" panose="020B0503020204020204" pitchFamily="34" charset="0"/>
              </a:rPr>
              <a:t>chip select control line to 1. </a:t>
            </a:r>
          </a:p>
          <a:p>
            <a:pPr eaLnBrk="1" hangingPunct="1"/>
            <a:r>
              <a:rPr lang="en-US" altLang="en-US" sz="1600" i="1" dirty="0">
                <a:latin typeface="Corbel" panose="020B0503020204020204" pitchFamily="34" charset="0"/>
              </a:rPr>
              <a:t>Selected chip places its data on the </a:t>
            </a:r>
          </a:p>
          <a:p>
            <a:pPr eaLnBrk="1" hangingPunct="1"/>
            <a:r>
              <a:rPr lang="en-US" altLang="en-US" sz="1600" i="1" dirty="0">
                <a:latin typeface="Corbel" panose="020B0503020204020204" pitchFamily="34" charset="0"/>
              </a:rPr>
              <a:t>data output line, outputs of other </a:t>
            </a:r>
          </a:p>
          <a:p>
            <a:pPr eaLnBrk="1" hangingPunct="1"/>
            <a:r>
              <a:rPr lang="en-US" altLang="en-US" sz="1600" i="1" dirty="0">
                <a:latin typeface="Corbel" panose="020B0503020204020204" pitchFamily="34" charset="0"/>
              </a:rPr>
              <a:t>chips are in high impedance state.</a:t>
            </a:r>
          </a:p>
          <a:p>
            <a:pPr eaLnBrk="1" hangingPunct="1"/>
            <a:r>
              <a:rPr lang="en-US" altLang="en-US" sz="1600" i="1" dirty="0">
                <a:latin typeface="Corbel" panose="020B0503020204020204" pitchFamily="34" charset="0"/>
              </a:rPr>
              <a:t>21 bits to address a 32-bit word.</a:t>
            </a:r>
          </a:p>
          <a:p>
            <a:pPr eaLnBrk="1" hangingPunct="1"/>
            <a:r>
              <a:rPr lang="en-US" altLang="en-US" sz="1600" i="1" dirty="0">
                <a:latin typeface="Corbel" panose="020B0503020204020204" pitchFamily="34" charset="0"/>
              </a:rPr>
              <a:t>High order 2 bits are needed to </a:t>
            </a:r>
          </a:p>
          <a:p>
            <a:pPr eaLnBrk="1" hangingPunct="1"/>
            <a:r>
              <a:rPr lang="en-US" altLang="en-US" sz="1600" i="1" dirty="0">
                <a:latin typeface="Corbel" panose="020B0503020204020204" pitchFamily="34" charset="0"/>
              </a:rPr>
              <a:t>select the row, by activating the </a:t>
            </a:r>
          </a:p>
          <a:p>
            <a:pPr eaLnBrk="1" hangingPunct="1"/>
            <a:r>
              <a:rPr lang="en-US" altLang="en-US" sz="1600" i="1" dirty="0">
                <a:latin typeface="Corbel" panose="020B0503020204020204" pitchFamily="34" charset="0"/>
              </a:rPr>
              <a:t>four Chip Select signals. </a:t>
            </a:r>
          </a:p>
          <a:p>
            <a:pPr eaLnBrk="1" hangingPunct="1"/>
            <a:r>
              <a:rPr lang="en-US" altLang="en-US" sz="1600" i="1" dirty="0">
                <a:latin typeface="Corbel" panose="020B0503020204020204" pitchFamily="34" charset="0"/>
              </a:rPr>
              <a:t>19 bits are used to access specific </a:t>
            </a:r>
          </a:p>
          <a:p>
            <a:pPr eaLnBrk="1" hangingPunct="1"/>
            <a:r>
              <a:rPr lang="en-US" altLang="en-US" sz="1600" i="1" dirty="0">
                <a:latin typeface="Corbel" panose="020B0503020204020204" pitchFamily="34" charset="0"/>
              </a:rPr>
              <a:t>byte locations inside the selected</a:t>
            </a:r>
          </a:p>
          <a:p>
            <a:pPr eaLnBrk="1" hangingPunct="1"/>
            <a:r>
              <a:rPr lang="en-US" altLang="en-US" sz="1600" i="1" dirty="0">
                <a:latin typeface="Corbel" panose="020B0503020204020204" pitchFamily="34" charset="0"/>
              </a:rPr>
              <a:t>chip.</a:t>
            </a:r>
          </a:p>
        </p:txBody>
      </p:sp>
      <p:pic>
        <p:nvPicPr>
          <p:cNvPr id="2" name="Picture 1">
            <a:extLst>
              <a:ext uri="{FF2B5EF4-FFF2-40B4-BE49-F238E27FC236}">
                <a16:creationId xmlns:a16="http://schemas.microsoft.com/office/drawing/2014/main" xmlns="" id="{CC6A1AB7-565A-479A-AFAB-494DA7B26B8C}"/>
              </a:ext>
            </a:extLst>
          </p:cNvPr>
          <p:cNvPicPr>
            <a:picLocks noChangeAspect="1" noChangeArrowheads="1"/>
          </p:cNvPicPr>
          <p:nvPr/>
        </p:nvPicPr>
        <p:blipFill>
          <a:blip r:embed="rId5" cstate="print"/>
          <a:srcRect/>
          <a:stretch>
            <a:fillRect/>
          </a:stretch>
        </p:blipFill>
        <p:spPr bwMode="auto">
          <a:xfrm>
            <a:off x="7315200" y="0"/>
            <a:ext cx="1333500" cy="1247775"/>
          </a:xfrm>
          <a:prstGeom prst="rect">
            <a:avLst/>
          </a:prstGeom>
          <a:noFill/>
          <a:ln w="9525">
            <a:noFill/>
            <a:miter lim="800000"/>
            <a:headEnd/>
            <a:tailEnd/>
          </a:ln>
          <a:effec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1"/>
    </mc:Choice>
    <mc:Fallback>
      <p:transition spd="slow" advTm="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6347713" cy="685800"/>
          </a:xfrm>
        </p:spPr>
        <p:txBody>
          <a:bodyPr/>
          <a:lstStyle/>
          <a:p>
            <a:pPr eaLnBrk="1" fontAlgn="auto" hangingPunct="1">
              <a:spcAft>
                <a:spcPts val="0"/>
              </a:spcAft>
              <a:defRPr/>
            </a:pPr>
            <a:r>
              <a:rPr lang="en-US" dirty="0">
                <a:solidFill>
                  <a:schemeClr val="accent1">
                    <a:satMod val="150000"/>
                  </a:schemeClr>
                </a:solidFill>
              </a:rPr>
              <a:t>Dynamic </a:t>
            </a:r>
            <a:r>
              <a:rPr lang="en-US" dirty="0" smtClean="0">
                <a:solidFill>
                  <a:schemeClr val="accent1">
                    <a:satMod val="150000"/>
                  </a:schemeClr>
                </a:solidFill>
              </a:rPr>
              <a:t>Memories</a:t>
            </a:r>
            <a:endParaRPr lang="en-US" dirty="0">
              <a:solidFill>
                <a:schemeClr val="accent1">
                  <a:satMod val="150000"/>
                </a:schemeClr>
              </a:solidFill>
            </a:endParaRPr>
          </a:p>
        </p:txBody>
      </p:sp>
      <p:sp>
        <p:nvSpPr>
          <p:cNvPr id="3" name="Content Placeholder 2"/>
          <p:cNvSpPr>
            <a:spLocks noGrp="1"/>
          </p:cNvSpPr>
          <p:nvPr>
            <p:ph idx="1"/>
          </p:nvPr>
        </p:nvSpPr>
        <p:spPr>
          <a:xfrm>
            <a:off x="304800" y="1371600"/>
            <a:ext cx="8229600" cy="4702175"/>
          </a:xfrm>
        </p:spPr>
        <p:txBody>
          <a:bodyPr rtlCol="0">
            <a:normAutofit/>
          </a:bodyPr>
          <a:lstStyle/>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Large dynamic memory systems can be implemented using DRAM chips in a similar way to static memory systems. </a:t>
            </a:r>
          </a:p>
          <a:p>
            <a:pPr marL="438912" indent="-320040" eaLnBrk="1" fontAlgn="auto" hangingPunct="1">
              <a:lnSpc>
                <a:spcPct val="150000"/>
              </a:lnSpc>
              <a:spcBef>
                <a:spcPts val="0"/>
              </a:spcBef>
              <a:spcAft>
                <a:spcPts val="0"/>
              </a:spcAft>
              <a:buFont typeface="Wingdings 2"/>
              <a:buChar char=""/>
              <a:defRPr/>
            </a:pPr>
            <a:r>
              <a:rPr lang="en-US" dirty="0"/>
              <a:t>Placing large memory systems directly on the motherboard will occupy a large amount of space. </a:t>
            </a:r>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Packaging considerations have led to the development of larger memory units known as </a:t>
            </a:r>
            <a:r>
              <a:rPr lang="en-US" dirty="0">
                <a:solidFill>
                  <a:schemeClr val="accent2"/>
                </a:solidFill>
              </a:rPr>
              <a:t>SIMMs (Single In-line Memory Modules) and DIMMs (Dual In-line Memory Modules).</a:t>
            </a:r>
            <a:r>
              <a:rPr lang="en-US" dirty="0"/>
              <a:t> </a:t>
            </a:r>
          </a:p>
          <a:p>
            <a:pPr marL="438912" indent="-320040" eaLnBrk="1" fontAlgn="auto" hangingPunct="1">
              <a:lnSpc>
                <a:spcPct val="150000"/>
              </a:lnSpc>
              <a:spcBef>
                <a:spcPts val="0"/>
              </a:spcBef>
              <a:spcAft>
                <a:spcPts val="0"/>
              </a:spcAft>
              <a:buFont typeface="Wingdings 2"/>
              <a:buChar char=""/>
              <a:defRPr/>
            </a:pPr>
            <a:r>
              <a:rPr lang="en-US" dirty="0"/>
              <a:t>Memory modules are an assembly of memory chips on a small board that plugs vertically onto a single socket on the motherboard. </a:t>
            </a: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63535202-05E7-421D-BED3-9D9F73C650E0}"/>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
    </mc:Choice>
    <mc:Fallback>
      <p:transition spd="slow" advTm="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04800"/>
            <a:ext cx="6347713" cy="609600"/>
          </a:xfrm>
        </p:spPr>
        <p:txBody>
          <a:bodyPr>
            <a:normAutofit fontScale="90000"/>
          </a:bodyPr>
          <a:lstStyle/>
          <a:p>
            <a:pPr eaLnBrk="1" fontAlgn="auto" hangingPunct="1">
              <a:spcAft>
                <a:spcPts val="0"/>
              </a:spcAft>
              <a:defRPr/>
            </a:pPr>
            <a:r>
              <a:rPr lang="en-US" dirty="0">
                <a:solidFill>
                  <a:schemeClr val="accent1">
                    <a:satMod val="150000"/>
                  </a:schemeClr>
                </a:solidFill>
              </a:rPr>
              <a:t>Memory </a:t>
            </a:r>
            <a:r>
              <a:rPr lang="en-US" dirty="0" smtClean="0">
                <a:solidFill>
                  <a:schemeClr val="accent1">
                    <a:satMod val="150000"/>
                  </a:schemeClr>
                </a:solidFill>
              </a:rPr>
              <a:t>Controller</a:t>
            </a:r>
            <a:endParaRPr lang="en-US" dirty="0">
              <a:solidFill>
                <a:schemeClr val="accent1">
                  <a:satMod val="150000"/>
                </a:schemeClr>
              </a:solidFill>
            </a:endParaRPr>
          </a:p>
        </p:txBody>
      </p:sp>
      <p:sp>
        <p:nvSpPr>
          <p:cNvPr id="3" name="Content Placeholder 2"/>
          <p:cNvSpPr>
            <a:spLocks noGrp="1"/>
          </p:cNvSpPr>
          <p:nvPr>
            <p:ph idx="1"/>
          </p:nvPr>
        </p:nvSpPr>
        <p:spPr>
          <a:xfrm>
            <a:off x="381000" y="1447800"/>
            <a:ext cx="8092441" cy="4326466"/>
          </a:xfrm>
        </p:spPr>
        <p:txBody>
          <a:bodyPr rtlCol="0">
            <a:normAutofit fontScale="92500" lnSpcReduction="10000"/>
          </a:bodyPr>
          <a:lstStyle/>
          <a:p>
            <a:pPr marL="438912" indent="-320040" eaLnBrk="1" fontAlgn="auto" hangingPunct="1">
              <a:spcBef>
                <a:spcPts val="0"/>
              </a:spcBef>
              <a:spcAft>
                <a:spcPts val="0"/>
              </a:spcAft>
              <a:buFont typeface="Wingdings 2"/>
              <a:buChar char=""/>
              <a:defRPr/>
            </a:pPr>
            <a:r>
              <a:rPr lang="en-US" sz="2600" dirty="0"/>
              <a:t>Recall that in a dynamic memory chip, to reduce the number of pins, multiplexed addresses are used. </a:t>
            </a:r>
          </a:p>
          <a:p>
            <a:pPr marL="438912" indent="-320040" eaLnBrk="1" fontAlgn="auto" hangingPunct="1">
              <a:spcBef>
                <a:spcPts val="0"/>
              </a:spcBef>
              <a:spcAft>
                <a:spcPts val="0"/>
              </a:spcAft>
              <a:buFont typeface="Wingdings 2"/>
              <a:buChar char=""/>
              <a:defRPr/>
            </a:pPr>
            <a:r>
              <a:rPr lang="en-US" sz="2600" dirty="0"/>
              <a:t>Address is divided into two parts:</a:t>
            </a:r>
          </a:p>
          <a:p>
            <a:pPr marL="731520" lvl="1" indent="-274320" eaLnBrk="1" fontAlgn="auto" hangingPunct="1">
              <a:spcAft>
                <a:spcPts val="0"/>
              </a:spcAft>
              <a:buFont typeface="Wingdings"/>
              <a:buChar char=""/>
              <a:defRPr/>
            </a:pPr>
            <a:r>
              <a:rPr lang="en-US" sz="2000" dirty="0">
                <a:solidFill>
                  <a:schemeClr val="tx1"/>
                </a:solidFill>
              </a:rPr>
              <a:t>High-order address bits select a row in the array.</a:t>
            </a:r>
          </a:p>
          <a:p>
            <a:pPr marL="996633" lvl="2" indent="-274320" eaLnBrk="1" fontAlgn="auto" hangingPunct="1">
              <a:spcAft>
                <a:spcPts val="0"/>
              </a:spcAft>
              <a:buFont typeface="Wingdings"/>
              <a:buChar char=""/>
              <a:defRPr/>
            </a:pPr>
            <a:r>
              <a:rPr lang="en-US" sz="2000" dirty="0">
                <a:solidFill>
                  <a:schemeClr val="tx1"/>
                </a:solidFill>
              </a:rPr>
              <a:t>They are provided first, and latched using RAS signal.</a:t>
            </a:r>
          </a:p>
          <a:p>
            <a:pPr marL="731520" lvl="1" indent="-274320" eaLnBrk="1" fontAlgn="auto" hangingPunct="1">
              <a:spcAft>
                <a:spcPts val="0"/>
              </a:spcAft>
              <a:buFont typeface="Wingdings"/>
              <a:buChar char=""/>
              <a:defRPr/>
            </a:pPr>
            <a:r>
              <a:rPr lang="en-US" sz="2000" dirty="0">
                <a:solidFill>
                  <a:schemeClr val="tx1"/>
                </a:solidFill>
              </a:rPr>
              <a:t>Low-order address bits select a column in the row. </a:t>
            </a:r>
          </a:p>
          <a:p>
            <a:pPr marL="996633" lvl="2" indent="-274320" eaLnBrk="1" fontAlgn="auto" hangingPunct="1">
              <a:spcAft>
                <a:spcPts val="0"/>
              </a:spcAft>
              <a:buFont typeface="Wingdings"/>
              <a:buChar char=""/>
              <a:defRPr/>
            </a:pPr>
            <a:r>
              <a:rPr lang="en-US" sz="2000" dirty="0">
                <a:solidFill>
                  <a:schemeClr val="tx1"/>
                </a:solidFill>
              </a:rPr>
              <a:t>They are provided later, and latched using CAS signal. </a:t>
            </a:r>
          </a:p>
          <a:p>
            <a:pPr marL="438912" indent="-320040" eaLnBrk="1" fontAlgn="auto" hangingPunct="1">
              <a:spcBef>
                <a:spcPts val="0"/>
              </a:spcBef>
              <a:spcAft>
                <a:spcPts val="0"/>
              </a:spcAft>
              <a:buFont typeface="Wingdings 2"/>
              <a:buChar char=""/>
              <a:defRPr/>
            </a:pPr>
            <a:r>
              <a:rPr lang="en-US" sz="2600" dirty="0"/>
              <a:t>However, a </a:t>
            </a:r>
            <a:r>
              <a:rPr lang="en-US" sz="2600" dirty="0">
                <a:solidFill>
                  <a:srgbClr val="CC3300"/>
                </a:solidFill>
              </a:rPr>
              <a:t>processor issues all address bits at the same time. </a:t>
            </a:r>
          </a:p>
          <a:p>
            <a:pPr marL="438912" indent="-320040" eaLnBrk="1" fontAlgn="auto" hangingPunct="1">
              <a:spcBef>
                <a:spcPts val="0"/>
              </a:spcBef>
              <a:spcAft>
                <a:spcPts val="0"/>
              </a:spcAft>
              <a:buFont typeface="Wingdings 2"/>
              <a:buChar char=""/>
              <a:defRPr/>
            </a:pPr>
            <a:r>
              <a:rPr lang="en-US" sz="2600" dirty="0"/>
              <a:t>In order </a:t>
            </a:r>
            <a:r>
              <a:rPr lang="en-US" sz="2600" dirty="0">
                <a:solidFill>
                  <a:schemeClr val="tx1"/>
                </a:solidFill>
              </a:rPr>
              <a:t>to achieve the </a:t>
            </a:r>
            <a:r>
              <a:rPr lang="en-US" sz="2600" dirty="0">
                <a:solidFill>
                  <a:srgbClr val="CC3300"/>
                </a:solidFill>
              </a:rPr>
              <a:t>multiplexing, memory </a:t>
            </a:r>
          </a:p>
          <a:p>
            <a:pPr marL="438912" indent="-320040" eaLnBrk="1" fontAlgn="auto" hangingPunct="1">
              <a:spcBef>
                <a:spcPts val="0"/>
              </a:spcBef>
              <a:spcAft>
                <a:spcPts val="0"/>
              </a:spcAft>
              <a:buFont typeface="Wingdings 2"/>
              <a:buNone/>
              <a:defRPr/>
            </a:pPr>
            <a:r>
              <a:rPr lang="en-US" sz="2600" dirty="0">
                <a:solidFill>
                  <a:srgbClr val="CC3300"/>
                </a:solidFill>
              </a:rPr>
              <a:t>	controller circuit is inserted between the processor </a:t>
            </a:r>
          </a:p>
          <a:p>
            <a:pPr marL="438912" indent="-320040" eaLnBrk="1" fontAlgn="auto" hangingPunct="1">
              <a:spcBef>
                <a:spcPts val="0"/>
              </a:spcBef>
              <a:spcAft>
                <a:spcPts val="0"/>
              </a:spcAft>
              <a:buFont typeface="Wingdings 2"/>
              <a:buNone/>
              <a:defRPr/>
            </a:pPr>
            <a:r>
              <a:rPr lang="en-US" sz="2600" dirty="0">
                <a:solidFill>
                  <a:srgbClr val="CC3300"/>
                </a:solidFill>
              </a:rPr>
              <a:t>	and memory.</a:t>
            </a:r>
            <a:r>
              <a:rPr lang="en-US" sz="2600" dirty="0"/>
              <a:t> </a:t>
            </a: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7E8AA7B3-024E-4A34-A79C-169072D06236}"/>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
    </mc:Choice>
    <mc:Fallback>
      <p:transition spd="slow" advTm="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314" name="Rectangle 2"/>
          <p:cNvSpPr>
            <a:spLocks noGrp="1" noChangeArrowheads="1"/>
          </p:cNvSpPr>
          <p:nvPr>
            <p:ph type="title"/>
          </p:nvPr>
        </p:nvSpPr>
        <p:spPr/>
        <p:txBody>
          <a:bodyPr/>
          <a:lstStyle/>
          <a:p>
            <a:pPr eaLnBrk="1" fontAlgn="auto" hangingPunct="1">
              <a:spcAft>
                <a:spcPts val="0"/>
              </a:spcAft>
              <a:defRPr/>
            </a:pPr>
            <a:r>
              <a:rPr lang="en-US" dirty="0">
                <a:solidFill>
                  <a:schemeClr val="accent1">
                    <a:satMod val="150000"/>
                  </a:schemeClr>
                </a:solidFill>
              </a:rPr>
              <a:t>Memory </a:t>
            </a:r>
            <a:r>
              <a:rPr lang="en-US" dirty="0" smtClean="0">
                <a:solidFill>
                  <a:schemeClr val="accent1">
                    <a:satMod val="150000"/>
                  </a:schemeClr>
                </a:solidFill>
              </a:rPr>
              <a:t>Controller </a:t>
            </a:r>
            <a:r>
              <a:rPr lang="en-US" dirty="0">
                <a:solidFill>
                  <a:schemeClr val="accent1">
                    <a:satMod val="150000"/>
                  </a:schemeClr>
                </a:solidFill>
              </a:rPr>
              <a:t>(contd..)</a:t>
            </a:r>
          </a:p>
        </p:txBody>
      </p:sp>
      <p:sp>
        <p:nvSpPr>
          <p:cNvPr id="71" name="Slide Number Placeholder 3"/>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6F5B5BE8-D727-4682-826B-F790B128989A}" type="slidenum">
              <a:rPr lang="en-US" altLang="en-US">
                <a:solidFill>
                  <a:srgbClr val="3F3F3F"/>
                </a:solidFill>
                <a:latin typeface="Corbel" panose="020B0503020204020204" pitchFamily="34" charset="0"/>
              </a:rPr>
              <a:pPr algn="l" eaLnBrk="1" hangingPunct="1"/>
              <a:t>18</a:t>
            </a:fld>
            <a:endParaRPr lang="en-US" altLang="en-US">
              <a:solidFill>
                <a:srgbClr val="3F3F3F"/>
              </a:solidFill>
              <a:latin typeface="Corbel" panose="020B0503020204020204" pitchFamily="34" charset="0"/>
            </a:endParaRPr>
          </a:p>
        </p:txBody>
      </p:sp>
      <p:sp>
        <p:nvSpPr>
          <p:cNvPr id="397379" name="Rectangle 67"/>
          <p:cNvSpPr>
            <a:spLocks noChangeArrowheads="1"/>
          </p:cNvSpPr>
          <p:nvPr/>
        </p:nvSpPr>
        <p:spPr bwMode="auto">
          <a:xfrm>
            <a:off x="762000" y="1857375"/>
            <a:ext cx="7724775" cy="3857625"/>
          </a:xfrm>
          <a:prstGeom prst="rect">
            <a:avLst/>
          </a:prstGeom>
          <a:solidFill>
            <a:schemeClr val="accent1">
              <a:lumMod val="40000"/>
              <a:lumOff val="60000"/>
            </a:schemeClr>
          </a:solidFill>
          <a:ln w="12700">
            <a:solidFill>
              <a:schemeClr val="accent1"/>
            </a:solidFill>
            <a:miter lim="800000"/>
            <a:headEnd/>
            <a:tailEnd/>
          </a:ln>
          <a:effectLst/>
        </p:spPr>
        <p:txBody>
          <a:bodyPr wrap="none" anchor="ctr"/>
          <a:lstStyle/>
          <a:p>
            <a:pPr fontAlgn="auto">
              <a:spcBef>
                <a:spcPts val="0"/>
              </a:spcBef>
              <a:spcAft>
                <a:spcPts val="0"/>
              </a:spcAft>
              <a:defRPr/>
            </a:pPr>
            <a:endParaRPr lang="en-US">
              <a:latin typeface="+mn-lt"/>
            </a:endParaRPr>
          </a:p>
        </p:txBody>
      </p:sp>
      <p:sp>
        <p:nvSpPr>
          <p:cNvPr id="24581" name="Freeform 4"/>
          <p:cNvSpPr>
            <a:spLocks/>
          </p:cNvSpPr>
          <p:nvPr/>
        </p:nvSpPr>
        <p:spPr bwMode="auto">
          <a:xfrm>
            <a:off x="5345113" y="2327275"/>
            <a:ext cx="1536700" cy="196850"/>
          </a:xfrm>
          <a:custGeom>
            <a:avLst/>
            <a:gdLst>
              <a:gd name="T0" fmla="*/ 0 w 70"/>
              <a:gd name="T1" fmla="*/ 2147483647 h 9"/>
              <a:gd name="T2" fmla="*/ 2147483647 w 70"/>
              <a:gd name="T3" fmla="*/ 2147483647 h 9"/>
              <a:gd name="T4" fmla="*/ 2147483647 w 70"/>
              <a:gd name="T5" fmla="*/ 2147483647 h 9"/>
              <a:gd name="T6" fmla="*/ 2147483647 w 70"/>
              <a:gd name="T7" fmla="*/ 1913578722 h 9"/>
              <a:gd name="T8" fmla="*/ 2147483647 w 70"/>
              <a:gd name="T9" fmla="*/ 0 h 9"/>
              <a:gd name="T10" fmla="*/ 2147483647 w 70"/>
              <a:gd name="T11" fmla="*/ 956778425 h 9"/>
              <a:gd name="T12" fmla="*/ 0 w 70"/>
              <a:gd name="T13" fmla="*/ 956778425 h 9"/>
              <a:gd name="T14" fmla="*/ 0 60000 65536"/>
              <a:gd name="T15" fmla="*/ 0 60000 65536"/>
              <a:gd name="T16" fmla="*/ 0 60000 65536"/>
              <a:gd name="T17" fmla="*/ 0 60000 65536"/>
              <a:gd name="T18" fmla="*/ 0 60000 65536"/>
              <a:gd name="T19" fmla="*/ 0 60000 65536"/>
              <a:gd name="T20" fmla="*/ 0 60000 65536"/>
              <a:gd name="T21" fmla="*/ 0 w 70"/>
              <a:gd name="T22" fmla="*/ 0 h 9"/>
              <a:gd name="T23" fmla="*/ 70 w 70"/>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0" h="9">
                <a:moveTo>
                  <a:pt x="0" y="7"/>
                </a:moveTo>
                <a:lnTo>
                  <a:pt x="62" y="7"/>
                </a:lnTo>
                <a:lnTo>
                  <a:pt x="62" y="9"/>
                </a:lnTo>
                <a:lnTo>
                  <a:pt x="70" y="4"/>
                </a:lnTo>
                <a:lnTo>
                  <a:pt x="62" y="0"/>
                </a:lnTo>
                <a:lnTo>
                  <a:pt x="62" y="2"/>
                </a:lnTo>
                <a:lnTo>
                  <a:pt x="0" y="2"/>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82" name="Freeform 5"/>
          <p:cNvSpPr>
            <a:spLocks/>
          </p:cNvSpPr>
          <p:nvPr/>
        </p:nvSpPr>
        <p:spPr bwMode="auto">
          <a:xfrm>
            <a:off x="2400300" y="4654550"/>
            <a:ext cx="4217988" cy="198438"/>
          </a:xfrm>
          <a:custGeom>
            <a:avLst/>
            <a:gdLst>
              <a:gd name="T0" fmla="*/ 2147483647 w 192"/>
              <a:gd name="T1" fmla="*/ 972279986 h 9"/>
              <a:gd name="T2" fmla="*/ 2147483647 w 192"/>
              <a:gd name="T3" fmla="*/ 972279986 h 9"/>
              <a:gd name="T4" fmla="*/ 2147483647 w 192"/>
              <a:gd name="T5" fmla="*/ 0 h 9"/>
              <a:gd name="T6" fmla="*/ 0 w 192"/>
              <a:gd name="T7" fmla="*/ 1944582021 h 9"/>
              <a:gd name="T8" fmla="*/ 2147483647 w 192"/>
              <a:gd name="T9" fmla="*/ 2147483647 h 9"/>
              <a:gd name="T10" fmla="*/ 2147483647 w 192"/>
              <a:gd name="T11" fmla="*/ 2147483647 h 9"/>
              <a:gd name="T12" fmla="*/ 2147483647 w 192"/>
              <a:gd name="T13" fmla="*/ 2147483647 h 9"/>
              <a:gd name="T14" fmla="*/ 0 60000 65536"/>
              <a:gd name="T15" fmla="*/ 0 60000 65536"/>
              <a:gd name="T16" fmla="*/ 0 60000 65536"/>
              <a:gd name="T17" fmla="*/ 0 60000 65536"/>
              <a:gd name="T18" fmla="*/ 0 60000 65536"/>
              <a:gd name="T19" fmla="*/ 0 60000 65536"/>
              <a:gd name="T20" fmla="*/ 0 60000 65536"/>
              <a:gd name="T21" fmla="*/ 0 w 192"/>
              <a:gd name="T22" fmla="*/ 0 h 9"/>
              <a:gd name="T23" fmla="*/ 192 w 192"/>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2" h="9">
                <a:moveTo>
                  <a:pt x="191" y="2"/>
                </a:moveTo>
                <a:lnTo>
                  <a:pt x="8" y="2"/>
                </a:lnTo>
                <a:lnTo>
                  <a:pt x="8" y="0"/>
                </a:lnTo>
                <a:lnTo>
                  <a:pt x="0" y="4"/>
                </a:lnTo>
                <a:lnTo>
                  <a:pt x="8" y="9"/>
                </a:lnTo>
                <a:lnTo>
                  <a:pt x="8" y="6"/>
                </a:lnTo>
                <a:lnTo>
                  <a:pt x="192" y="6"/>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83" name="Rectangle 6"/>
          <p:cNvSpPr>
            <a:spLocks noChangeArrowheads="1"/>
          </p:cNvSpPr>
          <p:nvPr/>
        </p:nvSpPr>
        <p:spPr bwMode="auto">
          <a:xfrm>
            <a:off x="1303338" y="3468688"/>
            <a:ext cx="792162"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Processor</a:t>
            </a:r>
            <a:endParaRPr lang="en-CA" altLang="en-US" sz="2400">
              <a:latin typeface="Corbel" panose="020B0503020204020204" pitchFamily="34" charset="0"/>
            </a:endParaRPr>
          </a:p>
        </p:txBody>
      </p:sp>
      <p:sp>
        <p:nvSpPr>
          <p:cNvPr id="24584" name="Freeform 7"/>
          <p:cNvSpPr>
            <a:spLocks/>
          </p:cNvSpPr>
          <p:nvPr/>
        </p:nvSpPr>
        <p:spPr bwMode="auto">
          <a:xfrm>
            <a:off x="6508750" y="4654550"/>
            <a:ext cx="373063" cy="176213"/>
          </a:xfrm>
          <a:custGeom>
            <a:avLst/>
            <a:gdLst>
              <a:gd name="T0" fmla="*/ 0 w 17"/>
              <a:gd name="T1" fmla="*/ 2147483647 h 8"/>
              <a:gd name="T2" fmla="*/ 2147483647 w 17"/>
              <a:gd name="T3" fmla="*/ 2147483647 h 8"/>
              <a:gd name="T4" fmla="*/ 2147483647 w 17"/>
              <a:gd name="T5" fmla="*/ 2147483647 h 8"/>
              <a:gd name="T6" fmla="*/ 2147483647 w 17"/>
              <a:gd name="T7" fmla="*/ 1940699612 h 8"/>
              <a:gd name="T8" fmla="*/ 2147483647 w 17"/>
              <a:gd name="T9" fmla="*/ 0 h 8"/>
              <a:gd name="T10" fmla="*/ 2147483647 w 17"/>
              <a:gd name="T11" fmla="*/ 970338793 h 8"/>
              <a:gd name="T12" fmla="*/ 0 w 17"/>
              <a:gd name="T13" fmla="*/ 970338793 h 8"/>
              <a:gd name="T14" fmla="*/ 0 60000 65536"/>
              <a:gd name="T15" fmla="*/ 0 60000 65536"/>
              <a:gd name="T16" fmla="*/ 0 60000 65536"/>
              <a:gd name="T17" fmla="*/ 0 60000 65536"/>
              <a:gd name="T18" fmla="*/ 0 60000 65536"/>
              <a:gd name="T19" fmla="*/ 0 60000 65536"/>
              <a:gd name="T20" fmla="*/ 0 60000 65536"/>
              <a:gd name="T21" fmla="*/ 0 w 17"/>
              <a:gd name="T22" fmla="*/ 0 h 8"/>
              <a:gd name="T23" fmla="*/ 17 w 17"/>
              <a:gd name="T24" fmla="*/ 8 h 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 h="8">
                <a:moveTo>
                  <a:pt x="0" y="6"/>
                </a:moveTo>
                <a:lnTo>
                  <a:pt x="8" y="6"/>
                </a:lnTo>
                <a:lnTo>
                  <a:pt x="8" y="8"/>
                </a:lnTo>
                <a:lnTo>
                  <a:pt x="17" y="4"/>
                </a:lnTo>
                <a:lnTo>
                  <a:pt x="8" y="0"/>
                </a:lnTo>
                <a:lnTo>
                  <a:pt x="8" y="2"/>
                </a:lnTo>
                <a:lnTo>
                  <a:pt x="0" y="2"/>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85" name="Freeform 8"/>
          <p:cNvSpPr>
            <a:spLocks/>
          </p:cNvSpPr>
          <p:nvPr/>
        </p:nvSpPr>
        <p:spPr bwMode="auto">
          <a:xfrm>
            <a:off x="2379663" y="2414588"/>
            <a:ext cx="1581150" cy="198437"/>
          </a:xfrm>
          <a:custGeom>
            <a:avLst/>
            <a:gdLst>
              <a:gd name="T0" fmla="*/ 0 w 72"/>
              <a:gd name="T1" fmla="*/ 2147483647 h 9"/>
              <a:gd name="T2" fmla="*/ 2147483647 w 72"/>
              <a:gd name="T3" fmla="*/ 2147483647 h 9"/>
              <a:gd name="T4" fmla="*/ 2147483647 w 72"/>
              <a:gd name="T5" fmla="*/ 2147483647 h 9"/>
              <a:gd name="T6" fmla="*/ 2147483647 w 72"/>
              <a:gd name="T7" fmla="*/ 2147483647 h 9"/>
              <a:gd name="T8" fmla="*/ 2147483647 w 72"/>
              <a:gd name="T9" fmla="*/ 0 h 9"/>
              <a:gd name="T10" fmla="*/ 2147483647 w 72"/>
              <a:gd name="T11" fmla="*/ 972275087 h 9"/>
              <a:gd name="T12" fmla="*/ 0 w 72"/>
              <a:gd name="T13" fmla="*/ 972275087 h 9"/>
              <a:gd name="T14" fmla="*/ 0 60000 65536"/>
              <a:gd name="T15" fmla="*/ 0 60000 65536"/>
              <a:gd name="T16" fmla="*/ 0 60000 65536"/>
              <a:gd name="T17" fmla="*/ 0 60000 65536"/>
              <a:gd name="T18" fmla="*/ 0 60000 65536"/>
              <a:gd name="T19" fmla="*/ 0 60000 65536"/>
              <a:gd name="T20" fmla="*/ 0 60000 65536"/>
              <a:gd name="T21" fmla="*/ 0 w 72"/>
              <a:gd name="T22" fmla="*/ 0 h 9"/>
              <a:gd name="T23" fmla="*/ 72 w 72"/>
              <a:gd name="T24" fmla="*/ 9 h 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2" h="9">
                <a:moveTo>
                  <a:pt x="0" y="7"/>
                </a:moveTo>
                <a:lnTo>
                  <a:pt x="63" y="7"/>
                </a:lnTo>
                <a:lnTo>
                  <a:pt x="63" y="9"/>
                </a:lnTo>
                <a:lnTo>
                  <a:pt x="72" y="5"/>
                </a:lnTo>
                <a:lnTo>
                  <a:pt x="63" y="0"/>
                </a:lnTo>
                <a:lnTo>
                  <a:pt x="63" y="2"/>
                </a:lnTo>
                <a:lnTo>
                  <a:pt x="0" y="2"/>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86" name="Freeform 9"/>
          <p:cNvSpPr>
            <a:spLocks/>
          </p:cNvSpPr>
          <p:nvPr/>
        </p:nvSpPr>
        <p:spPr bwMode="auto">
          <a:xfrm>
            <a:off x="6750050" y="2809875"/>
            <a:ext cx="131763" cy="44450"/>
          </a:xfrm>
          <a:custGeom>
            <a:avLst/>
            <a:gdLst>
              <a:gd name="T0" fmla="*/ 0 w 6"/>
              <a:gd name="T1" fmla="*/ 987901126 h 2"/>
              <a:gd name="T2" fmla="*/ 2147483647 w 6"/>
              <a:gd name="T3" fmla="*/ 493950563 h 2"/>
              <a:gd name="T4" fmla="*/ 0 w 6"/>
              <a:gd name="T5" fmla="*/ 0 h 2"/>
              <a:gd name="T6" fmla="*/ 0 w 6"/>
              <a:gd name="T7" fmla="*/ 493950563 h 2"/>
              <a:gd name="T8" fmla="*/ 0 w 6"/>
              <a:gd name="T9" fmla="*/ 987901126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87" name="Freeform 10"/>
          <p:cNvSpPr>
            <a:spLocks/>
          </p:cNvSpPr>
          <p:nvPr/>
        </p:nvSpPr>
        <p:spPr bwMode="auto">
          <a:xfrm>
            <a:off x="6750050" y="2809875"/>
            <a:ext cx="131763" cy="44450"/>
          </a:xfrm>
          <a:custGeom>
            <a:avLst/>
            <a:gdLst>
              <a:gd name="T0" fmla="*/ 0 w 83"/>
              <a:gd name="T1" fmla="*/ 70564381 h 28"/>
              <a:gd name="T2" fmla="*/ 209174579 w 83"/>
              <a:gd name="T3" fmla="*/ 35282190 h 28"/>
              <a:gd name="T4" fmla="*/ 0 w 83"/>
              <a:gd name="T5" fmla="*/ 0 h 28"/>
              <a:gd name="T6" fmla="*/ 0 w 83"/>
              <a:gd name="T7" fmla="*/ 35282190 h 28"/>
              <a:gd name="T8" fmla="*/ 0 w 83"/>
              <a:gd name="T9" fmla="*/ 70564381 h 28"/>
              <a:gd name="T10" fmla="*/ 0 60000 65536"/>
              <a:gd name="T11" fmla="*/ 0 60000 65536"/>
              <a:gd name="T12" fmla="*/ 0 60000 65536"/>
              <a:gd name="T13" fmla="*/ 0 60000 65536"/>
              <a:gd name="T14" fmla="*/ 0 60000 65536"/>
              <a:gd name="T15" fmla="*/ 0 w 83"/>
              <a:gd name="T16" fmla="*/ 0 h 28"/>
              <a:gd name="T17" fmla="*/ 83 w 83"/>
              <a:gd name="T18" fmla="*/ 28 h 28"/>
            </a:gdLst>
            <a:ahLst/>
            <a:cxnLst>
              <a:cxn ang="T10">
                <a:pos x="T0" y="T1"/>
              </a:cxn>
              <a:cxn ang="T11">
                <a:pos x="T2" y="T3"/>
              </a:cxn>
              <a:cxn ang="T12">
                <a:pos x="T4" y="T5"/>
              </a:cxn>
              <a:cxn ang="T13">
                <a:pos x="T6" y="T7"/>
              </a:cxn>
              <a:cxn ang="T14">
                <a:pos x="T8" y="T9"/>
              </a:cxn>
            </a:cxnLst>
            <a:rect l="T15" t="T16" r="T17" b="T18"/>
            <a:pathLst>
              <a:path w="83" h="28">
                <a:moveTo>
                  <a:pt x="0" y="28"/>
                </a:moveTo>
                <a:lnTo>
                  <a:pt x="83" y="14"/>
                </a:lnTo>
                <a:lnTo>
                  <a:pt x="0" y="0"/>
                </a:lnTo>
                <a:lnTo>
                  <a:pt x="0" y="14"/>
                </a:lnTo>
                <a:lnTo>
                  <a:pt x="0" y="28"/>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88" name="Line 11"/>
          <p:cNvSpPr>
            <a:spLocks noChangeShapeType="1"/>
          </p:cNvSpPr>
          <p:nvPr/>
        </p:nvSpPr>
        <p:spPr bwMode="auto">
          <a:xfrm flipH="1">
            <a:off x="5345113" y="2832100"/>
            <a:ext cx="1404937" cy="1588"/>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589" name="Freeform 12"/>
          <p:cNvSpPr>
            <a:spLocks/>
          </p:cNvSpPr>
          <p:nvPr/>
        </p:nvSpPr>
        <p:spPr bwMode="auto">
          <a:xfrm>
            <a:off x="6750050" y="3162300"/>
            <a:ext cx="131763" cy="42863"/>
          </a:xfrm>
          <a:custGeom>
            <a:avLst/>
            <a:gdLst>
              <a:gd name="T0" fmla="*/ 0 w 6"/>
              <a:gd name="T1" fmla="*/ 918618281 h 2"/>
              <a:gd name="T2" fmla="*/ 2147483647 w 6"/>
              <a:gd name="T3" fmla="*/ 459319856 h 2"/>
              <a:gd name="T4" fmla="*/ 0 w 6"/>
              <a:gd name="T5" fmla="*/ 0 h 2"/>
              <a:gd name="T6" fmla="*/ 0 w 6"/>
              <a:gd name="T7" fmla="*/ 459319856 h 2"/>
              <a:gd name="T8" fmla="*/ 0 w 6"/>
              <a:gd name="T9" fmla="*/ 918618281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90" name="Freeform 13"/>
          <p:cNvSpPr>
            <a:spLocks/>
          </p:cNvSpPr>
          <p:nvPr/>
        </p:nvSpPr>
        <p:spPr bwMode="auto">
          <a:xfrm>
            <a:off x="6750050" y="3162300"/>
            <a:ext cx="131763" cy="42863"/>
          </a:xfrm>
          <a:custGeom>
            <a:avLst/>
            <a:gdLst>
              <a:gd name="T0" fmla="*/ 0 w 83"/>
              <a:gd name="T1" fmla="*/ 68045812 h 27"/>
              <a:gd name="T2" fmla="*/ 209174579 w 83"/>
              <a:gd name="T3" fmla="*/ 32763210 h 27"/>
              <a:gd name="T4" fmla="*/ 0 w 83"/>
              <a:gd name="T5" fmla="*/ 0 h 27"/>
              <a:gd name="T6" fmla="*/ 0 w 83"/>
              <a:gd name="T7" fmla="*/ 32763210 h 27"/>
              <a:gd name="T8" fmla="*/ 0 w 83"/>
              <a:gd name="T9" fmla="*/ 68045812 h 27"/>
              <a:gd name="T10" fmla="*/ 0 60000 65536"/>
              <a:gd name="T11" fmla="*/ 0 60000 65536"/>
              <a:gd name="T12" fmla="*/ 0 60000 65536"/>
              <a:gd name="T13" fmla="*/ 0 60000 65536"/>
              <a:gd name="T14" fmla="*/ 0 60000 65536"/>
              <a:gd name="T15" fmla="*/ 0 w 83"/>
              <a:gd name="T16" fmla="*/ 0 h 27"/>
              <a:gd name="T17" fmla="*/ 83 w 83"/>
              <a:gd name="T18" fmla="*/ 27 h 27"/>
            </a:gdLst>
            <a:ahLst/>
            <a:cxnLst>
              <a:cxn ang="T10">
                <a:pos x="T0" y="T1"/>
              </a:cxn>
              <a:cxn ang="T11">
                <a:pos x="T2" y="T3"/>
              </a:cxn>
              <a:cxn ang="T12">
                <a:pos x="T4" y="T5"/>
              </a:cxn>
              <a:cxn ang="T13">
                <a:pos x="T6" y="T7"/>
              </a:cxn>
              <a:cxn ang="T14">
                <a:pos x="T8" y="T9"/>
              </a:cxn>
            </a:cxnLst>
            <a:rect l="T15" t="T16" r="T17" b="T18"/>
            <a:pathLst>
              <a:path w="83" h="27">
                <a:moveTo>
                  <a:pt x="0" y="27"/>
                </a:moveTo>
                <a:lnTo>
                  <a:pt x="83" y="13"/>
                </a:lnTo>
                <a:lnTo>
                  <a:pt x="0" y="0"/>
                </a:lnTo>
                <a:lnTo>
                  <a:pt x="0" y="13"/>
                </a:lnTo>
                <a:lnTo>
                  <a:pt x="0" y="27"/>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91" name="Line 14"/>
          <p:cNvSpPr>
            <a:spLocks noChangeShapeType="1"/>
          </p:cNvSpPr>
          <p:nvPr/>
        </p:nvSpPr>
        <p:spPr bwMode="auto">
          <a:xfrm flipH="1">
            <a:off x="5345113" y="3182938"/>
            <a:ext cx="1404937" cy="1587"/>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592" name="Freeform 15"/>
          <p:cNvSpPr>
            <a:spLocks/>
          </p:cNvSpPr>
          <p:nvPr/>
        </p:nvSpPr>
        <p:spPr bwMode="auto">
          <a:xfrm>
            <a:off x="6750050" y="3513138"/>
            <a:ext cx="131763" cy="44450"/>
          </a:xfrm>
          <a:custGeom>
            <a:avLst/>
            <a:gdLst>
              <a:gd name="T0" fmla="*/ 0 w 6"/>
              <a:gd name="T1" fmla="*/ 987901126 h 2"/>
              <a:gd name="T2" fmla="*/ 2147483647 w 6"/>
              <a:gd name="T3" fmla="*/ 493950563 h 2"/>
              <a:gd name="T4" fmla="*/ 0 w 6"/>
              <a:gd name="T5" fmla="*/ 0 h 2"/>
              <a:gd name="T6" fmla="*/ 0 w 6"/>
              <a:gd name="T7" fmla="*/ 493950563 h 2"/>
              <a:gd name="T8" fmla="*/ 0 w 6"/>
              <a:gd name="T9" fmla="*/ 987901126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93" name="Freeform 16"/>
          <p:cNvSpPr>
            <a:spLocks/>
          </p:cNvSpPr>
          <p:nvPr/>
        </p:nvSpPr>
        <p:spPr bwMode="auto">
          <a:xfrm>
            <a:off x="6750050" y="3513138"/>
            <a:ext cx="131763" cy="44450"/>
          </a:xfrm>
          <a:custGeom>
            <a:avLst/>
            <a:gdLst>
              <a:gd name="T0" fmla="*/ 0 w 83"/>
              <a:gd name="T1" fmla="*/ 70564381 h 28"/>
              <a:gd name="T2" fmla="*/ 209174579 w 83"/>
              <a:gd name="T3" fmla="*/ 35282190 h 28"/>
              <a:gd name="T4" fmla="*/ 0 w 83"/>
              <a:gd name="T5" fmla="*/ 0 h 28"/>
              <a:gd name="T6" fmla="*/ 0 w 83"/>
              <a:gd name="T7" fmla="*/ 35282190 h 28"/>
              <a:gd name="T8" fmla="*/ 0 w 83"/>
              <a:gd name="T9" fmla="*/ 70564381 h 28"/>
              <a:gd name="T10" fmla="*/ 0 60000 65536"/>
              <a:gd name="T11" fmla="*/ 0 60000 65536"/>
              <a:gd name="T12" fmla="*/ 0 60000 65536"/>
              <a:gd name="T13" fmla="*/ 0 60000 65536"/>
              <a:gd name="T14" fmla="*/ 0 60000 65536"/>
              <a:gd name="T15" fmla="*/ 0 w 83"/>
              <a:gd name="T16" fmla="*/ 0 h 28"/>
              <a:gd name="T17" fmla="*/ 83 w 83"/>
              <a:gd name="T18" fmla="*/ 28 h 28"/>
            </a:gdLst>
            <a:ahLst/>
            <a:cxnLst>
              <a:cxn ang="T10">
                <a:pos x="T0" y="T1"/>
              </a:cxn>
              <a:cxn ang="T11">
                <a:pos x="T2" y="T3"/>
              </a:cxn>
              <a:cxn ang="T12">
                <a:pos x="T4" y="T5"/>
              </a:cxn>
              <a:cxn ang="T13">
                <a:pos x="T6" y="T7"/>
              </a:cxn>
              <a:cxn ang="T14">
                <a:pos x="T8" y="T9"/>
              </a:cxn>
            </a:cxnLst>
            <a:rect l="T15" t="T16" r="T17" b="T18"/>
            <a:pathLst>
              <a:path w="83" h="28">
                <a:moveTo>
                  <a:pt x="0" y="28"/>
                </a:moveTo>
                <a:lnTo>
                  <a:pt x="83" y="14"/>
                </a:lnTo>
                <a:lnTo>
                  <a:pt x="0" y="0"/>
                </a:lnTo>
                <a:lnTo>
                  <a:pt x="0" y="14"/>
                </a:lnTo>
                <a:lnTo>
                  <a:pt x="0" y="28"/>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94" name="Line 17"/>
          <p:cNvSpPr>
            <a:spLocks noChangeShapeType="1"/>
          </p:cNvSpPr>
          <p:nvPr/>
        </p:nvSpPr>
        <p:spPr bwMode="auto">
          <a:xfrm flipH="1">
            <a:off x="5345113" y="3535363"/>
            <a:ext cx="1404937" cy="1587"/>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595" name="Freeform 18"/>
          <p:cNvSpPr>
            <a:spLocks/>
          </p:cNvSpPr>
          <p:nvPr/>
        </p:nvSpPr>
        <p:spPr bwMode="auto">
          <a:xfrm>
            <a:off x="6750050" y="3863975"/>
            <a:ext cx="131763" cy="44450"/>
          </a:xfrm>
          <a:custGeom>
            <a:avLst/>
            <a:gdLst>
              <a:gd name="T0" fmla="*/ 0 w 6"/>
              <a:gd name="T1" fmla="*/ 987901126 h 2"/>
              <a:gd name="T2" fmla="*/ 2147483647 w 6"/>
              <a:gd name="T3" fmla="*/ 493950563 h 2"/>
              <a:gd name="T4" fmla="*/ 0 w 6"/>
              <a:gd name="T5" fmla="*/ 0 h 2"/>
              <a:gd name="T6" fmla="*/ 0 w 6"/>
              <a:gd name="T7" fmla="*/ 493950563 h 2"/>
              <a:gd name="T8" fmla="*/ 0 w 6"/>
              <a:gd name="T9" fmla="*/ 987901126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96" name="Freeform 19"/>
          <p:cNvSpPr>
            <a:spLocks/>
          </p:cNvSpPr>
          <p:nvPr/>
        </p:nvSpPr>
        <p:spPr bwMode="auto">
          <a:xfrm>
            <a:off x="6750050" y="3863975"/>
            <a:ext cx="131763" cy="44450"/>
          </a:xfrm>
          <a:custGeom>
            <a:avLst/>
            <a:gdLst>
              <a:gd name="T0" fmla="*/ 0 w 83"/>
              <a:gd name="T1" fmla="*/ 70564381 h 28"/>
              <a:gd name="T2" fmla="*/ 209174579 w 83"/>
              <a:gd name="T3" fmla="*/ 35282190 h 28"/>
              <a:gd name="T4" fmla="*/ 0 w 83"/>
              <a:gd name="T5" fmla="*/ 0 h 28"/>
              <a:gd name="T6" fmla="*/ 0 w 83"/>
              <a:gd name="T7" fmla="*/ 35282190 h 28"/>
              <a:gd name="T8" fmla="*/ 0 w 83"/>
              <a:gd name="T9" fmla="*/ 70564381 h 28"/>
              <a:gd name="T10" fmla="*/ 0 60000 65536"/>
              <a:gd name="T11" fmla="*/ 0 60000 65536"/>
              <a:gd name="T12" fmla="*/ 0 60000 65536"/>
              <a:gd name="T13" fmla="*/ 0 60000 65536"/>
              <a:gd name="T14" fmla="*/ 0 60000 65536"/>
              <a:gd name="T15" fmla="*/ 0 w 83"/>
              <a:gd name="T16" fmla="*/ 0 h 28"/>
              <a:gd name="T17" fmla="*/ 83 w 83"/>
              <a:gd name="T18" fmla="*/ 28 h 28"/>
            </a:gdLst>
            <a:ahLst/>
            <a:cxnLst>
              <a:cxn ang="T10">
                <a:pos x="T0" y="T1"/>
              </a:cxn>
              <a:cxn ang="T11">
                <a:pos x="T2" y="T3"/>
              </a:cxn>
              <a:cxn ang="T12">
                <a:pos x="T4" y="T5"/>
              </a:cxn>
              <a:cxn ang="T13">
                <a:pos x="T6" y="T7"/>
              </a:cxn>
              <a:cxn ang="T14">
                <a:pos x="T8" y="T9"/>
              </a:cxn>
            </a:cxnLst>
            <a:rect l="T15" t="T16" r="T17" b="T18"/>
            <a:pathLst>
              <a:path w="83" h="28">
                <a:moveTo>
                  <a:pt x="0" y="28"/>
                </a:moveTo>
                <a:lnTo>
                  <a:pt x="83" y="14"/>
                </a:lnTo>
                <a:lnTo>
                  <a:pt x="0" y="0"/>
                </a:lnTo>
                <a:lnTo>
                  <a:pt x="0" y="14"/>
                </a:lnTo>
                <a:lnTo>
                  <a:pt x="0" y="28"/>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597" name="Line 20"/>
          <p:cNvSpPr>
            <a:spLocks noChangeShapeType="1"/>
          </p:cNvSpPr>
          <p:nvPr/>
        </p:nvSpPr>
        <p:spPr bwMode="auto">
          <a:xfrm flipH="1">
            <a:off x="5345113" y="3886200"/>
            <a:ext cx="1404937" cy="1588"/>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598" name="Rectangle 21"/>
          <p:cNvSpPr>
            <a:spLocks noChangeArrowheads="1"/>
          </p:cNvSpPr>
          <p:nvPr/>
        </p:nvSpPr>
        <p:spPr bwMode="auto">
          <a:xfrm>
            <a:off x="5894388" y="2568575"/>
            <a:ext cx="13493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R</a:t>
            </a:r>
            <a:endParaRPr lang="en-CA" altLang="en-US" sz="2400">
              <a:latin typeface="Corbel" panose="020B0503020204020204" pitchFamily="34" charset="0"/>
            </a:endParaRPr>
          </a:p>
        </p:txBody>
      </p:sp>
      <p:sp>
        <p:nvSpPr>
          <p:cNvPr id="24599" name="Rectangle 22"/>
          <p:cNvSpPr>
            <a:spLocks noChangeArrowheads="1"/>
          </p:cNvSpPr>
          <p:nvPr/>
        </p:nvSpPr>
        <p:spPr bwMode="auto">
          <a:xfrm>
            <a:off x="6048375" y="2568575"/>
            <a:ext cx="1460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A</a:t>
            </a:r>
            <a:endParaRPr lang="en-CA" altLang="en-US" sz="2400">
              <a:latin typeface="Corbel" panose="020B0503020204020204" pitchFamily="34" charset="0"/>
            </a:endParaRPr>
          </a:p>
        </p:txBody>
      </p:sp>
      <p:sp>
        <p:nvSpPr>
          <p:cNvPr id="24600" name="Rectangle 23"/>
          <p:cNvSpPr>
            <a:spLocks noChangeArrowheads="1"/>
          </p:cNvSpPr>
          <p:nvPr/>
        </p:nvSpPr>
        <p:spPr bwMode="auto">
          <a:xfrm>
            <a:off x="6200775" y="2568575"/>
            <a:ext cx="112713"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S</a:t>
            </a:r>
            <a:endParaRPr lang="en-CA" altLang="en-US" sz="2400">
              <a:latin typeface="Corbel" panose="020B0503020204020204" pitchFamily="34" charset="0"/>
            </a:endParaRPr>
          </a:p>
        </p:txBody>
      </p:sp>
      <p:sp>
        <p:nvSpPr>
          <p:cNvPr id="24601" name="Line 24"/>
          <p:cNvSpPr>
            <a:spLocks noChangeShapeType="1"/>
          </p:cNvSpPr>
          <p:nvPr/>
        </p:nvSpPr>
        <p:spPr bwMode="auto">
          <a:xfrm flipH="1">
            <a:off x="5916613" y="2590800"/>
            <a:ext cx="373062" cy="1588"/>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602" name="Rectangle 25"/>
          <p:cNvSpPr>
            <a:spLocks noChangeArrowheads="1"/>
          </p:cNvSpPr>
          <p:nvPr/>
        </p:nvSpPr>
        <p:spPr bwMode="auto">
          <a:xfrm>
            <a:off x="5894388" y="2919413"/>
            <a:ext cx="13493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C</a:t>
            </a:r>
            <a:endParaRPr lang="en-CA" altLang="en-US" sz="2400">
              <a:latin typeface="Corbel" panose="020B0503020204020204" pitchFamily="34" charset="0"/>
            </a:endParaRPr>
          </a:p>
        </p:txBody>
      </p:sp>
      <p:sp>
        <p:nvSpPr>
          <p:cNvPr id="24603" name="Rectangle 26"/>
          <p:cNvSpPr>
            <a:spLocks noChangeArrowheads="1"/>
          </p:cNvSpPr>
          <p:nvPr/>
        </p:nvSpPr>
        <p:spPr bwMode="auto">
          <a:xfrm>
            <a:off x="6048375" y="2919413"/>
            <a:ext cx="1460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A</a:t>
            </a:r>
            <a:endParaRPr lang="en-CA" altLang="en-US" sz="2400">
              <a:latin typeface="Corbel" panose="020B0503020204020204" pitchFamily="34" charset="0"/>
            </a:endParaRPr>
          </a:p>
        </p:txBody>
      </p:sp>
      <p:sp>
        <p:nvSpPr>
          <p:cNvPr id="24604" name="Rectangle 27"/>
          <p:cNvSpPr>
            <a:spLocks noChangeArrowheads="1"/>
          </p:cNvSpPr>
          <p:nvPr/>
        </p:nvSpPr>
        <p:spPr bwMode="auto">
          <a:xfrm>
            <a:off x="6200775" y="2919413"/>
            <a:ext cx="112713"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S</a:t>
            </a:r>
            <a:endParaRPr lang="en-CA" altLang="en-US" sz="2400">
              <a:latin typeface="Corbel" panose="020B0503020204020204" pitchFamily="34" charset="0"/>
            </a:endParaRPr>
          </a:p>
        </p:txBody>
      </p:sp>
      <p:sp>
        <p:nvSpPr>
          <p:cNvPr id="24605" name="Line 28"/>
          <p:cNvSpPr>
            <a:spLocks noChangeShapeType="1"/>
          </p:cNvSpPr>
          <p:nvPr/>
        </p:nvSpPr>
        <p:spPr bwMode="auto">
          <a:xfrm flipH="1">
            <a:off x="5916613" y="2941638"/>
            <a:ext cx="373062" cy="1587"/>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606" name="Rectangle 29"/>
          <p:cNvSpPr>
            <a:spLocks noChangeArrowheads="1"/>
          </p:cNvSpPr>
          <p:nvPr/>
        </p:nvSpPr>
        <p:spPr bwMode="auto">
          <a:xfrm>
            <a:off x="5894388" y="3270250"/>
            <a:ext cx="13493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R</a:t>
            </a:r>
            <a:endParaRPr lang="en-CA" altLang="en-US" sz="2400">
              <a:latin typeface="Corbel" panose="020B0503020204020204" pitchFamily="34" charset="0"/>
            </a:endParaRPr>
          </a:p>
        </p:txBody>
      </p:sp>
      <p:sp>
        <p:nvSpPr>
          <p:cNvPr id="24607" name="Rectangle 30"/>
          <p:cNvSpPr>
            <a:spLocks noChangeArrowheads="1"/>
          </p:cNvSpPr>
          <p:nvPr/>
        </p:nvSpPr>
        <p:spPr bwMode="auto">
          <a:xfrm>
            <a:off x="6026150" y="3270250"/>
            <a:ext cx="571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a:t>
            </a:r>
            <a:endParaRPr lang="en-CA" altLang="en-US" sz="2400">
              <a:latin typeface="Corbel" panose="020B0503020204020204" pitchFamily="34" charset="0"/>
            </a:endParaRPr>
          </a:p>
        </p:txBody>
      </p:sp>
      <p:sp>
        <p:nvSpPr>
          <p:cNvPr id="24608" name="Rectangle 31"/>
          <p:cNvSpPr>
            <a:spLocks noChangeArrowheads="1"/>
          </p:cNvSpPr>
          <p:nvPr/>
        </p:nvSpPr>
        <p:spPr bwMode="auto">
          <a:xfrm>
            <a:off x="6135688" y="3270250"/>
            <a:ext cx="19208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W</a:t>
            </a:r>
            <a:endParaRPr lang="en-CA" altLang="en-US" sz="2400">
              <a:latin typeface="Corbel" panose="020B0503020204020204" pitchFamily="34" charset="0"/>
            </a:endParaRPr>
          </a:p>
        </p:txBody>
      </p:sp>
      <p:sp>
        <p:nvSpPr>
          <p:cNvPr id="24609" name="Line 32"/>
          <p:cNvSpPr>
            <a:spLocks noChangeShapeType="1"/>
          </p:cNvSpPr>
          <p:nvPr/>
        </p:nvSpPr>
        <p:spPr bwMode="auto">
          <a:xfrm flipH="1">
            <a:off x="6135688" y="3294063"/>
            <a:ext cx="153987" cy="1587"/>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610" name="Rectangle 33"/>
          <p:cNvSpPr>
            <a:spLocks noChangeArrowheads="1"/>
          </p:cNvSpPr>
          <p:nvPr/>
        </p:nvSpPr>
        <p:spPr bwMode="auto">
          <a:xfrm>
            <a:off x="5894388" y="3995738"/>
            <a:ext cx="485775"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Clock</a:t>
            </a:r>
            <a:endParaRPr lang="en-CA" altLang="en-US" sz="2400">
              <a:latin typeface="Corbel" panose="020B0503020204020204" pitchFamily="34" charset="0"/>
            </a:endParaRPr>
          </a:p>
        </p:txBody>
      </p:sp>
      <p:sp>
        <p:nvSpPr>
          <p:cNvPr id="24611" name="Rectangle 34"/>
          <p:cNvSpPr>
            <a:spLocks noChangeArrowheads="1"/>
          </p:cNvSpPr>
          <p:nvPr/>
        </p:nvSpPr>
        <p:spPr bwMode="auto">
          <a:xfrm>
            <a:off x="2906713" y="2193925"/>
            <a:ext cx="6667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Address</a:t>
            </a:r>
            <a:endParaRPr lang="en-CA" altLang="en-US" sz="2400">
              <a:latin typeface="Corbel" panose="020B0503020204020204" pitchFamily="34" charset="0"/>
            </a:endParaRPr>
          </a:p>
        </p:txBody>
      </p:sp>
      <p:sp>
        <p:nvSpPr>
          <p:cNvPr id="24612" name="Rectangle 35"/>
          <p:cNvSpPr>
            <a:spLocks noChangeArrowheads="1"/>
          </p:cNvSpPr>
          <p:nvPr/>
        </p:nvSpPr>
        <p:spPr bwMode="auto">
          <a:xfrm>
            <a:off x="5586413" y="1909763"/>
            <a:ext cx="1095375"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Row/Column</a:t>
            </a:r>
            <a:endParaRPr lang="en-CA" altLang="en-US" sz="2400">
              <a:latin typeface="Corbel" panose="020B0503020204020204" pitchFamily="34" charset="0"/>
            </a:endParaRPr>
          </a:p>
        </p:txBody>
      </p:sp>
      <p:sp>
        <p:nvSpPr>
          <p:cNvPr id="24613" name="Rectangle 36"/>
          <p:cNvSpPr>
            <a:spLocks noChangeArrowheads="1"/>
          </p:cNvSpPr>
          <p:nvPr/>
        </p:nvSpPr>
        <p:spPr bwMode="auto">
          <a:xfrm>
            <a:off x="5827713" y="2106613"/>
            <a:ext cx="61118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address</a:t>
            </a:r>
            <a:endParaRPr lang="en-CA" altLang="en-US" sz="2400">
              <a:latin typeface="Corbel" panose="020B0503020204020204" pitchFamily="34" charset="0"/>
            </a:endParaRPr>
          </a:p>
        </p:txBody>
      </p:sp>
      <p:sp>
        <p:nvSpPr>
          <p:cNvPr id="24614" name="Rectangle 37"/>
          <p:cNvSpPr>
            <a:spLocks noChangeArrowheads="1"/>
          </p:cNvSpPr>
          <p:nvPr/>
        </p:nvSpPr>
        <p:spPr bwMode="auto">
          <a:xfrm>
            <a:off x="4311650" y="3028950"/>
            <a:ext cx="701675"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Memory</a:t>
            </a:r>
            <a:endParaRPr lang="en-CA" altLang="en-US" sz="2400">
              <a:latin typeface="Corbel" panose="020B0503020204020204" pitchFamily="34" charset="0"/>
            </a:endParaRPr>
          </a:p>
        </p:txBody>
      </p:sp>
      <p:sp>
        <p:nvSpPr>
          <p:cNvPr id="24615" name="Rectangle 38"/>
          <p:cNvSpPr>
            <a:spLocks noChangeArrowheads="1"/>
          </p:cNvSpPr>
          <p:nvPr/>
        </p:nvSpPr>
        <p:spPr bwMode="auto">
          <a:xfrm>
            <a:off x="4268788" y="3249613"/>
            <a:ext cx="7937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controller</a:t>
            </a:r>
            <a:endParaRPr lang="en-CA" altLang="en-US" sz="2400">
              <a:latin typeface="Corbel" panose="020B0503020204020204" pitchFamily="34" charset="0"/>
            </a:endParaRPr>
          </a:p>
        </p:txBody>
      </p:sp>
      <p:sp>
        <p:nvSpPr>
          <p:cNvPr id="24616" name="Freeform 39"/>
          <p:cNvSpPr>
            <a:spLocks/>
          </p:cNvSpPr>
          <p:nvPr/>
        </p:nvSpPr>
        <p:spPr bwMode="auto">
          <a:xfrm>
            <a:off x="3806825" y="3008313"/>
            <a:ext cx="131763" cy="65087"/>
          </a:xfrm>
          <a:custGeom>
            <a:avLst/>
            <a:gdLst>
              <a:gd name="T0" fmla="*/ 0 w 6"/>
              <a:gd name="T1" fmla="*/ 1412105746 h 3"/>
              <a:gd name="T2" fmla="*/ 2147483647 w 6"/>
              <a:gd name="T3" fmla="*/ 470709204 h 3"/>
              <a:gd name="T4" fmla="*/ 0 w 6"/>
              <a:gd name="T5" fmla="*/ 0 h 3"/>
              <a:gd name="T6" fmla="*/ 0 w 6"/>
              <a:gd name="T7" fmla="*/ 470709204 h 3"/>
              <a:gd name="T8" fmla="*/ 0 w 6"/>
              <a:gd name="T9" fmla="*/ 1412105746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1"/>
                </a:lnTo>
                <a:lnTo>
                  <a:pt x="0" y="0"/>
                </a:lnTo>
                <a:lnTo>
                  <a:pt x="0" y="1"/>
                </a:lnTo>
                <a:lnTo>
                  <a:pt x="0" y="3"/>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617" name="Freeform 40"/>
          <p:cNvSpPr>
            <a:spLocks/>
          </p:cNvSpPr>
          <p:nvPr/>
        </p:nvSpPr>
        <p:spPr bwMode="auto">
          <a:xfrm>
            <a:off x="3806825" y="3008313"/>
            <a:ext cx="131763" cy="65087"/>
          </a:xfrm>
          <a:custGeom>
            <a:avLst/>
            <a:gdLst>
              <a:gd name="T0" fmla="*/ 0 w 83"/>
              <a:gd name="T1" fmla="*/ 103324805 h 41"/>
              <a:gd name="T2" fmla="*/ 209174579 w 83"/>
              <a:gd name="T3" fmla="*/ 35281916 h 41"/>
              <a:gd name="T4" fmla="*/ 0 w 83"/>
              <a:gd name="T5" fmla="*/ 0 h 41"/>
              <a:gd name="T6" fmla="*/ 0 w 83"/>
              <a:gd name="T7" fmla="*/ 35281916 h 41"/>
              <a:gd name="T8" fmla="*/ 0 w 83"/>
              <a:gd name="T9" fmla="*/ 103324805 h 41"/>
              <a:gd name="T10" fmla="*/ 0 60000 65536"/>
              <a:gd name="T11" fmla="*/ 0 60000 65536"/>
              <a:gd name="T12" fmla="*/ 0 60000 65536"/>
              <a:gd name="T13" fmla="*/ 0 60000 65536"/>
              <a:gd name="T14" fmla="*/ 0 60000 65536"/>
              <a:gd name="T15" fmla="*/ 0 w 83"/>
              <a:gd name="T16" fmla="*/ 0 h 41"/>
              <a:gd name="T17" fmla="*/ 83 w 83"/>
              <a:gd name="T18" fmla="*/ 41 h 41"/>
            </a:gdLst>
            <a:ahLst/>
            <a:cxnLst>
              <a:cxn ang="T10">
                <a:pos x="T0" y="T1"/>
              </a:cxn>
              <a:cxn ang="T11">
                <a:pos x="T2" y="T3"/>
              </a:cxn>
              <a:cxn ang="T12">
                <a:pos x="T4" y="T5"/>
              </a:cxn>
              <a:cxn ang="T13">
                <a:pos x="T6" y="T7"/>
              </a:cxn>
              <a:cxn ang="T14">
                <a:pos x="T8" y="T9"/>
              </a:cxn>
            </a:cxnLst>
            <a:rect l="T15" t="T16" r="T17" b="T18"/>
            <a:pathLst>
              <a:path w="83" h="41">
                <a:moveTo>
                  <a:pt x="0" y="41"/>
                </a:moveTo>
                <a:lnTo>
                  <a:pt x="83" y="14"/>
                </a:lnTo>
                <a:lnTo>
                  <a:pt x="0" y="0"/>
                </a:lnTo>
                <a:lnTo>
                  <a:pt x="0" y="14"/>
                </a:lnTo>
                <a:lnTo>
                  <a:pt x="0" y="4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618" name="Line 41"/>
          <p:cNvSpPr>
            <a:spLocks noChangeShapeType="1"/>
          </p:cNvSpPr>
          <p:nvPr/>
        </p:nvSpPr>
        <p:spPr bwMode="auto">
          <a:xfrm flipH="1">
            <a:off x="2400300" y="3030538"/>
            <a:ext cx="1406525" cy="1587"/>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619" name="Rectangle 42"/>
          <p:cNvSpPr>
            <a:spLocks noChangeArrowheads="1"/>
          </p:cNvSpPr>
          <p:nvPr/>
        </p:nvSpPr>
        <p:spPr bwMode="auto">
          <a:xfrm>
            <a:off x="2949575" y="2765425"/>
            <a:ext cx="1349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R</a:t>
            </a:r>
            <a:endParaRPr lang="en-CA" altLang="en-US" sz="2400">
              <a:latin typeface="Corbel" panose="020B0503020204020204" pitchFamily="34" charset="0"/>
            </a:endParaRPr>
          </a:p>
        </p:txBody>
      </p:sp>
      <p:sp>
        <p:nvSpPr>
          <p:cNvPr id="24620" name="Rectangle 43"/>
          <p:cNvSpPr>
            <a:spLocks noChangeArrowheads="1"/>
          </p:cNvSpPr>
          <p:nvPr/>
        </p:nvSpPr>
        <p:spPr bwMode="auto">
          <a:xfrm>
            <a:off x="3081338" y="2765425"/>
            <a:ext cx="571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a:t>
            </a:r>
            <a:endParaRPr lang="en-CA" altLang="en-US" sz="2400">
              <a:latin typeface="Corbel" panose="020B0503020204020204" pitchFamily="34" charset="0"/>
            </a:endParaRPr>
          </a:p>
        </p:txBody>
      </p:sp>
      <p:sp>
        <p:nvSpPr>
          <p:cNvPr id="24621" name="Rectangle 44"/>
          <p:cNvSpPr>
            <a:spLocks noChangeArrowheads="1"/>
          </p:cNvSpPr>
          <p:nvPr/>
        </p:nvSpPr>
        <p:spPr bwMode="auto">
          <a:xfrm>
            <a:off x="3192463" y="2765425"/>
            <a:ext cx="19208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W</a:t>
            </a:r>
            <a:endParaRPr lang="en-CA" altLang="en-US" sz="2400">
              <a:latin typeface="Corbel" panose="020B0503020204020204" pitchFamily="34" charset="0"/>
            </a:endParaRPr>
          </a:p>
        </p:txBody>
      </p:sp>
      <p:sp>
        <p:nvSpPr>
          <p:cNvPr id="24622" name="Line 45"/>
          <p:cNvSpPr>
            <a:spLocks noChangeShapeType="1"/>
          </p:cNvSpPr>
          <p:nvPr/>
        </p:nvSpPr>
        <p:spPr bwMode="auto">
          <a:xfrm flipH="1">
            <a:off x="3192463" y="2787650"/>
            <a:ext cx="152400" cy="1588"/>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623" name="Freeform 46"/>
          <p:cNvSpPr>
            <a:spLocks/>
          </p:cNvSpPr>
          <p:nvPr/>
        </p:nvSpPr>
        <p:spPr bwMode="auto">
          <a:xfrm>
            <a:off x="3806825" y="4040188"/>
            <a:ext cx="131763" cy="66675"/>
          </a:xfrm>
          <a:custGeom>
            <a:avLst/>
            <a:gdLst>
              <a:gd name="T0" fmla="*/ 0 w 6"/>
              <a:gd name="T1" fmla="*/ 1481852098 h 3"/>
              <a:gd name="T2" fmla="*/ 2147483647 w 6"/>
              <a:gd name="T3" fmla="*/ 493950642 h 3"/>
              <a:gd name="T4" fmla="*/ 0 w 6"/>
              <a:gd name="T5" fmla="*/ 0 h 3"/>
              <a:gd name="T6" fmla="*/ 0 w 6"/>
              <a:gd name="T7" fmla="*/ 493950642 h 3"/>
              <a:gd name="T8" fmla="*/ 0 w 6"/>
              <a:gd name="T9" fmla="*/ 148185209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1"/>
                </a:lnTo>
                <a:lnTo>
                  <a:pt x="0" y="0"/>
                </a:lnTo>
                <a:lnTo>
                  <a:pt x="0" y="1"/>
                </a:lnTo>
                <a:lnTo>
                  <a:pt x="0" y="3"/>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624" name="Freeform 47"/>
          <p:cNvSpPr>
            <a:spLocks/>
          </p:cNvSpPr>
          <p:nvPr/>
        </p:nvSpPr>
        <p:spPr bwMode="auto">
          <a:xfrm>
            <a:off x="3806825" y="4040188"/>
            <a:ext cx="131763" cy="66675"/>
          </a:xfrm>
          <a:custGeom>
            <a:avLst/>
            <a:gdLst>
              <a:gd name="T0" fmla="*/ 0 w 83"/>
              <a:gd name="T1" fmla="*/ 105846574 h 42"/>
              <a:gd name="T2" fmla="*/ 209174579 w 83"/>
              <a:gd name="T3" fmla="*/ 35282187 h 42"/>
              <a:gd name="T4" fmla="*/ 0 w 83"/>
              <a:gd name="T5" fmla="*/ 0 h 42"/>
              <a:gd name="T6" fmla="*/ 0 w 83"/>
              <a:gd name="T7" fmla="*/ 35282187 h 42"/>
              <a:gd name="T8" fmla="*/ 0 w 83"/>
              <a:gd name="T9" fmla="*/ 105846574 h 42"/>
              <a:gd name="T10" fmla="*/ 0 60000 65536"/>
              <a:gd name="T11" fmla="*/ 0 60000 65536"/>
              <a:gd name="T12" fmla="*/ 0 60000 65536"/>
              <a:gd name="T13" fmla="*/ 0 60000 65536"/>
              <a:gd name="T14" fmla="*/ 0 60000 65536"/>
              <a:gd name="T15" fmla="*/ 0 w 83"/>
              <a:gd name="T16" fmla="*/ 0 h 42"/>
              <a:gd name="T17" fmla="*/ 83 w 83"/>
              <a:gd name="T18" fmla="*/ 42 h 42"/>
            </a:gdLst>
            <a:ahLst/>
            <a:cxnLst>
              <a:cxn ang="T10">
                <a:pos x="T0" y="T1"/>
              </a:cxn>
              <a:cxn ang="T11">
                <a:pos x="T2" y="T3"/>
              </a:cxn>
              <a:cxn ang="T12">
                <a:pos x="T4" y="T5"/>
              </a:cxn>
              <a:cxn ang="T13">
                <a:pos x="T6" y="T7"/>
              </a:cxn>
              <a:cxn ang="T14">
                <a:pos x="T8" y="T9"/>
              </a:cxn>
            </a:cxnLst>
            <a:rect l="T15" t="T16" r="T17" b="T18"/>
            <a:pathLst>
              <a:path w="83" h="42">
                <a:moveTo>
                  <a:pt x="0" y="42"/>
                </a:moveTo>
                <a:lnTo>
                  <a:pt x="83" y="14"/>
                </a:lnTo>
                <a:lnTo>
                  <a:pt x="0" y="0"/>
                </a:lnTo>
                <a:lnTo>
                  <a:pt x="0" y="14"/>
                </a:lnTo>
                <a:lnTo>
                  <a:pt x="0" y="4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625" name="Line 48"/>
          <p:cNvSpPr>
            <a:spLocks noChangeShapeType="1"/>
          </p:cNvSpPr>
          <p:nvPr/>
        </p:nvSpPr>
        <p:spPr bwMode="auto">
          <a:xfrm flipH="1">
            <a:off x="2400300" y="4062413"/>
            <a:ext cx="1406525" cy="1587"/>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626" name="Rectangle 49"/>
          <p:cNvSpPr>
            <a:spLocks noChangeArrowheads="1"/>
          </p:cNvSpPr>
          <p:nvPr/>
        </p:nvSpPr>
        <p:spPr bwMode="auto">
          <a:xfrm>
            <a:off x="2949575" y="3797300"/>
            <a:ext cx="485775"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Clock</a:t>
            </a:r>
            <a:endParaRPr lang="en-CA" altLang="en-US" sz="2400">
              <a:latin typeface="Corbel" panose="020B0503020204020204" pitchFamily="34" charset="0"/>
            </a:endParaRPr>
          </a:p>
        </p:txBody>
      </p:sp>
      <p:sp>
        <p:nvSpPr>
          <p:cNvPr id="24627" name="Freeform 50"/>
          <p:cNvSpPr>
            <a:spLocks/>
          </p:cNvSpPr>
          <p:nvPr/>
        </p:nvSpPr>
        <p:spPr bwMode="auto">
          <a:xfrm>
            <a:off x="3806825" y="3535363"/>
            <a:ext cx="131763" cy="44450"/>
          </a:xfrm>
          <a:custGeom>
            <a:avLst/>
            <a:gdLst>
              <a:gd name="T0" fmla="*/ 0 w 6"/>
              <a:gd name="T1" fmla="*/ 987901126 h 2"/>
              <a:gd name="T2" fmla="*/ 2147483647 w 6"/>
              <a:gd name="T3" fmla="*/ 493950563 h 2"/>
              <a:gd name="T4" fmla="*/ 0 w 6"/>
              <a:gd name="T5" fmla="*/ 0 h 2"/>
              <a:gd name="T6" fmla="*/ 0 w 6"/>
              <a:gd name="T7" fmla="*/ 493950563 h 2"/>
              <a:gd name="T8" fmla="*/ 0 w 6"/>
              <a:gd name="T9" fmla="*/ 987901126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628" name="Freeform 51"/>
          <p:cNvSpPr>
            <a:spLocks/>
          </p:cNvSpPr>
          <p:nvPr/>
        </p:nvSpPr>
        <p:spPr bwMode="auto">
          <a:xfrm>
            <a:off x="3806825" y="3535363"/>
            <a:ext cx="131763" cy="44450"/>
          </a:xfrm>
          <a:custGeom>
            <a:avLst/>
            <a:gdLst>
              <a:gd name="T0" fmla="*/ 0 w 83"/>
              <a:gd name="T1" fmla="*/ 70564381 h 28"/>
              <a:gd name="T2" fmla="*/ 209174579 w 83"/>
              <a:gd name="T3" fmla="*/ 35282190 h 28"/>
              <a:gd name="T4" fmla="*/ 0 w 83"/>
              <a:gd name="T5" fmla="*/ 0 h 28"/>
              <a:gd name="T6" fmla="*/ 0 w 83"/>
              <a:gd name="T7" fmla="*/ 35282190 h 28"/>
              <a:gd name="T8" fmla="*/ 0 w 83"/>
              <a:gd name="T9" fmla="*/ 70564381 h 28"/>
              <a:gd name="T10" fmla="*/ 0 60000 65536"/>
              <a:gd name="T11" fmla="*/ 0 60000 65536"/>
              <a:gd name="T12" fmla="*/ 0 60000 65536"/>
              <a:gd name="T13" fmla="*/ 0 60000 65536"/>
              <a:gd name="T14" fmla="*/ 0 60000 65536"/>
              <a:gd name="T15" fmla="*/ 0 w 83"/>
              <a:gd name="T16" fmla="*/ 0 h 28"/>
              <a:gd name="T17" fmla="*/ 83 w 83"/>
              <a:gd name="T18" fmla="*/ 28 h 28"/>
            </a:gdLst>
            <a:ahLst/>
            <a:cxnLst>
              <a:cxn ang="T10">
                <a:pos x="T0" y="T1"/>
              </a:cxn>
              <a:cxn ang="T11">
                <a:pos x="T2" y="T3"/>
              </a:cxn>
              <a:cxn ang="T12">
                <a:pos x="T4" y="T5"/>
              </a:cxn>
              <a:cxn ang="T13">
                <a:pos x="T6" y="T7"/>
              </a:cxn>
              <a:cxn ang="T14">
                <a:pos x="T8" y="T9"/>
              </a:cxn>
            </a:cxnLst>
            <a:rect l="T15" t="T16" r="T17" b="T18"/>
            <a:pathLst>
              <a:path w="83" h="28">
                <a:moveTo>
                  <a:pt x="0" y="28"/>
                </a:moveTo>
                <a:lnTo>
                  <a:pt x="83" y="14"/>
                </a:lnTo>
                <a:lnTo>
                  <a:pt x="0" y="0"/>
                </a:lnTo>
                <a:lnTo>
                  <a:pt x="0" y="14"/>
                </a:lnTo>
                <a:lnTo>
                  <a:pt x="0" y="28"/>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629" name="Line 52"/>
          <p:cNvSpPr>
            <a:spLocks noChangeShapeType="1"/>
          </p:cNvSpPr>
          <p:nvPr/>
        </p:nvSpPr>
        <p:spPr bwMode="auto">
          <a:xfrm flipH="1">
            <a:off x="2400300" y="3557588"/>
            <a:ext cx="1406525" cy="1587"/>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630" name="Rectangle 53"/>
          <p:cNvSpPr>
            <a:spLocks noChangeArrowheads="1"/>
          </p:cNvSpPr>
          <p:nvPr/>
        </p:nvSpPr>
        <p:spPr bwMode="auto">
          <a:xfrm>
            <a:off x="2862263" y="3270250"/>
            <a:ext cx="65563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Request</a:t>
            </a:r>
            <a:endParaRPr lang="en-CA" altLang="en-US" sz="2400">
              <a:latin typeface="Corbel" panose="020B0503020204020204" pitchFamily="34" charset="0"/>
            </a:endParaRPr>
          </a:p>
        </p:txBody>
      </p:sp>
      <p:sp>
        <p:nvSpPr>
          <p:cNvPr id="24631" name="Freeform 54"/>
          <p:cNvSpPr>
            <a:spLocks/>
          </p:cNvSpPr>
          <p:nvPr/>
        </p:nvSpPr>
        <p:spPr bwMode="auto">
          <a:xfrm>
            <a:off x="6772275" y="4238625"/>
            <a:ext cx="131763" cy="42863"/>
          </a:xfrm>
          <a:custGeom>
            <a:avLst/>
            <a:gdLst>
              <a:gd name="T0" fmla="*/ 0 w 6"/>
              <a:gd name="T1" fmla="*/ 918618281 h 2"/>
              <a:gd name="T2" fmla="*/ 2147483647 w 6"/>
              <a:gd name="T3" fmla="*/ 459319856 h 2"/>
              <a:gd name="T4" fmla="*/ 0 w 6"/>
              <a:gd name="T5" fmla="*/ 0 h 2"/>
              <a:gd name="T6" fmla="*/ 0 w 6"/>
              <a:gd name="T7" fmla="*/ 459319856 h 2"/>
              <a:gd name="T8" fmla="*/ 0 w 6"/>
              <a:gd name="T9" fmla="*/ 918618281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222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632" name="Freeform 55"/>
          <p:cNvSpPr>
            <a:spLocks/>
          </p:cNvSpPr>
          <p:nvPr/>
        </p:nvSpPr>
        <p:spPr bwMode="auto">
          <a:xfrm>
            <a:off x="6772275" y="4238625"/>
            <a:ext cx="131763" cy="42863"/>
          </a:xfrm>
          <a:custGeom>
            <a:avLst/>
            <a:gdLst>
              <a:gd name="T0" fmla="*/ 0 w 83"/>
              <a:gd name="T1" fmla="*/ 68045812 h 27"/>
              <a:gd name="T2" fmla="*/ 209174579 w 83"/>
              <a:gd name="T3" fmla="*/ 32763210 h 27"/>
              <a:gd name="T4" fmla="*/ 0 w 83"/>
              <a:gd name="T5" fmla="*/ 0 h 27"/>
              <a:gd name="T6" fmla="*/ 0 w 83"/>
              <a:gd name="T7" fmla="*/ 32763210 h 27"/>
              <a:gd name="T8" fmla="*/ 0 w 83"/>
              <a:gd name="T9" fmla="*/ 68045812 h 27"/>
              <a:gd name="T10" fmla="*/ 0 60000 65536"/>
              <a:gd name="T11" fmla="*/ 0 60000 65536"/>
              <a:gd name="T12" fmla="*/ 0 60000 65536"/>
              <a:gd name="T13" fmla="*/ 0 60000 65536"/>
              <a:gd name="T14" fmla="*/ 0 60000 65536"/>
              <a:gd name="T15" fmla="*/ 0 w 83"/>
              <a:gd name="T16" fmla="*/ 0 h 27"/>
              <a:gd name="T17" fmla="*/ 83 w 83"/>
              <a:gd name="T18" fmla="*/ 27 h 27"/>
            </a:gdLst>
            <a:ahLst/>
            <a:cxnLst>
              <a:cxn ang="T10">
                <a:pos x="T0" y="T1"/>
              </a:cxn>
              <a:cxn ang="T11">
                <a:pos x="T2" y="T3"/>
              </a:cxn>
              <a:cxn ang="T12">
                <a:pos x="T4" y="T5"/>
              </a:cxn>
              <a:cxn ang="T13">
                <a:pos x="T6" y="T7"/>
              </a:cxn>
              <a:cxn ang="T14">
                <a:pos x="T8" y="T9"/>
              </a:cxn>
            </a:cxnLst>
            <a:rect l="T15" t="T16" r="T17" b="T18"/>
            <a:pathLst>
              <a:path w="83" h="27">
                <a:moveTo>
                  <a:pt x="0" y="27"/>
                </a:moveTo>
                <a:lnTo>
                  <a:pt x="83" y="13"/>
                </a:lnTo>
                <a:lnTo>
                  <a:pt x="0" y="0"/>
                </a:lnTo>
                <a:lnTo>
                  <a:pt x="0" y="13"/>
                </a:lnTo>
                <a:lnTo>
                  <a:pt x="0" y="27"/>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24633" name="Line 56"/>
          <p:cNvSpPr>
            <a:spLocks noChangeShapeType="1"/>
          </p:cNvSpPr>
          <p:nvPr/>
        </p:nvSpPr>
        <p:spPr bwMode="auto">
          <a:xfrm flipH="1">
            <a:off x="5345113" y="4259263"/>
            <a:ext cx="1427162" cy="1587"/>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634" name="Rectangle 57"/>
          <p:cNvSpPr>
            <a:spLocks noChangeArrowheads="1"/>
          </p:cNvSpPr>
          <p:nvPr/>
        </p:nvSpPr>
        <p:spPr bwMode="auto">
          <a:xfrm>
            <a:off x="6003925" y="3622675"/>
            <a:ext cx="1349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C</a:t>
            </a:r>
            <a:endParaRPr lang="en-CA" altLang="en-US" sz="2400">
              <a:latin typeface="Corbel" panose="020B0503020204020204" pitchFamily="34" charset="0"/>
            </a:endParaRPr>
          </a:p>
        </p:txBody>
      </p:sp>
      <p:sp>
        <p:nvSpPr>
          <p:cNvPr id="24635" name="Rectangle 58"/>
          <p:cNvSpPr>
            <a:spLocks noChangeArrowheads="1"/>
          </p:cNvSpPr>
          <p:nvPr/>
        </p:nvSpPr>
        <p:spPr bwMode="auto">
          <a:xfrm>
            <a:off x="6135688" y="3622675"/>
            <a:ext cx="112712"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S</a:t>
            </a:r>
            <a:endParaRPr lang="en-CA" altLang="en-US" sz="2400">
              <a:latin typeface="Corbel" panose="020B0503020204020204" pitchFamily="34" charset="0"/>
            </a:endParaRPr>
          </a:p>
        </p:txBody>
      </p:sp>
      <p:sp>
        <p:nvSpPr>
          <p:cNvPr id="24636" name="Line 59"/>
          <p:cNvSpPr>
            <a:spLocks noChangeShapeType="1"/>
          </p:cNvSpPr>
          <p:nvPr/>
        </p:nvSpPr>
        <p:spPr bwMode="auto">
          <a:xfrm flipH="1">
            <a:off x="6026150" y="3644900"/>
            <a:ext cx="196850" cy="1588"/>
          </a:xfrm>
          <a:prstGeom prst="line">
            <a:avLst/>
          </a:prstGeom>
          <a:noFill/>
          <a:ln w="2222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637" name="Rectangle 60"/>
          <p:cNvSpPr>
            <a:spLocks noChangeArrowheads="1"/>
          </p:cNvSpPr>
          <p:nvPr/>
        </p:nvSpPr>
        <p:spPr bwMode="auto">
          <a:xfrm>
            <a:off x="4378325" y="4852988"/>
            <a:ext cx="384175"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Data</a:t>
            </a:r>
            <a:endParaRPr lang="en-CA" altLang="en-US" sz="2400">
              <a:latin typeface="Corbel" panose="020B0503020204020204" pitchFamily="34" charset="0"/>
            </a:endParaRPr>
          </a:p>
        </p:txBody>
      </p:sp>
      <p:sp>
        <p:nvSpPr>
          <p:cNvPr id="24638" name="Rectangle 61"/>
          <p:cNvSpPr>
            <a:spLocks noChangeArrowheads="1"/>
          </p:cNvSpPr>
          <p:nvPr/>
        </p:nvSpPr>
        <p:spPr bwMode="auto">
          <a:xfrm>
            <a:off x="7256463" y="3490913"/>
            <a:ext cx="701675"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600">
                <a:solidFill>
                  <a:srgbClr val="000000"/>
                </a:solidFill>
                <a:latin typeface="Nimbus Roman No9 L"/>
              </a:rPr>
              <a:t>Memory</a:t>
            </a:r>
            <a:endParaRPr lang="en-CA" altLang="en-US" sz="2400">
              <a:latin typeface="Corbel" panose="020B0503020204020204" pitchFamily="34" charset="0"/>
            </a:endParaRPr>
          </a:p>
        </p:txBody>
      </p:sp>
      <p:sp>
        <p:nvSpPr>
          <p:cNvPr id="24639" name="Rectangle 62"/>
          <p:cNvSpPr>
            <a:spLocks noChangeArrowheads="1"/>
          </p:cNvSpPr>
          <p:nvPr/>
        </p:nvSpPr>
        <p:spPr bwMode="auto">
          <a:xfrm>
            <a:off x="995363" y="2217738"/>
            <a:ext cx="1384300" cy="2789237"/>
          </a:xfrm>
          <a:prstGeom prst="rect">
            <a:avLst/>
          </a:prstGeom>
          <a:noFill/>
          <a:ln w="222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4640" name="Rectangle 63"/>
          <p:cNvSpPr>
            <a:spLocks noChangeArrowheads="1"/>
          </p:cNvSpPr>
          <p:nvPr/>
        </p:nvSpPr>
        <p:spPr bwMode="auto">
          <a:xfrm>
            <a:off x="6904038" y="2217738"/>
            <a:ext cx="1362075" cy="2789237"/>
          </a:xfrm>
          <a:prstGeom prst="rect">
            <a:avLst/>
          </a:prstGeom>
          <a:noFill/>
          <a:ln w="222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4641" name="Rectangle 64"/>
          <p:cNvSpPr>
            <a:spLocks noChangeArrowheads="1"/>
          </p:cNvSpPr>
          <p:nvPr/>
        </p:nvSpPr>
        <p:spPr bwMode="auto">
          <a:xfrm>
            <a:off x="3983038" y="2217738"/>
            <a:ext cx="1362075" cy="2173287"/>
          </a:xfrm>
          <a:prstGeom prst="rect">
            <a:avLst/>
          </a:prstGeom>
          <a:noFill/>
          <a:ln w="222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pic>
        <p:nvPicPr>
          <p:cNvPr id="2" name="Picture 1">
            <a:extLst>
              <a:ext uri="{FF2B5EF4-FFF2-40B4-BE49-F238E27FC236}">
                <a16:creationId xmlns:a16="http://schemas.microsoft.com/office/drawing/2014/main" xmlns="" id="{20658BAA-B15B-4E78-BE1C-06BEF2F456E2}"/>
              </a:ext>
            </a:extLst>
          </p:cNvPr>
          <p:cNvPicPr>
            <a:picLocks noChangeAspect="1" noChangeArrowheads="1"/>
          </p:cNvPicPr>
          <p:nvPr/>
        </p:nvPicPr>
        <p:blipFill>
          <a:blip r:embed="rId5" cstate="print"/>
          <a:srcRect/>
          <a:stretch>
            <a:fillRect/>
          </a:stretch>
        </p:blipFill>
        <p:spPr bwMode="auto">
          <a:xfrm>
            <a:off x="7315200" y="0"/>
            <a:ext cx="1333500" cy="1247775"/>
          </a:xfrm>
          <a:prstGeom prst="rect">
            <a:avLst/>
          </a:prstGeom>
          <a:noFill/>
          <a:ln w="9525">
            <a:noFill/>
            <a:miter lim="800000"/>
            <a:headEnd/>
            <a:tailEnd/>
          </a:ln>
          <a:effec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
    </mc:Choice>
    <mc:Fallback>
      <p:transition spd="slow" advTm="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eaLnBrk="1" fontAlgn="auto" hangingPunct="1">
              <a:spcAft>
                <a:spcPts val="0"/>
              </a:spcAft>
              <a:defRPr/>
            </a:pPr>
            <a:r>
              <a:rPr lang="en-US" dirty="0">
                <a:solidFill>
                  <a:schemeClr val="accent1">
                    <a:satMod val="150000"/>
                  </a:schemeClr>
                </a:solidFill>
              </a:rPr>
              <a:t>The Memory System</a:t>
            </a:r>
          </a:p>
        </p:txBody>
      </p:sp>
      <p:sp>
        <p:nvSpPr>
          <p:cNvPr id="25603" name="Subtitle 2"/>
          <p:cNvSpPr>
            <a:spLocks noGrp="1"/>
          </p:cNvSpPr>
          <p:nvPr>
            <p:ph type="subTitle" idx="1"/>
          </p:nvPr>
        </p:nvSpPr>
        <p:spPr/>
        <p:txBody>
          <a:bodyPr/>
          <a:lstStyle/>
          <a:p>
            <a:pPr eaLnBrk="1" hangingPunct="1"/>
            <a:r>
              <a:rPr lang="en-US" altLang="en-US" sz="2400"/>
              <a:t>Read-Only Memories (ROMs)</a:t>
            </a:r>
          </a:p>
        </p:txBody>
      </p:sp>
      <p:pic>
        <p:nvPicPr>
          <p:cNvPr id="3" name="Picture 2">
            <a:extLst>
              <a:ext uri="{FF2B5EF4-FFF2-40B4-BE49-F238E27FC236}">
                <a16:creationId xmlns:a16="http://schemas.microsoft.com/office/drawing/2014/main" xmlns="" id="{938658B3-FADA-45F9-B790-FC4FA5D70FD4}"/>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
    </mc:Choice>
    <mc:Fallback>
      <p:transition spd="slow" advTm="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7011F4-0A34-44E7-BC30-8CA7CCC79A9A}"/>
              </a:ext>
            </a:extLst>
          </p:cNvPr>
          <p:cNvSpPr>
            <a:spLocks noGrp="1"/>
          </p:cNvSpPr>
          <p:nvPr>
            <p:ph type="title"/>
          </p:nvPr>
        </p:nvSpPr>
        <p:spPr>
          <a:xfrm>
            <a:off x="609600" y="1219200"/>
            <a:ext cx="7543800" cy="702302"/>
          </a:xfrm>
        </p:spPr>
        <p:txBody>
          <a:bodyPr>
            <a:normAutofit fontScale="90000"/>
          </a:bodyPr>
          <a:lstStyle/>
          <a:p>
            <a:r>
              <a:rPr lang="en-IN" sz="4800" b="1" dirty="0" smtClean="0">
                <a:solidFill>
                  <a:srgbClr val="C00000"/>
                </a:solidFill>
              </a:rPr>
              <a:t>Course Outcome</a:t>
            </a:r>
            <a:endParaRPr lang="en-IN" dirty="0">
              <a:solidFill>
                <a:srgbClr val="FFC000"/>
              </a:solidFill>
            </a:endParaRPr>
          </a:p>
        </p:txBody>
      </p:sp>
      <p:sp>
        <p:nvSpPr>
          <p:cNvPr id="3" name="Content Placeholder 2">
            <a:extLst>
              <a:ext uri="{FF2B5EF4-FFF2-40B4-BE49-F238E27FC236}">
                <a16:creationId xmlns:a16="http://schemas.microsoft.com/office/drawing/2014/main" xmlns="" id="{2581B946-A497-4E1A-8C33-1E74799B64A4}"/>
              </a:ext>
            </a:extLst>
          </p:cNvPr>
          <p:cNvSpPr>
            <a:spLocks noGrp="1"/>
          </p:cNvSpPr>
          <p:nvPr>
            <p:ph idx="1"/>
          </p:nvPr>
        </p:nvSpPr>
        <p:spPr>
          <a:xfrm>
            <a:off x="533401" y="2286000"/>
            <a:ext cx="7391399" cy="2209800"/>
          </a:xfrm>
        </p:spPr>
        <p:txBody>
          <a:bodyPr>
            <a:normAutofit/>
          </a:bodyPr>
          <a:lstStyle/>
          <a:p>
            <a:pPr lvl="0" algn="just" fontAlgn="base">
              <a:spcBef>
                <a:spcPct val="0"/>
              </a:spcBef>
              <a:spcAft>
                <a:spcPct val="0"/>
              </a:spcAft>
            </a:pPr>
            <a:r>
              <a:rPr lang="en-US" b="1" dirty="0" smtClean="0"/>
              <a:t>CLR-5 : Have a detailed study on Input-Output organization and Memory Systems.</a:t>
            </a:r>
          </a:p>
          <a:p>
            <a:pPr lvl="0" algn="just" fontAlgn="base">
              <a:spcBef>
                <a:spcPct val="0"/>
              </a:spcBef>
              <a:spcAft>
                <a:spcPct val="0"/>
              </a:spcAft>
            </a:pPr>
            <a:endParaRPr lang="en-US" b="1" dirty="0" smtClean="0"/>
          </a:p>
          <a:p>
            <a:pPr lvl="0" algn="just" fontAlgn="base">
              <a:spcBef>
                <a:spcPct val="0"/>
              </a:spcBef>
              <a:spcAft>
                <a:spcPct val="0"/>
              </a:spcAft>
            </a:pPr>
            <a:r>
              <a:rPr lang="en-US" b="1" dirty="0" smtClean="0"/>
              <a:t>CO-5 : : Identify the memory technologies, input-output systems and evaluate the performance of memory system</a:t>
            </a:r>
          </a:p>
          <a:p>
            <a:pPr marL="0" indent="0">
              <a:buNone/>
            </a:pPr>
            <a:endParaRPr lang="en-IN" dirty="0"/>
          </a:p>
        </p:txBody>
      </p:sp>
      <p:pic>
        <p:nvPicPr>
          <p:cNvPr id="7" name="Picture 6">
            <a:extLst>
              <a:ext uri="{FF2B5EF4-FFF2-40B4-BE49-F238E27FC236}">
                <a16:creationId xmlns:a16="http://schemas.microsoft.com/office/drawing/2014/main" xmlns="" id="{7CF7033C-946C-4C1E-AA31-9F297DF3BF8E}"/>
              </a:ext>
            </a:extLst>
          </p:cNvPr>
          <p:cNvPicPr>
            <a:picLocks noChangeAspect="1" noChangeArrowheads="1"/>
          </p:cNvPicPr>
          <p:nvPr/>
        </p:nvPicPr>
        <p:blipFill>
          <a:blip r:embed="rId4" cstate="print"/>
          <a:srcRect/>
          <a:stretch>
            <a:fillRect/>
          </a:stretch>
        </p:blipFill>
        <p:spPr bwMode="auto">
          <a:xfrm>
            <a:off x="7543800" y="266966"/>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04111049"/>
      </p:ext>
    </p:extLst>
  </p:cSld>
  <p:clrMapOvr>
    <a:masterClrMapping/>
  </p:clrMapOvr>
  <mc:AlternateContent xmlns:mc="http://schemas.openxmlformats.org/markup-compatibility/2006">
    <mc:Choice xmlns:p14="http://schemas.microsoft.com/office/powerpoint/2010/main" Requires="p14">
      <p:transition spd="slow" p14:dur="2000" advTm="176"/>
    </mc:Choice>
    <mc:Fallback>
      <p:transition spd="slow" advTm="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286604"/>
            <a:ext cx="6797040" cy="1450757"/>
          </a:xfrm>
        </p:spPr>
        <p:txBody>
          <a:bodyPr/>
          <a:lstStyle/>
          <a:p>
            <a:pPr eaLnBrk="1" fontAlgn="auto" hangingPunct="1">
              <a:spcAft>
                <a:spcPts val="0"/>
              </a:spcAft>
              <a:defRPr/>
            </a:pPr>
            <a:r>
              <a:rPr lang="en-US" dirty="0">
                <a:solidFill>
                  <a:schemeClr val="accent1">
                    <a:satMod val="150000"/>
                  </a:schemeClr>
                </a:solidFill>
              </a:rPr>
              <a:t>Read-Only Memories (ROMs)</a:t>
            </a:r>
          </a:p>
        </p:txBody>
      </p:sp>
      <p:sp>
        <p:nvSpPr>
          <p:cNvPr id="3" name="Content Placeholder 2"/>
          <p:cNvSpPr>
            <a:spLocks noGrp="1"/>
          </p:cNvSpPr>
          <p:nvPr>
            <p:ph idx="1"/>
          </p:nvPr>
        </p:nvSpPr>
        <p:spPr>
          <a:xfrm>
            <a:off x="152400" y="1371600"/>
            <a:ext cx="8229600" cy="4800600"/>
          </a:xfrm>
        </p:spPr>
        <p:txBody>
          <a:bodyPr rtlCol="0">
            <a:normAutofit/>
          </a:bodyPr>
          <a:lstStyle/>
          <a:p>
            <a:pPr marL="438912" indent="-320040" eaLnBrk="1" fontAlgn="auto" hangingPunct="1">
              <a:spcBef>
                <a:spcPts val="0"/>
              </a:spcBef>
              <a:spcAft>
                <a:spcPts val="0"/>
              </a:spcAft>
              <a:buFont typeface="Wingdings 2"/>
              <a:buChar char=""/>
              <a:defRPr/>
            </a:pPr>
            <a:r>
              <a:rPr lang="en-US" dirty="0">
                <a:solidFill>
                  <a:schemeClr val="accent2"/>
                </a:solidFill>
              </a:rPr>
              <a:t>SRAM and SDRAM chips are volatile:</a:t>
            </a:r>
          </a:p>
          <a:p>
            <a:pPr marL="731520" lvl="1" indent="-274320" eaLnBrk="1" fontAlgn="auto" hangingPunct="1">
              <a:spcAft>
                <a:spcPts val="0"/>
              </a:spcAft>
              <a:buFont typeface="Wingdings"/>
              <a:buChar char=""/>
              <a:defRPr/>
            </a:pPr>
            <a:r>
              <a:rPr lang="en-US" dirty="0"/>
              <a:t>Lose the contents when the power is turned off. </a:t>
            </a:r>
          </a:p>
          <a:p>
            <a:pPr marL="438912" indent="-320040" eaLnBrk="1" fontAlgn="auto" hangingPunct="1">
              <a:spcBef>
                <a:spcPts val="0"/>
              </a:spcBef>
              <a:spcAft>
                <a:spcPts val="0"/>
              </a:spcAft>
              <a:buFont typeface="Wingdings 2"/>
              <a:buChar char=""/>
              <a:defRPr/>
            </a:pPr>
            <a:r>
              <a:rPr lang="en-US" dirty="0">
                <a:solidFill>
                  <a:schemeClr val="accent2"/>
                </a:solidFill>
              </a:rPr>
              <a:t>Many applications need memory devices to retain contents after the power is turned off. </a:t>
            </a:r>
          </a:p>
          <a:p>
            <a:pPr marL="731520" lvl="1" indent="-274320" eaLnBrk="1" fontAlgn="auto" hangingPunct="1">
              <a:spcAft>
                <a:spcPts val="0"/>
              </a:spcAft>
              <a:buFont typeface="Wingdings"/>
              <a:buChar char=""/>
              <a:defRPr/>
            </a:pPr>
            <a:r>
              <a:rPr lang="en-US" dirty="0"/>
              <a:t>For example, computer is turned on, the operating system must be loaded from the disk into the memory.</a:t>
            </a:r>
          </a:p>
          <a:p>
            <a:pPr marL="731520" lvl="1" indent="-274320" eaLnBrk="1" fontAlgn="auto" hangingPunct="1">
              <a:spcAft>
                <a:spcPts val="0"/>
              </a:spcAft>
              <a:buFont typeface="Wingdings"/>
              <a:buChar char=""/>
              <a:defRPr/>
            </a:pPr>
            <a:r>
              <a:rPr lang="en-US" dirty="0"/>
              <a:t>Store instructions which would load the OS from the disk. </a:t>
            </a:r>
          </a:p>
          <a:p>
            <a:pPr marL="731520" lvl="1" indent="-274320" eaLnBrk="1" fontAlgn="auto" hangingPunct="1">
              <a:spcAft>
                <a:spcPts val="0"/>
              </a:spcAft>
              <a:buFont typeface="Wingdings"/>
              <a:buChar char=""/>
              <a:defRPr/>
            </a:pPr>
            <a:r>
              <a:rPr lang="en-US" dirty="0"/>
              <a:t>Need to store these instructions so that they will not be lost after the power is turned off. </a:t>
            </a:r>
          </a:p>
          <a:p>
            <a:pPr marL="731520" lvl="1" indent="-274320" eaLnBrk="1" fontAlgn="auto" hangingPunct="1">
              <a:spcAft>
                <a:spcPts val="0"/>
              </a:spcAft>
              <a:buFont typeface="Wingdings"/>
              <a:buChar char=""/>
              <a:defRPr/>
            </a:pPr>
            <a:r>
              <a:rPr lang="en-US" dirty="0"/>
              <a:t>We need to store the instructions into a non-volatile memory.</a:t>
            </a:r>
          </a:p>
          <a:p>
            <a:pPr marL="438912" indent="-320040" eaLnBrk="1" fontAlgn="auto" hangingPunct="1">
              <a:spcBef>
                <a:spcPts val="0"/>
              </a:spcBef>
              <a:spcAft>
                <a:spcPts val="0"/>
              </a:spcAft>
              <a:buFont typeface="Wingdings 2"/>
              <a:buChar char=""/>
              <a:defRPr/>
            </a:pPr>
            <a:r>
              <a:rPr lang="en-US" dirty="0">
                <a:solidFill>
                  <a:schemeClr val="accent2"/>
                </a:solidFill>
              </a:rPr>
              <a:t>Non-volatile memory is read in the same manner as volatile memory.</a:t>
            </a:r>
          </a:p>
          <a:p>
            <a:pPr marL="731520" lvl="1" indent="-274320" eaLnBrk="1" fontAlgn="auto" hangingPunct="1">
              <a:spcAft>
                <a:spcPts val="0"/>
              </a:spcAft>
              <a:buFont typeface="Wingdings"/>
              <a:buChar char=""/>
              <a:defRPr/>
            </a:pPr>
            <a:r>
              <a:rPr lang="en-US" dirty="0">
                <a:solidFill>
                  <a:schemeClr val="tx1"/>
                </a:solidFill>
              </a:rPr>
              <a:t>Separate writing process is needed to place information in this memory. </a:t>
            </a:r>
          </a:p>
          <a:p>
            <a:pPr marL="731520" lvl="1" indent="-274320" eaLnBrk="1" fontAlgn="auto" hangingPunct="1">
              <a:spcAft>
                <a:spcPts val="0"/>
              </a:spcAft>
              <a:buFont typeface="Wingdings"/>
              <a:buChar char=""/>
              <a:defRPr/>
            </a:pPr>
            <a:r>
              <a:rPr lang="en-US" dirty="0">
                <a:solidFill>
                  <a:schemeClr val="tx1"/>
                </a:solidFill>
              </a:rPr>
              <a:t>Normal operation involves only reading of data, this type</a:t>
            </a:r>
          </a:p>
          <a:p>
            <a:pPr marL="731520" lvl="1" indent="-274320" eaLnBrk="1" fontAlgn="auto" hangingPunct="1">
              <a:spcAft>
                <a:spcPts val="0"/>
              </a:spcAft>
              <a:buFont typeface="Wingdings"/>
              <a:buNone/>
              <a:defRPr/>
            </a:pPr>
            <a:r>
              <a:rPr lang="en-US" dirty="0">
                <a:solidFill>
                  <a:schemeClr val="tx1"/>
                </a:solidFill>
              </a:rPr>
              <a:t>	 of memory is called Read-Only memory (ROM).</a:t>
            </a: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ED776FCA-82A4-4213-A305-0FECA7EE4FEB}"/>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
    </mc:Choice>
    <mc:Fallback>
      <p:transition spd="slow" advTm="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86605"/>
            <a:ext cx="6705600" cy="780196"/>
          </a:xfrm>
        </p:spPr>
        <p:txBody>
          <a:bodyPr/>
          <a:lstStyle/>
          <a:p>
            <a:pPr eaLnBrk="1" fontAlgn="auto" hangingPunct="1">
              <a:spcAft>
                <a:spcPts val="0"/>
              </a:spcAft>
              <a:defRPr/>
            </a:pPr>
            <a:r>
              <a:rPr lang="en-US" dirty="0">
                <a:solidFill>
                  <a:schemeClr val="accent1">
                    <a:satMod val="150000"/>
                  </a:schemeClr>
                </a:solidFill>
              </a:rPr>
              <a:t>Read-Only Memories (Contd.,)</a:t>
            </a:r>
          </a:p>
        </p:txBody>
      </p:sp>
      <p:sp>
        <p:nvSpPr>
          <p:cNvPr id="3" name="Content Placeholder 2"/>
          <p:cNvSpPr>
            <a:spLocks noGrp="1"/>
          </p:cNvSpPr>
          <p:nvPr>
            <p:ph idx="1"/>
          </p:nvPr>
        </p:nvSpPr>
        <p:spPr>
          <a:xfrm>
            <a:off x="822959" y="1845734"/>
            <a:ext cx="7787641" cy="4478866"/>
          </a:xfrm>
        </p:spPr>
        <p:txBody>
          <a:bodyPr rtlCol="0">
            <a:normAutofit fontScale="70000" lnSpcReduction="20000"/>
          </a:bodyPr>
          <a:lstStyle/>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Read-Only Memory:</a:t>
            </a:r>
          </a:p>
          <a:p>
            <a:pPr marL="731520" lvl="1" indent="-274320" eaLnBrk="1" fontAlgn="auto" hangingPunct="1">
              <a:lnSpc>
                <a:spcPct val="150000"/>
              </a:lnSpc>
              <a:spcAft>
                <a:spcPts val="0"/>
              </a:spcAft>
              <a:buFont typeface="Wingdings"/>
              <a:buChar char=""/>
              <a:defRPr/>
            </a:pPr>
            <a:r>
              <a:rPr lang="en-US" sz="1800" dirty="0"/>
              <a:t>Data are written into a ROM when it is manufactured.</a:t>
            </a:r>
            <a:endParaRPr lang="en-US" dirty="0"/>
          </a:p>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Programmable Read-Only Memory (PROM):</a:t>
            </a:r>
          </a:p>
          <a:p>
            <a:pPr marL="731520" lvl="1" indent="-274320" eaLnBrk="1" fontAlgn="auto" hangingPunct="1">
              <a:lnSpc>
                <a:spcPct val="150000"/>
              </a:lnSpc>
              <a:spcAft>
                <a:spcPts val="0"/>
              </a:spcAft>
              <a:buFont typeface="Wingdings"/>
              <a:buChar char=""/>
              <a:defRPr/>
            </a:pPr>
            <a:r>
              <a:rPr lang="en-US" sz="1800" dirty="0"/>
              <a:t>Allow the data to be loaded by a user.</a:t>
            </a:r>
          </a:p>
          <a:p>
            <a:pPr marL="731520" lvl="1" indent="-274320" eaLnBrk="1" fontAlgn="auto" hangingPunct="1">
              <a:lnSpc>
                <a:spcPct val="150000"/>
              </a:lnSpc>
              <a:spcAft>
                <a:spcPts val="0"/>
              </a:spcAft>
              <a:buFont typeface="Wingdings"/>
              <a:buChar char=""/>
              <a:defRPr/>
            </a:pPr>
            <a:r>
              <a:rPr lang="en-US" sz="1800" dirty="0"/>
              <a:t>Process of inserting the data is irreversible.</a:t>
            </a:r>
          </a:p>
          <a:p>
            <a:pPr marL="731520" lvl="1" indent="-274320" eaLnBrk="1" fontAlgn="auto" hangingPunct="1">
              <a:lnSpc>
                <a:spcPct val="150000"/>
              </a:lnSpc>
              <a:spcAft>
                <a:spcPts val="0"/>
              </a:spcAft>
              <a:buFont typeface="Wingdings"/>
              <a:buChar char=""/>
              <a:defRPr/>
            </a:pPr>
            <a:r>
              <a:rPr lang="en-US" sz="1800" dirty="0"/>
              <a:t>Storing information specific to a user in a ROM is expensive. </a:t>
            </a:r>
          </a:p>
          <a:p>
            <a:pPr marL="731520" lvl="1" indent="-274320" eaLnBrk="1" fontAlgn="auto" hangingPunct="1">
              <a:lnSpc>
                <a:spcPct val="150000"/>
              </a:lnSpc>
              <a:spcAft>
                <a:spcPts val="0"/>
              </a:spcAft>
              <a:buFont typeface="Wingdings"/>
              <a:buChar char=""/>
              <a:defRPr/>
            </a:pPr>
            <a:r>
              <a:rPr lang="en-US" sz="1800" dirty="0"/>
              <a:t>Providing programming capability to a user may be better.</a:t>
            </a:r>
            <a:r>
              <a:rPr lang="en-US" dirty="0"/>
              <a:t>  </a:t>
            </a:r>
          </a:p>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Erasable Programmable Read-Only Memory (EPROM):</a:t>
            </a:r>
            <a:endParaRPr lang="en-US" dirty="0"/>
          </a:p>
          <a:p>
            <a:pPr marL="731520" lvl="1" indent="-274320" eaLnBrk="1" fontAlgn="auto" hangingPunct="1">
              <a:lnSpc>
                <a:spcPct val="150000"/>
              </a:lnSpc>
              <a:spcAft>
                <a:spcPts val="0"/>
              </a:spcAft>
              <a:buFont typeface="Wingdings"/>
              <a:buChar char=""/>
              <a:defRPr/>
            </a:pPr>
            <a:r>
              <a:rPr lang="en-US" sz="1800" dirty="0"/>
              <a:t>Stored data to be erased and new data to be loaded.</a:t>
            </a:r>
          </a:p>
          <a:p>
            <a:pPr marL="731520" lvl="1" indent="-274320" eaLnBrk="1" fontAlgn="auto" hangingPunct="1">
              <a:lnSpc>
                <a:spcPct val="150000"/>
              </a:lnSpc>
              <a:spcAft>
                <a:spcPts val="0"/>
              </a:spcAft>
              <a:buFont typeface="Wingdings"/>
              <a:buChar char=""/>
              <a:defRPr/>
            </a:pPr>
            <a:r>
              <a:rPr lang="en-US" sz="1800" dirty="0"/>
              <a:t>Flexibility, useful during the development phase of digital systems.</a:t>
            </a:r>
          </a:p>
          <a:p>
            <a:pPr marL="731520" lvl="1" indent="-274320" eaLnBrk="1" fontAlgn="auto" hangingPunct="1">
              <a:lnSpc>
                <a:spcPct val="150000"/>
              </a:lnSpc>
              <a:spcAft>
                <a:spcPts val="0"/>
              </a:spcAft>
              <a:buFont typeface="Wingdings"/>
              <a:buChar char=""/>
              <a:defRPr/>
            </a:pPr>
            <a:r>
              <a:rPr lang="en-US" sz="1800" dirty="0"/>
              <a:t>Erasable, reprogrammable ROM.</a:t>
            </a:r>
          </a:p>
          <a:p>
            <a:pPr marL="731520" lvl="1" indent="-274320" eaLnBrk="1" fontAlgn="auto" hangingPunct="1">
              <a:lnSpc>
                <a:spcPct val="150000"/>
              </a:lnSpc>
              <a:spcAft>
                <a:spcPts val="0"/>
              </a:spcAft>
              <a:buFont typeface="Wingdings"/>
              <a:buChar char=""/>
              <a:defRPr/>
            </a:pPr>
            <a:r>
              <a:rPr lang="en-US" sz="1800" dirty="0"/>
              <a:t>Erasure requires exposing the ROM to UV light.</a:t>
            </a:r>
            <a:endParaRPr lang="en-US" dirty="0"/>
          </a:p>
        </p:txBody>
      </p:sp>
      <p:pic>
        <p:nvPicPr>
          <p:cNvPr id="5" name="Picture 4">
            <a:extLst>
              <a:ext uri="{FF2B5EF4-FFF2-40B4-BE49-F238E27FC236}">
                <a16:creationId xmlns:a16="http://schemas.microsoft.com/office/drawing/2014/main" xmlns="" id="{06F219AF-2ED8-432B-82D2-711EEE51DC07}"/>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
    </mc:Choice>
    <mc:Fallback>
      <p:transition spd="slow" advTm="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286604"/>
            <a:ext cx="6492240" cy="1450757"/>
          </a:xfrm>
        </p:spPr>
        <p:txBody>
          <a:bodyPr/>
          <a:lstStyle/>
          <a:p>
            <a:pPr eaLnBrk="1" fontAlgn="auto" hangingPunct="1">
              <a:spcAft>
                <a:spcPts val="0"/>
              </a:spcAft>
              <a:defRPr/>
            </a:pPr>
            <a:r>
              <a:rPr lang="en-US" dirty="0">
                <a:solidFill>
                  <a:schemeClr val="accent1">
                    <a:satMod val="150000"/>
                  </a:schemeClr>
                </a:solidFill>
              </a:rPr>
              <a:t>Read-Only Memories (Contd.,)</a:t>
            </a:r>
          </a:p>
        </p:txBody>
      </p:sp>
      <p:sp>
        <p:nvSpPr>
          <p:cNvPr id="3" name="Content Placeholder 2"/>
          <p:cNvSpPr>
            <a:spLocks noGrp="1"/>
          </p:cNvSpPr>
          <p:nvPr>
            <p:ph idx="1"/>
          </p:nvPr>
        </p:nvSpPr>
        <p:spPr>
          <a:xfrm>
            <a:off x="228600" y="1295399"/>
            <a:ext cx="8458200" cy="5334001"/>
          </a:xfrm>
        </p:spPr>
        <p:txBody>
          <a:bodyPr rtlCol="0">
            <a:normAutofit/>
          </a:bodyPr>
          <a:lstStyle/>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Electrically Erasable Programmable Read-Only Memory (EEPROM):</a:t>
            </a:r>
          </a:p>
          <a:p>
            <a:pPr marL="731520" lvl="1" indent="-274320" eaLnBrk="1" fontAlgn="auto" hangingPunct="1">
              <a:lnSpc>
                <a:spcPct val="150000"/>
              </a:lnSpc>
              <a:spcAft>
                <a:spcPts val="0"/>
              </a:spcAft>
              <a:buFont typeface="Wingdings"/>
              <a:buChar char=""/>
              <a:defRPr/>
            </a:pPr>
            <a:r>
              <a:rPr lang="en-US" sz="1800" dirty="0"/>
              <a:t>To erase the contents of </a:t>
            </a:r>
            <a:r>
              <a:rPr lang="en-US" sz="1800" dirty="0" err="1"/>
              <a:t>EPROMs</a:t>
            </a:r>
            <a:r>
              <a:rPr lang="en-US" sz="1800" dirty="0"/>
              <a:t>, they have to be exposed to ultraviolet light.</a:t>
            </a:r>
          </a:p>
          <a:p>
            <a:pPr marL="731520" lvl="1" indent="-274320" eaLnBrk="1" fontAlgn="auto" hangingPunct="1">
              <a:lnSpc>
                <a:spcPct val="150000"/>
              </a:lnSpc>
              <a:spcAft>
                <a:spcPts val="0"/>
              </a:spcAft>
              <a:buFont typeface="Wingdings"/>
              <a:buChar char=""/>
              <a:defRPr/>
            </a:pPr>
            <a:r>
              <a:rPr lang="en-US" sz="1800" dirty="0"/>
              <a:t>Physically removed from the circuit.</a:t>
            </a:r>
          </a:p>
          <a:p>
            <a:pPr marL="731520" lvl="1" indent="-274320" eaLnBrk="1" fontAlgn="auto" hangingPunct="1">
              <a:lnSpc>
                <a:spcPct val="150000"/>
              </a:lnSpc>
              <a:spcAft>
                <a:spcPts val="0"/>
              </a:spcAft>
              <a:buFont typeface="Wingdings"/>
              <a:buChar char=""/>
              <a:defRPr/>
            </a:pPr>
            <a:r>
              <a:rPr lang="en-US" sz="1800" dirty="0" err="1"/>
              <a:t>EEPROMs</a:t>
            </a:r>
            <a:r>
              <a:rPr lang="en-US" sz="1800" dirty="0"/>
              <a:t> the contents can be stored and erased electrically.</a:t>
            </a:r>
          </a:p>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Flash memory:</a:t>
            </a:r>
          </a:p>
          <a:p>
            <a:pPr marL="731520" lvl="1" indent="-274320" eaLnBrk="1" fontAlgn="auto" hangingPunct="1">
              <a:lnSpc>
                <a:spcPct val="150000"/>
              </a:lnSpc>
              <a:spcAft>
                <a:spcPts val="0"/>
              </a:spcAft>
              <a:buFont typeface="Wingdings"/>
              <a:buChar char=""/>
              <a:defRPr/>
            </a:pPr>
            <a:r>
              <a:rPr lang="en-US" dirty="0">
                <a:solidFill>
                  <a:schemeClr val="tx1"/>
                </a:solidFill>
              </a:rPr>
              <a:t>Has similar approach to EEPROM.</a:t>
            </a:r>
          </a:p>
          <a:p>
            <a:pPr marL="731520" lvl="1" indent="-274320" eaLnBrk="1" fontAlgn="auto" hangingPunct="1">
              <a:lnSpc>
                <a:spcPct val="150000"/>
              </a:lnSpc>
              <a:spcAft>
                <a:spcPts val="0"/>
              </a:spcAft>
              <a:buFont typeface="Wingdings"/>
              <a:buChar char=""/>
              <a:defRPr/>
            </a:pPr>
            <a:r>
              <a:rPr lang="en-US" dirty="0">
                <a:solidFill>
                  <a:schemeClr val="tx1"/>
                </a:solidFill>
              </a:rPr>
              <a:t>Read the contents of a single cell, but write the contents of an entire block of cells. </a:t>
            </a:r>
          </a:p>
        </p:txBody>
      </p:sp>
      <p:pic>
        <p:nvPicPr>
          <p:cNvPr id="5" name="Picture 4">
            <a:extLst>
              <a:ext uri="{FF2B5EF4-FFF2-40B4-BE49-F238E27FC236}">
                <a16:creationId xmlns:a16="http://schemas.microsoft.com/office/drawing/2014/main" xmlns="" id="{356E9484-AA13-471F-87A6-9C127390B6CD}"/>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
    </mc:Choice>
    <mc:Fallback>
      <p:transition spd="slow" advTm="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Speed, Size, and Cost</a:t>
            </a:r>
          </a:p>
        </p:txBody>
      </p:sp>
      <p:sp>
        <p:nvSpPr>
          <p:cNvPr id="3" name="Content Placeholder 2"/>
          <p:cNvSpPr>
            <a:spLocks noGrp="1"/>
          </p:cNvSpPr>
          <p:nvPr>
            <p:ph idx="1"/>
          </p:nvPr>
        </p:nvSpPr>
        <p:spPr>
          <a:xfrm>
            <a:off x="457200" y="1600201"/>
            <a:ext cx="8458200" cy="4648200"/>
          </a:xfrm>
        </p:spPr>
        <p:txBody>
          <a:bodyPr rtlCol="0">
            <a:normAutofit fontScale="85000" lnSpcReduction="20000"/>
          </a:bodyPr>
          <a:lstStyle/>
          <a:p>
            <a:pPr marL="438912" indent="-320040" eaLnBrk="1" fontAlgn="auto" hangingPunct="1">
              <a:lnSpc>
                <a:spcPct val="160000"/>
              </a:lnSpc>
              <a:spcBef>
                <a:spcPts val="0"/>
              </a:spcBef>
              <a:spcAft>
                <a:spcPts val="0"/>
              </a:spcAft>
              <a:buFont typeface="Wingdings 2"/>
              <a:buChar char=""/>
              <a:defRPr/>
            </a:pPr>
            <a:r>
              <a:rPr lang="en-US" dirty="0">
                <a:solidFill>
                  <a:schemeClr val="tx1"/>
                </a:solidFill>
              </a:rPr>
              <a:t>A big challenge in the design of a computer system is to provide a sufficiently large memory, with a reasonable speed at an affordable cost.</a:t>
            </a:r>
          </a:p>
          <a:p>
            <a:pPr marL="438912" indent="-320040" eaLnBrk="1" fontAlgn="auto" hangingPunct="1">
              <a:lnSpc>
                <a:spcPct val="160000"/>
              </a:lnSpc>
              <a:spcBef>
                <a:spcPts val="0"/>
              </a:spcBef>
              <a:spcAft>
                <a:spcPts val="0"/>
              </a:spcAft>
              <a:buFont typeface="Wingdings 2"/>
              <a:buChar char=""/>
              <a:defRPr/>
            </a:pPr>
            <a:r>
              <a:rPr lang="en-US" dirty="0">
                <a:solidFill>
                  <a:schemeClr val="accent2"/>
                </a:solidFill>
              </a:rPr>
              <a:t>Static RAM:</a:t>
            </a:r>
            <a:endParaRPr lang="en-US" dirty="0"/>
          </a:p>
          <a:p>
            <a:pPr marL="731520" lvl="1" indent="-274320" eaLnBrk="1" fontAlgn="auto" hangingPunct="1">
              <a:lnSpc>
                <a:spcPct val="160000"/>
              </a:lnSpc>
              <a:spcAft>
                <a:spcPts val="0"/>
              </a:spcAft>
              <a:buFont typeface="Wingdings"/>
              <a:buChar char=""/>
              <a:defRPr/>
            </a:pPr>
            <a:r>
              <a:rPr lang="en-US" sz="1800" dirty="0"/>
              <a:t>Very fast, but expensive, because a basic SRAM cell has a complex circuit making it impossible to pack a large number of cells onto a single chip.</a:t>
            </a:r>
            <a:r>
              <a:rPr lang="en-US" dirty="0"/>
              <a:t> </a:t>
            </a:r>
          </a:p>
          <a:p>
            <a:pPr marL="438912" indent="-320040" eaLnBrk="1" fontAlgn="auto" hangingPunct="1">
              <a:lnSpc>
                <a:spcPct val="160000"/>
              </a:lnSpc>
              <a:spcBef>
                <a:spcPts val="0"/>
              </a:spcBef>
              <a:spcAft>
                <a:spcPts val="0"/>
              </a:spcAft>
              <a:buFont typeface="Wingdings 2"/>
              <a:buChar char=""/>
              <a:defRPr/>
            </a:pPr>
            <a:r>
              <a:rPr lang="en-US" dirty="0">
                <a:solidFill>
                  <a:schemeClr val="accent2"/>
                </a:solidFill>
              </a:rPr>
              <a:t>Dynamic RAM:</a:t>
            </a:r>
          </a:p>
          <a:p>
            <a:pPr marL="731520" lvl="1" indent="-274320" eaLnBrk="1" fontAlgn="auto" hangingPunct="1">
              <a:lnSpc>
                <a:spcPct val="160000"/>
              </a:lnSpc>
              <a:spcAft>
                <a:spcPts val="0"/>
              </a:spcAft>
              <a:buFont typeface="Wingdings"/>
              <a:buChar char=""/>
              <a:defRPr/>
            </a:pPr>
            <a:r>
              <a:rPr lang="en-US" sz="1800" dirty="0"/>
              <a:t>Simpler basic cell circuit, hence are much less expensive, but significantly slower than </a:t>
            </a:r>
            <a:r>
              <a:rPr lang="en-US" sz="1800" dirty="0" err="1"/>
              <a:t>SRAMs</a:t>
            </a:r>
            <a:r>
              <a:rPr lang="en-US" sz="1800" dirty="0"/>
              <a:t>.</a:t>
            </a:r>
            <a:r>
              <a:rPr lang="en-US" dirty="0"/>
              <a:t> </a:t>
            </a:r>
          </a:p>
          <a:p>
            <a:pPr marL="438912" indent="-320040" eaLnBrk="1" fontAlgn="auto" hangingPunct="1">
              <a:lnSpc>
                <a:spcPct val="160000"/>
              </a:lnSpc>
              <a:spcBef>
                <a:spcPts val="0"/>
              </a:spcBef>
              <a:spcAft>
                <a:spcPts val="0"/>
              </a:spcAft>
              <a:buFont typeface="Wingdings 2"/>
              <a:buChar char=""/>
              <a:defRPr/>
            </a:pPr>
            <a:r>
              <a:rPr lang="en-US" dirty="0">
                <a:solidFill>
                  <a:schemeClr val="accent2"/>
                </a:solidFill>
              </a:rPr>
              <a:t>Magnetic disks:</a:t>
            </a:r>
          </a:p>
          <a:p>
            <a:pPr marL="731520" lvl="1" indent="-274320" eaLnBrk="1" fontAlgn="auto" hangingPunct="1">
              <a:lnSpc>
                <a:spcPct val="160000"/>
              </a:lnSpc>
              <a:spcAft>
                <a:spcPts val="0"/>
              </a:spcAft>
              <a:buFont typeface="Wingdings"/>
              <a:buChar char=""/>
              <a:defRPr/>
            </a:pPr>
            <a:r>
              <a:rPr lang="en-US" sz="1800" dirty="0"/>
              <a:t>Storage provided by </a:t>
            </a:r>
            <a:r>
              <a:rPr lang="en-US" sz="1800" dirty="0" err="1"/>
              <a:t>DRAMs</a:t>
            </a:r>
            <a:r>
              <a:rPr lang="en-US" sz="1800" dirty="0"/>
              <a:t> is higher than </a:t>
            </a:r>
            <a:r>
              <a:rPr lang="en-US" sz="1800" dirty="0" err="1"/>
              <a:t>SRAMs</a:t>
            </a:r>
            <a:r>
              <a:rPr lang="en-US" sz="1800" dirty="0"/>
              <a:t>, but is still less than what is necessary. </a:t>
            </a:r>
          </a:p>
          <a:p>
            <a:pPr marL="731520" lvl="1" indent="-274320" eaLnBrk="1" fontAlgn="auto" hangingPunct="1">
              <a:lnSpc>
                <a:spcPct val="160000"/>
              </a:lnSpc>
              <a:spcAft>
                <a:spcPts val="0"/>
              </a:spcAft>
              <a:buFont typeface="Wingdings"/>
              <a:buChar char=""/>
              <a:defRPr/>
            </a:pPr>
            <a:r>
              <a:rPr lang="en-US" sz="1800" dirty="0"/>
              <a:t>Secondary storage such as magnetic disks provide a large amount </a:t>
            </a:r>
          </a:p>
          <a:p>
            <a:pPr marL="731520" lvl="1" indent="-274320" eaLnBrk="1" fontAlgn="auto" hangingPunct="1">
              <a:lnSpc>
                <a:spcPct val="160000"/>
              </a:lnSpc>
              <a:spcAft>
                <a:spcPts val="0"/>
              </a:spcAft>
              <a:buFont typeface="Wingdings"/>
              <a:buNone/>
              <a:defRPr/>
            </a:pPr>
            <a:r>
              <a:rPr lang="en-US" sz="1800" dirty="0"/>
              <a:t>	of storage, but is much slower than DRAMs.</a:t>
            </a:r>
            <a:endParaRPr lang="en-US" dirty="0"/>
          </a:p>
        </p:txBody>
      </p:sp>
      <p:pic>
        <p:nvPicPr>
          <p:cNvPr id="5" name="Picture 4">
            <a:extLst>
              <a:ext uri="{FF2B5EF4-FFF2-40B4-BE49-F238E27FC236}">
                <a16:creationId xmlns:a16="http://schemas.microsoft.com/office/drawing/2014/main" xmlns="" id="{AA77EE72-FA8F-4C64-95F5-43CD27761787}"/>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
    </mc:Choice>
    <mc:Fallback>
      <p:transition spd="slow" advTm="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Memory Hierarchy</a:t>
            </a:r>
          </a:p>
        </p:txBody>
      </p:sp>
      <p:sp>
        <p:nvSpPr>
          <p:cNvPr id="30723" name="Content Placeholder 2"/>
          <p:cNvSpPr>
            <a:spLocks noGrp="1"/>
          </p:cNvSpPr>
          <p:nvPr>
            <p:ph idx="1"/>
          </p:nvPr>
        </p:nvSpPr>
        <p:spPr/>
        <p:txBody>
          <a:bodyPr/>
          <a:lstStyle/>
          <a:p>
            <a:pPr eaLnBrk="1" hangingPunct="1"/>
            <a:endParaRPr lang="en-US" altLang="en-US"/>
          </a:p>
        </p:txBody>
      </p:sp>
      <p:grpSp>
        <p:nvGrpSpPr>
          <p:cNvPr id="30724" name="Group 67"/>
          <p:cNvGrpSpPr>
            <a:grpSpLocks/>
          </p:cNvGrpSpPr>
          <p:nvPr/>
        </p:nvGrpSpPr>
        <p:grpSpPr bwMode="auto">
          <a:xfrm>
            <a:off x="438150" y="1568450"/>
            <a:ext cx="8553450" cy="4845805"/>
            <a:chOff x="409" y="740"/>
            <a:chExt cx="5388" cy="3297"/>
          </a:xfrm>
        </p:grpSpPr>
        <p:sp>
          <p:nvSpPr>
            <p:cNvPr id="5" name="Rectangle 66"/>
            <p:cNvSpPr>
              <a:spLocks noChangeArrowheads="1"/>
            </p:cNvSpPr>
            <p:nvPr/>
          </p:nvSpPr>
          <p:spPr bwMode="auto">
            <a:xfrm>
              <a:off x="424" y="740"/>
              <a:ext cx="5373" cy="3236"/>
            </a:xfrm>
            <a:prstGeom prst="rect">
              <a:avLst/>
            </a:prstGeom>
            <a:solidFill>
              <a:schemeClr val="accent1">
                <a:lumMod val="40000"/>
                <a:lumOff val="60000"/>
              </a:schemeClr>
            </a:solidFill>
            <a:ln w="12700">
              <a:noFill/>
              <a:miter lim="800000"/>
              <a:headEnd/>
              <a:tailEnd/>
            </a:ln>
            <a:effectLst/>
          </p:spPr>
          <p:txBody>
            <a:bodyPr wrap="none" anchor="ctr"/>
            <a:lstStyle/>
            <a:p>
              <a:pPr fontAlgn="auto">
                <a:spcBef>
                  <a:spcPts val="0"/>
                </a:spcBef>
                <a:spcAft>
                  <a:spcPts val="0"/>
                </a:spcAft>
                <a:defRPr/>
              </a:pPr>
              <a:endParaRPr lang="en-US">
                <a:latin typeface="+mn-lt"/>
              </a:endParaRPr>
            </a:p>
          </p:txBody>
        </p:sp>
        <p:sp>
          <p:nvSpPr>
            <p:cNvPr id="30726" name="Rectangle 4"/>
            <p:cNvSpPr>
              <a:spLocks noChangeArrowheads="1"/>
            </p:cNvSpPr>
            <p:nvPr/>
          </p:nvSpPr>
          <p:spPr bwMode="auto">
            <a:xfrm>
              <a:off x="1011" y="796"/>
              <a:ext cx="1215" cy="1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0">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27" name="Rectangle 5"/>
            <p:cNvSpPr>
              <a:spLocks noChangeArrowheads="1"/>
            </p:cNvSpPr>
            <p:nvPr/>
          </p:nvSpPr>
          <p:spPr bwMode="auto">
            <a:xfrm>
              <a:off x="1011" y="796"/>
              <a:ext cx="1215" cy="1155"/>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28" name="Rectangle 6"/>
            <p:cNvSpPr>
              <a:spLocks noChangeArrowheads="1"/>
            </p:cNvSpPr>
            <p:nvPr/>
          </p:nvSpPr>
          <p:spPr bwMode="auto">
            <a:xfrm>
              <a:off x="1227" y="1530"/>
              <a:ext cx="782" cy="277"/>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29" name="Rectangle 7"/>
            <p:cNvSpPr>
              <a:spLocks noChangeArrowheads="1"/>
            </p:cNvSpPr>
            <p:nvPr/>
          </p:nvSpPr>
          <p:spPr bwMode="auto">
            <a:xfrm>
              <a:off x="1227" y="1530"/>
              <a:ext cx="782" cy="277"/>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30" name="Freeform 14"/>
            <p:cNvSpPr>
              <a:spLocks/>
            </p:cNvSpPr>
            <p:nvPr/>
          </p:nvSpPr>
          <p:spPr bwMode="auto">
            <a:xfrm>
              <a:off x="1600" y="1819"/>
              <a:ext cx="36" cy="84"/>
            </a:xfrm>
            <a:custGeom>
              <a:avLst/>
              <a:gdLst>
                <a:gd name="T0" fmla="*/ 432 w 3"/>
                <a:gd name="T1" fmla="*/ 1008 h 7"/>
                <a:gd name="T2" fmla="*/ 144 w 3"/>
                <a:gd name="T3" fmla="*/ 0 h 7"/>
                <a:gd name="T4" fmla="*/ 0 w 3"/>
                <a:gd name="T5" fmla="*/ 1008 h 7"/>
                <a:gd name="T6" fmla="*/ 144 w 3"/>
                <a:gd name="T7" fmla="*/ 1008 h 7"/>
                <a:gd name="T8" fmla="*/ 432 w 3"/>
                <a:gd name="T9" fmla="*/ 1008 h 7"/>
                <a:gd name="T10" fmla="*/ 0 60000 65536"/>
                <a:gd name="T11" fmla="*/ 0 60000 65536"/>
                <a:gd name="T12" fmla="*/ 0 60000 65536"/>
                <a:gd name="T13" fmla="*/ 0 60000 65536"/>
                <a:gd name="T14" fmla="*/ 0 60000 65536"/>
                <a:gd name="T15" fmla="*/ 0 w 3"/>
                <a:gd name="T16" fmla="*/ 0 h 7"/>
                <a:gd name="T17" fmla="*/ 3 w 3"/>
                <a:gd name="T18" fmla="*/ 7 h 7"/>
              </a:gdLst>
              <a:ahLst/>
              <a:cxnLst>
                <a:cxn ang="T10">
                  <a:pos x="T0" y="T1"/>
                </a:cxn>
                <a:cxn ang="T11">
                  <a:pos x="T2" y="T3"/>
                </a:cxn>
                <a:cxn ang="T12">
                  <a:pos x="T4" y="T5"/>
                </a:cxn>
                <a:cxn ang="T13">
                  <a:pos x="T6" y="T7"/>
                </a:cxn>
                <a:cxn ang="T14">
                  <a:pos x="T8" y="T9"/>
                </a:cxn>
              </a:cxnLst>
              <a:rect l="T15" t="T16" r="T17" b="T18"/>
              <a:pathLst>
                <a:path w="3" h="7">
                  <a:moveTo>
                    <a:pt x="3" y="7"/>
                  </a:moveTo>
                  <a:lnTo>
                    <a:pt x="1" y="0"/>
                  </a:lnTo>
                  <a:lnTo>
                    <a:pt x="0" y="7"/>
                  </a:lnTo>
                  <a:lnTo>
                    <a:pt x="1" y="7"/>
                  </a:lnTo>
                  <a:lnTo>
                    <a:pt x="3" y="7"/>
                  </a:lnTo>
                </a:path>
              </a:pathLst>
            </a:custGeom>
            <a:noFill/>
            <a:ln w="19050">
              <a:solidFill>
                <a:srgbClr val="00FF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31" name="Freeform 15"/>
            <p:cNvSpPr>
              <a:spLocks/>
            </p:cNvSpPr>
            <p:nvPr/>
          </p:nvSpPr>
          <p:spPr bwMode="auto">
            <a:xfrm>
              <a:off x="1600" y="1819"/>
              <a:ext cx="36" cy="84"/>
            </a:xfrm>
            <a:custGeom>
              <a:avLst/>
              <a:gdLst>
                <a:gd name="T0" fmla="*/ 36 w 36"/>
                <a:gd name="T1" fmla="*/ 84 h 84"/>
                <a:gd name="T2" fmla="*/ 12 w 36"/>
                <a:gd name="T3" fmla="*/ 0 h 84"/>
                <a:gd name="T4" fmla="*/ 0 w 36"/>
                <a:gd name="T5" fmla="*/ 84 h 84"/>
                <a:gd name="T6" fmla="*/ 12 w 36"/>
                <a:gd name="T7" fmla="*/ 84 h 84"/>
                <a:gd name="T8" fmla="*/ 36 w 36"/>
                <a:gd name="T9" fmla="*/ 84 h 84"/>
                <a:gd name="T10" fmla="*/ 0 60000 65536"/>
                <a:gd name="T11" fmla="*/ 0 60000 65536"/>
                <a:gd name="T12" fmla="*/ 0 60000 65536"/>
                <a:gd name="T13" fmla="*/ 0 60000 65536"/>
                <a:gd name="T14" fmla="*/ 0 60000 65536"/>
                <a:gd name="T15" fmla="*/ 0 w 36"/>
                <a:gd name="T16" fmla="*/ 0 h 84"/>
                <a:gd name="T17" fmla="*/ 36 w 36"/>
                <a:gd name="T18" fmla="*/ 84 h 84"/>
              </a:gdLst>
              <a:ahLst/>
              <a:cxnLst>
                <a:cxn ang="T10">
                  <a:pos x="T0" y="T1"/>
                </a:cxn>
                <a:cxn ang="T11">
                  <a:pos x="T2" y="T3"/>
                </a:cxn>
                <a:cxn ang="T12">
                  <a:pos x="T4" y="T5"/>
                </a:cxn>
                <a:cxn ang="T13">
                  <a:pos x="T6" y="T7"/>
                </a:cxn>
                <a:cxn ang="T14">
                  <a:pos x="T8" y="T9"/>
                </a:cxn>
              </a:cxnLst>
              <a:rect l="T15" t="T16" r="T17" b="T18"/>
              <a:pathLst>
                <a:path w="36" h="84">
                  <a:moveTo>
                    <a:pt x="36" y="84"/>
                  </a:moveTo>
                  <a:lnTo>
                    <a:pt x="12" y="0"/>
                  </a:lnTo>
                  <a:lnTo>
                    <a:pt x="0" y="84"/>
                  </a:lnTo>
                  <a:lnTo>
                    <a:pt x="12" y="84"/>
                  </a:lnTo>
                  <a:lnTo>
                    <a:pt x="36" y="84"/>
                  </a:lnTo>
                  <a:close/>
                </a:path>
              </a:pathLst>
            </a:custGeom>
            <a:solidFill>
              <a:schemeClr val="tx1"/>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32" name="Freeform 16"/>
            <p:cNvSpPr>
              <a:spLocks/>
            </p:cNvSpPr>
            <p:nvPr/>
          </p:nvSpPr>
          <p:spPr bwMode="auto">
            <a:xfrm>
              <a:off x="1600" y="2066"/>
              <a:ext cx="36" cy="72"/>
            </a:xfrm>
            <a:custGeom>
              <a:avLst/>
              <a:gdLst>
                <a:gd name="T0" fmla="*/ 0 w 3"/>
                <a:gd name="T1" fmla="*/ 0 h 6"/>
                <a:gd name="T2" fmla="*/ 144 w 3"/>
                <a:gd name="T3" fmla="*/ 864 h 6"/>
                <a:gd name="T4" fmla="*/ 432 w 3"/>
                <a:gd name="T5" fmla="*/ 0 h 6"/>
                <a:gd name="T6" fmla="*/ 144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9050">
              <a:solidFill>
                <a:srgbClr val="00FF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33" name="Freeform 17"/>
            <p:cNvSpPr>
              <a:spLocks/>
            </p:cNvSpPr>
            <p:nvPr/>
          </p:nvSpPr>
          <p:spPr bwMode="auto">
            <a:xfrm>
              <a:off x="1600" y="2066"/>
              <a:ext cx="36" cy="72"/>
            </a:xfrm>
            <a:custGeom>
              <a:avLst/>
              <a:gdLst>
                <a:gd name="T0" fmla="*/ 0 w 36"/>
                <a:gd name="T1" fmla="*/ 0 h 72"/>
                <a:gd name="T2" fmla="*/ 12 w 36"/>
                <a:gd name="T3" fmla="*/ 72 h 72"/>
                <a:gd name="T4" fmla="*/ 36 w 36"/>
                <a:gd name="T5" fmla="*/ 0 h 72"/>
                <a:gd name="T6" fmla="*/ 12 w 36"/>
                <a:gd name="T7" fmla="*/ 0 h 72"/>
                <a:gd name="T8" fmla="*/ 0 w 36"/>
                <a:gd name="T9" fmla="*/ 0 h 72"/>
                <a:gd name="T10" fmla="*/ 0 60000 65536"/>
                <a:gd name="T11" fmla="*/ 0 60000 65536"/>
                <a:gd name="T12" fmla="*/ 0 60000 65536"/>
                <a:gd name="T13" fmla="*/ 0 60000 65536"/>
                <a:gd name="T14" fmla="*/ 0 60000 65536"/>
                <a:gd name="T15" fmla="*/ 0 w 36"/>
                <a:gd name="T16" fmla="*/ 0 h 72"/>
                <a:gd name="T17" fmla="*/ 36 w 36"/>
                <a:gd name="T18" fmla="*/ 72 h 72"/>
              </a:gdLst>
              <a:ahLst/>
              <a:cxnLst>
                <a:cxn ang="T10">
                  <a:pos x="T0" y="T1"/>
                </a:cxn>
                <a:cxn ang="T11">
                  <a:pos x="T2" y="T3"/>
                </a:cxn>
                <a:cxn ang="T12">
                  <a:pos x="T4" y="T5"/>
                </a:cxn>
                <a:cxn ang="T13">
                  <a:pos x="T6" y="T7"/>
                </a:cxn>
                <a:cxn ang="T14">
                  <a:pos x="T8" y="T9"/>
                </a:cxn>
              </a:cxnLst>
              <a:rect l="T15" t="T16" r="T17" b="T18"/>
              <a:pathLst>
                <a:path w="36" h="72">
                  <a:moveTo>
                    <a:pt x="0" y="0"/>
                  </a:moveTo>
                  <a:lnTo>
                    <a:pt x="12" y="72"/>
                  </a:lnTo>
                  <a:lnTo>
                    <a:pt x="36" y="0"/>
                  </a:lnTo>
                  <a:lnTo>
                    <a:pt x="12" y="0"/>
                  </a:lnTo>
                  <a:lnTo>
                    <a:pt x="0" y="0"/>
                  </a:lnTo>
                  <a:close/>
                </a:path>
              </a:pathLst>
            </a:custGeom>
            <a:solidFill>
              <a:schemeClr val="tx1"/>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34" name="Line 18"/>
            <p:cNvSpPr>
              <a:spLocks noChangeShapeType="1"/>
            </p:cNvSpPr>
            <p:nvPr/>
          </p:nvSpPr>
          <p:spPr bwMode="auto">
            <a:xfrm flipV="1">
              <a:off x="1619" y="1903"/>
              <a:ext cx="1" cy="161"/>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35" name="Freeform 21"/>
            <p:cNvSpPr>
              <a:spLocks/>
            </p:cNvSpPr>
            <p:nvPr/>
          </p:nvSpPr>
          <p:spPr bwMode="auto">
            <a:xfrm>
              <a:off x="1600" y="2707"/>
              <a:ext cx="36" cy="72"/>
            </a:xfrm>
            <a:custGeom>
              <a:avLst/>
              <a:gdLst>
                <a:gd name="T0" fmla="*/ 0 w 3"/>
                <a:gd name="T1" fmla="*/ 0 h 6"/>
                <a:gd name="T2" fmla="*/ 144 w 3"/>
                <a:gd name="T3" fmla="*/ 864 h 6"/>
                <a:gd name="T4" fmla="*/ 432 w 3"/>
                <a:gd name="T5" fmla="*/ 0 h 6"/>
                <a:gd name="T6" fmla="*/ 144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solidFill>
              <a:schemeClr val="tx1"/>
            </a:solidFill>
            <a:ln w="1905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36" name="Freeform 22"/>
            <p:cNvSpPr>
              <a:spLocks/>
            </p:cNvSpPr>
            <p:nvPr/>
          </p:nvSpPr>
          <p:spPr bwMode="auto">
            <a:xfrm>
              <a:off x="1600" y="2707"/>
              <a:ext cx="36" cy="72"/>
            </a:xfrm>
            <a:custGeom>
              <a:avLst/>
              <a:gdLst>
                <a:gd name="T0" fmla="*/ 0 w 36"/>
                <a:gd name="T1" fmla="*/ 0 h 72"/>
                <a:gd name="T2" fmla="*/ 12 w 36"/>
                <a:gd name="T3" fmla="*/ 72 h 72"/>
                <a:gd name="T4" fmla="*/ 36 w 36"/>
                <a:gd name="T5" fmla="*/ 0 h 72"/>
                <a:gd name="T6" fmla="*/ 12 w 36"/>
                <a:gd name="T7" fmla="*/ 0 h 72"/>
                <a:gd name="T8" fmla="*/ 0 w 36"/>
                <a:gd name="T9" fmla="*/ 0 h 72"/>
                <a:gd name="T10" fmla="*/ 0 60000 65536"/>
                <a:gd name="T11" fmla="*/ 0 60000 65536"/>
                <a:gd name="T12" fmla="*/ 0 60000 65536"/>
                <a:gd name="T13" fmla="*/ 0 60000 65536"/>
                <a:gd name="T14" fmla="*/ 0 60000 65536"/>
                <a:gd name="T15" fmla="*/ 0 w 36"/>
                <a:gd name="T16" fmla="*/ 0 h 72"/>
                <a:gd name="T17" fmla="*/ 36 w 36"/>
                <a:gd name="T18" fmla="*/ 72 h 72"/>
              </a:gdLst>
              <a:ahLst/>
              <a:cxnLst>
                <a:cxn ang="T10">
                  <a:pos x="T0" y="T1"/>
                </a:cxn>
                <a:cxn ang="T11">
                  <a:pos x="T2" y="T3"/>
                </a:cxn>
                <a:cxn ang="T12">
                  <a:pos x="T4" y="T5"/>
                </a:cxn>
                <a:cxn ang="T13">
                  <a:pos x="T6" y="T7"/>
                </a:cxn>
                <a:cxn ang="T14">
                  <a:pos x="T8" y="T9"/>
                </a:cxn>
              </a:cxnLst>
              <a:rect l="T15" t="T16" r="T17" b="T18"/>
              <a:pathLst>
                <a:path w="36" h="72">
                  <a:moveTo>
                    <a:pt x="0" y="0"/>
                  </a:moveTo>
                  <a:lnTo>
                    <a:pt x="12" y="72"/>
                  </a:lnTo>
                  <a:lnTo>
                    <a:pt x="36" y="0"/>
                  </a:lnTo>
                  <a:lnTo>
                    <a:pt x="12" y="0"/>
                  </a:lnTo>
                  <a:lnTo>
                    <a:pt x="0" y="0"/>
                  </a:lnTo>
                  <a:close/>
                </a:path>
              </a:pathLst>
            </a:custGeom>
            <a:solidFill>
              <a:schemeClr val="tx1"/>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37" name="Line 23"/>
            <p:cNvSpPr>
              <a:spLocks noChangeShapeType="1"/>
            </p:cNvSpPr>
            <p:nvPr/>
          </p:nvSpPr>
          <p:spPr bwMode="auto">
            <a:xfrm flipV="1">
              <a:off x="1619" y="2577"/>
              <a:ext cx="1" cy="13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38" name="Freeform 26"/>
            <p:cNvSpPr>
              <a:spLocks/>
            </p:cNvSpPr>
            <p:nvPr/>
          </p:nvSpPr>
          <p:spPr bwMode="auto">
            <a:xfrm>
              <a:off x="1600" y="3376"/>
              <a:ext cx="36" cy="72"/>
            </a:xfrm>
            <a:custGeom>
              <a:avLst/>
              <a:gdLst>
                <a:gd name="T0" fmla="*/ 0 w 3"/>
                <a:gd name="T1" fmla="*/ 0 h 6"/>
                <a:gd name="T2" fmla="*/ 144 w 3"/>
                <a:gd name="T3" fmla="*/ 864 h 6"/>
                <a:gd name="T4" fmla="*/ 432 w 3"/>
                <a:gd name="T5" fmla="*/ 0 h 6"/>
                <a:gd name="T6" fmla="*/ 144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9050">
              <a:solidFill>
                <a:srgbClr val="00FF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39" name="Freeform 27"/>
            <p:cNvSpPr>
              <a:spLocks/>
            </p:cNvSpPr>
            <p:nvPr/>
          </p:nvSpPr>
          <p:spPr bwMode="auto">
            <a:xfrm>
              <a:off x="1600" y="3376"/>
              <a:ext cx="36" cy="72"/>
            </a:xfrm>
            <a:custGeom>
              <a:avLst/>
              <a:gdLst>
                <a:gd name="T0" fmla="*/ 0 w 36"/>
                <a:gd name="T1" fmla="*/ 0 h 72"/>
                <a:gd name="T2" fmla="*/ 12 w 36"/>
                <a:gd name="T3" fmla="*/ 72 h 72"/>
                <a:gd name="T4" fmla="*/ 36 w 36"/>
                <a:gd name="T5" fmla="*/ 0 h 72"/>
                <a:gd name="T6" fmla="*/ 12 w 36"/>
                <a:gd name="T7" fmla="*/ 0 h 72"/>
                <a:gd name="T8" fmla="*/ 0 w 36"/>
                <a:gd name="T9" fmla="*/ 0 h 72"/>
                <a:gd name="T10" fmla="*/ 0 60000 65536"/>
                <a:gd name="T11" fmla="*/ 0 60000 65536"/>
                <a:gd name="T12" fmla="*/ 0 60000 65536"/>
                <a:gd name="T13" fmla="*/ 0 60000 65536"/>
                <a:gd name="T14" fmla="*/ 0 60000 65536"/>
                <a:gd name="T15" fmla="*/ 0 w 36"/>
                <a:gd name="T16" fmla="*/ 0 h 72"/>
                <a:gd name="T17" fmla="*/ 36 w 36"/>
                <a:gd name="T18" fmla="*/ 72 h 72"/>
              </a:gdLst>
              <a:ahLst/>
              <a:cxnLst>
                <a:cxn ang="T10">
                  <a:pos x="T0" y="T1"/>
                </a:cxn>
                <a:cxn ang="T11">
                  <a:pos x="T2" y="T3"/>
                </a:cxn>
                <a:cxn ang="T12">
                  <a:pos x="T4" y="T5"/>
                </a:cxn>
                <a:cxn ang="T13">
                  <a:pos x="T6" y="T7"/>
                </a:cxn>
                <a:cxn ang="T14">
                  <a:pos x="T8" y="T9"/>
                </a:cxn>
              </a:cxnLst>
              <a:rect l="T15" t="T16" r="T17" b="T18"/>
              <a:pathLst>
                <a:path w="36" h="72">
                  <a:moveTo>
                    <a:pt x="0" y="0"/>
                  </a:moveTo>
                  <a:lnTo>
                    <a:pt x="12" y="72"/>
                  </a:lnTo>
                  <a:lnTo>
                    <a:pt x="36" y="0"/>
                  </a:lnTo>
                  <a:lnTo>
                    <a:pt x="12" y="0"/>
                  </a:lnTo>
                  <a:lnTo>
                    <a:pt x="0" y="0"/>
                  </a:lnTo>
                  <a:close/>
                </a:path>
              </a:pathLst>
            </a:custGeom>
            <a:solidFill>
              <a:schemeClr val="tx1"/>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40" name="Line 28"/>
            <p:cNvSpPr>
              <a:spLocks noChangeShapeType="1"/>
            </p:cNvSpPr>
            <p:nvPr/>
          </p:nvSpPr>
          <p:spPr bwMode="auto">
            <a:xfrm flipV="1">
              <a:off x="1619" y="3225"/>
              <a:ext cx="1" cy="14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41" name="Freeform 29"/>
            <p:cNvSpPr>
              <a:spLocks/>
            </p:cNvSpPr>
            <p:nvPr/>
          </p:nvSpPr>
          <p:spPr bwMode="auto">
            <a:xfrm>
              <a:off x="2473" y="1626"/>
              <a:ext cx="24" cy="85"/>
            </a:xfrm>
            <a:custGeom>
              <a:avLst/>
              <a:gdLst>
                <a:gd name="T0" fmla="*/ 288 w 2"/>
                <a:gd name="T1" fmla="*/ 1032 h 7"/>
                <a:gd name="T2" fmla="*/ 144 w 2"/>
                <a:gd name="T3" fmla="*/ 0 h 7"/>
                <a:gd name="T4" fmla="*/ 0 w 2"/>
                <a:gd name="T5" fmla="*/ 1032 h 7"/>
                <a:gd name="T6" fmla="*/ 144 w 2"/>
                <a:gd name="T7" fmla="*/ 1032 h 7"/>
                <a:gd name="T8" fmla="*/ 288 w 2"/>
                <a:gd name="T9" fmla="*/ 1032 h 7"/>
                <a:gd name="T10" fmla="*/ 0 60000 65536"/>
                <a:gd name="T11" fmla="*/ 0 60000 65536"/>
                <a:gd name="T12" fmla="*/ 0 60000 65536"/>
                <a:gd name="T13" fmla="*/ 0 60000 65536"/>
                <a:gd name="T14" fmla="*/ 0 60000 65536"/>
                <a:gd name="T15" fmla="*/ 0 w 2"/>
                <a:gd name="T16" fmla="*/ 0 h 7"/>
                <a:gd name="T17" fmla="*/ 2 w 2"/>
                <a:gd name="T18" fmla="*/ 7 h 7"/>
              </a:gdLst>
              <a:ahLst/>
              <a:cxnLst>
                <a:cxn ang="T10">
                  <a:pos x="T0" y="T1"/>
                </a:cxn>
                <a:cxn ang="T11">
                  <a:pos x="T2" y="T3"/>
                </a:cxn>
                <a:cxn ang="T12">
                  <a:pos x="T4" y="T5"/>
                </a:cxn>
                <a:cxn ang="T13">
                  <a:pos x="T6" y="T7"/>
                </a:cxn>
                <a:cxn ang="T14">
                  <a:pos x="T8" y="T9"/>
                </a:cxn>
              </a:cxnLst>
              <a:rect l="T15" t="T16" r="T17" b="T18"/>
              <a:pathLst>
                <a:path w="2" h="7">
                  <a:moveTo>
                    <a:pt x="2" y="7"/>
                  </a:moveTo>
                  <a:lnTo>
                    <a:pt x="1" y="0"/>
                  </a:lnTo>
                  <a:lnTo>
                    <a:pt x="0" y="7"/>
                  </a:lnTo>
                  <a:lnTo>
                    <a:pt x="1" y="7"/>
                  </a:lnTo>
                  <a:lnTo>
                    <a:pt x="2" y="7"/>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42" name="Freeform 30"/>
            <p:cNvSpPr>
              <a:spLocks/>
            </p:cNvSpPr>
            <p:nvPr/>
          </p:nvSpPr>
          <p:spPr bwMode="auto">
            <a:xfrm>
              <a:off x="2473" y="1626"/>
              <a:ext cx="24" cy="85"/>
            </a:xfrm>
            <a:custGeom>
              <a:avLst/>
              <a:gdLst>
                <a:gd name="T0" fmla="*/ 24 w 24"/>
                <a:gd name="T1" fmla="*/ 85 h 85"/>
                <a:gd name="T2" fmla="*/ 12 w 24"/>
                <a:gd name="T3" fmla="*/ 0 h 85"/>
                <a:gd name="T4" fmla="*/ 0 w 24"/>
                <a:gd name="T5" fmla="*/ 85 h 85"/>
                <a:gd name="T6" fmla="*/ 12 w 24"/>
                <a:gd name="T7" fmla="*/ 85 h 85"/>
                <a:gd name="T8" fmla="*/ 24 w 24"/>
                <a:gd name="T9" fmla="*/ 85 h 85"/>
                <a:gd name="T10" fmla="*/ 0 60000 65536"/>
                <a:gd name="T11" fmla="*/ 0 60000 65536"/>
                <a:gd name="T12" fmla="*/ 0 60000 65536"/>
                <a:gd name="T13" fmla="*/ 0 60000 65536"/>
                <a:gd name="T14" fmla="*/ 0 60000 65536"/>
                <a:gd name="T15" fmla="*/ 0 w 24"/>
                <a:gd name="T16" fmla="*/ 0 h 85"/>
                <a:gd name="T17" fmla="*/ 24 w 24"/>
                <a:gd name="T18" fmla="*/ 85 h 85"/>
              </a:gdLst>
              <a:ahLst/>
              <a:cxnLst>
                <a:cxn ang="T10">
                  <a:pos x="T0" y="T1"/>
                </a:cxn>
                <a:cxn ang="T11">
                  <a:pos x="T2" y="T3"/>
                </a:cxn>
                <a:cxn ang="T12">
                  <a:pos x="T4" y="T5"/>
                </a:cxn>
                <a:cxn ang="T13">
                  <a:pos x="T6" y="T7"/>
                </a:cxn>
                <a:cxn ang="T14">
                  <a:pos x="T8" y="T9"/>
                </a:cxn>
              </a:cxnLst>
              <a:rect l="T15" t="T16" r="T17" b="T18"/>
              <a:pathLst>
                <a:path w="24" h="85">
                  <a:moveTo>
                    <a:pt x="24" y="85"/>
                  </a:moveTo>
                  <a:lnTo>
                    <a:pt x="12" y="0"/>
                  </a:lnTo>
                  <a:lnTo>
                    <a:pt x="0" y="85"/>
                  </a:lnTo>
                  <a:lnTo>
                    <a:pt x="12" y="85"/>
                  </a:lnTo>
                  <a:lnTo>
                    <a:pt x="24" y="85"/>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43" name="Line 31"/>
            <p:cNvSpPr>
              <a:spLocks noChangeShapeType="1"/>
            </p:cNvSpPr>
            <p:nvPr/>
          </p:nvSpPr>
          <p:spPr bwMode="auto">
            <a:xfrm flipH="1">
              <a:off x="2477" y="1711"/>
              <a:ext cx="8" cy="212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44" name="Rectangle 32"/>
            <p:cNvSpPr>
              <a:spLocks noChangeArrowheads="1"/>
            </p:cNvSpPr>
            <p:nvPr/>
          </p:nvSpPr>
          <p:spPr bwMode="auto">
            <a:xfrm>
              <a:off x="1372" y="845"/>
              <a:ext cx="126"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b="1">
                  <a:solidFill>
                    <a:srgbClr val="000000"/>
                  </a:solidFill>
                  <a:latin typeface="Nimbus Roman No9 L"/>
                </a:rPr>
                <a:t>Pr</a:t>
              </a:r>
              <a:endParaRPr lang="en-CA" altLang="en-US" sz="2400">
                <a:latin typeface="Corbel" panose="020B0503020204020204" pitchFamily="34" charset="0"/>
              </a:endParaRPr>
            </a:p>
          </p:txBody>
        </p:sp>
        <p:sp>
          <p:nvSpPr>
            <p:cNvPr id="30745" name="Rectangle 33"/>
            <p:cNvSpPr>
              <a:spLocks noChangeArrowheads="1"/>
            </p:cNvSpPr>
            <p:nvPr/>
          </p:nvSpPr>
          <p:spPr bwMode="auto">
            <a:xfrm>
              <a:off x="1492" y="845"/>
              <a:ext cx="373"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b="1">
                  <a:solidFill>
                    <a:srgbClr val="000000"/>
                  </a:solidFill>
                  <a:latin typeface="Nimbus Roman No9 L"/>
                </a:rPr>
                <a:t>ocessor</a:t>
              </a:r>
              <a:endParaRPr lang="en-CA" altLang="en-US" sz="2400">
                <a:latin typeface="Corbel" panose="020B0503020204020204" pitchFamily="34" charset="0"/>
              </a:endParaRPr>
            </a:p>
          </p:txBody>
        </p:sp>
        <p:sp>
          <p:nvSpPr>
            <p:cNvPr id="30746" name="Rectangle 34"/>
            <p:cNvSpPr>
              <a:spLocks noChangeArrowheads="1"/>
            </p:cNvSpPr>
            <p:nvPr/>
          </p:nvSpPr>
          <p:spPr bwMode="auto">
            <a:xfrm>
              <a:off x="1360" y="1543"/>
              <a:ext cx="360"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Primary</a:t>
              </a:r>
              <a:endParaRPr lang="en-CA" altLang="en-US" sz="2400">
                <a:latin typeface="Corbel" panose="020B0503020204020204" pitchFamily="34" charset="0"/>
              </a:endParaRPr>
            </a:p>
          </p:txBody>
        </p:sp>
        <p:sp>
          <p:nvSpPr>
            <p:cNvPr id="30747" name="Rectangle 35"/>
            <p:cNvSpPr>
              <a:spLocks noChangeArrowheads="1"/>
            </p:cNvSpPr>
            <p:nvPr/>
          </p:nvSpPr>
          <p:spPr bwMode="auto">
            <a:xfrm>
              <a:off x="1408" y="1627"/>
              <a:ext cx="256"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cache</a:t>
              </a:r>
              <a:endParaRPr lang="en-CA" altLang="en-US" sz="2400">
                <a:latin typeface="Corbel" panose="020B0503020204020204" pitchFamily="34" charset="0"/>
              </a:endParaRPr>
            </a:p>
          </p:txBody>
        </p:sp>
        <p:sp>
          <p:nvSpPr>
            <p:cNvPr id="30748" name="Rectangle 10"/>
            <p:cNvSpPr>
              <a:spLocks noChangeArrowheads="1"/>
            </p:cNvSpPr>
            <p:nvPr/>
          </p:nvSpPr>
          <p:spPr bwMode="auto">
            <a:xfrm>
              <a:off x="1227" y="2798"/>
              <a:ext cx="782" cy="337"/>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49" name="Rectangle 11"/>
            <p:cNvSpPr>
              <a:spLocks noChangeArrowheads="1"/>
            </p:cNvSpPr>
            <p:nvPr/>
          </p:nvSpPr>
          <p:spPr bwMode="auto">
            <a:xfrm>
              <a:off x="1227" y="2798"/>
              <a:ext cx="782" cy="337"/>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50" name="Freeform 24"/>
            <p:cNvSpPr>
              <a:spLocks/>
            </p:cNvSpPr>
            <p:nvPr/>
          </p:nvSpPr>
          <p:spPr bwMode="auto">
            <a:xfrm>
              <a:off x="1600" y="3147"/>
              <a:ext cx="36" cy="72"/>
            </a:xfrm>
            <a:custGeom>
              <a:avLst/>
              <a:gdLst>
                <a:gd name="T0" fmla="*/ 432 w 3"/>
                <a:gd name="T1" fmla="*/ 864 h 6"/>
                <a:gd name="T2" fmla="*/ 144 w 3"/>
                <a:gd name="T3" fmla="*/ 0 h 6"/>
                <a:gd name="T4" fmla="*/ 0 w 3"/>
                <a:gd name="T5" fmla="*/ 864 h 6"/>
                <a:gd name="T6" fmla="*/ 144 w 3"/>
                <a:gd name="T7" fmla="*/ 864 h 6"/>
                <a:gd name="T8" fmla="*/ 432 w 3"/>
                <a:gd name="T9" fmla="*/ 864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1" y="0"/>
                  </a:lnTo>
                  <a:lnTo>
                    <a:pt x="0" y="6"/>
                  </a:lnTo>
                  <a:lnTo>
                    <a:pt x="1" y="6"/>
                  </a:lnTo>
                  <a:lnTo>
                    <a:pt x="3" y="6"/>
                  </a:lnTo>
                </a:path>
              </a:pathLst>
            </a:custGeom>
            <a:noFill/>
            <a:ln w="19050">
              <a:solidFill>
                <a:srgbClr val="00FF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51" name="Freeform 25"/>
            <p:cNvSpPr>
              <a:spLocks/>
            </p:cNvSpPr>
            <p:nvPr/>
          </p:nvSpPr>
          <p:spPr bwMode="auto">
            <a:xfrm>
              <a:off x="1600" y="3147"/>
              <a:ext cx="36" cy="72"/>
            </a:xfrm>
            <a:custGeom>
              <a:avLst/>
              <a:gdLst>
                <a:gd name="T0" fmla="*/ 36 w 36"/>
                <a:gd name="T1" fmla="*/ 72 h 72"/>
                <a:gd name="T2" fmla="*/ 12 w 36"/>
                <a:gd name="T3" fmla="*/ 0 h 72"/>
                <a:gd name="T4" fmla="*/ 0 w 36"/>
                <a:gd name="T5" fmla="*/ 72 h 72"/>
                <a:gd name="T6" fmla="*/ 12 w 36"/>
                <a:gd name="T7" fmla="*/ 72 h 72"/>
                <a:gd name="T8" fmla="*/ 36 w 36"/>
                <a:gd name="T9" fmla="*/ 72 h 72"/>
                <a:gd name="T10" fmla="*/ 0 60000 65536"/>
                <a:gd name="T11" fmla="*/ 0 60000 65536"/>
                <a:gd name="T12" fmla="*/ 0 60000 65536"/>
                <a:gd name="T13" fmla="*/ 0 60000 65536"/>
                <a:gd name="T14" fmla="*/ 0 60000 65536"/>
                <a:gd name="T15" fmla="*/ 0 w 36"/>
                <a:gd name="T16" fmla="*/ 0 h 72"/>
                <a:gd name="T17" fmla="*/ 36 w 36"/>
                <a:gd name="T18" fmla="*/ 72 h 72"/>
              </a:gdLst>
              <a:ahLst/>
              <a:cxnLst>
                <a:cxn ang="T10">
                  <a:pos x="T0" y="T1"/>
                </a:cxn>
                <a:cxn ang="T11">
                  <a:pos x="T2" y="T3"/>
                </a:cxn>
                <a:cxn ang="T12">
                  <a:pos x="T4" y="T5"/>
                </a:cxn>
                <a:cxn ang="T13">
                  <a:pos x="T6" y="T7"/>
                </a:cxn>
                <a:cxn ang="T14">
                  <a:pos x="T8" y="T9"/>
                </a:cxn>
              </a:cxnLst>
              <a:rect l="T15" t="T16" r="T17" b="T18"/>
              <a:pathLst>
                <a:path w="36" h="72">
                  <a:moveTo>
                    <a:pt x="36" y="72"/>
                  </a:moveTo>
                  <a:lnTo>
                    <a:pt x="12" y="0"/>
                  </a:lnTo>
                  <a:lnTo>
                    <a:pt x="0" y="72"/>
                  </a:lnTo>
                  <a:lnTo>
                    <a:pt x="12" y="72"/>
                  </a:lnTo>
                  <a:lnTo>
                    <a:pt x="36" y="72"/>
                  </a:lnTo>
                  <a:close/>
                </a:path>
              </a:pathLst>
            </a:custGeom>
            <a:solidFill>
              <a:schemeClr val="tx1"/>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52" name="Rectangle 38"/>
            <p:cNvSpPr>
              <a:spLocks noChangeArrowheads="1"/>
            </p:cNvSpPr>
            <p:nvPr/>
          </p:nvSpPr>
          <p:spPr bwMode="auto">
            <a:xfrm>
              <a:off x="1504" y="2835"/>
              <a:ext cx="237"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Main</a:t>
              </a:r>
              <a:endParaRPr lang="en-CA" altLang="en-US" sz="2400">
                <a:latin typeface="Corbel" panose="020B0503020204020204" pitchFamily="34" charset="0"/>
              </a:endParaRPr>
            </a:p>
          </p:txBody>
        </p:sp>
        <p:sp>
          <p:nvSpPr>
            <p:cNvPr id="30753" name="Rectangle 40"/>
            <p:cNvSpPr>
              <a:spLocks noChangeArrowheads="1"/>
            </p:cNvSpPr>
            <p:nvPr/>
          </p:nvSpPr>
          <p:spPr bwMode="auto">
            <a:xfrm>
              <a:off x="1432" y="2931"/>
              <a:ext cx="373"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memory</a:t>
              </a:r>
              <a:endParaRPr lang="en-CA" altLang="en-US" sz="2400">
                <a:latin typeface="Corbel" panose="020B0503020204020204" pitchFamily="34" charset="0"/>
              </a:endParaRPr>
            </a:p>
          </p:txBody>
        </p:sp>
        <p:sp>
          <p:nvSpPr>
            <p:cNvPr id="30754" name="Rectangle 41"/>
            <p:cNvSpPr>
              <a:spLocks noChangeArrowheads="1"/>
            </p:cNvSpPr>
            <p:nvPr/>
          </p:nvSpPr>
          <p:spPr bwMode="auto">
            <a:xfrm>
              <a:off x="409" y="1338"/>
              <a:ext cx="467"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Increasing</a:t>
              </a:r>
              <a:endParaRPr lang="en-CA" altLang="en-US" sz="2400">
                <a:latin typeface="Corbel" panose="020B0503020204020204" pitchFamily="34" charset="0"/>
              </a:endParaRPr>
            </a:p>
          </p:txBody>
        </p:sp>
        <p:sp>
          <p:nvSpPr>
            <p:cNvPr id="30755" name="Rectangle 42"/>
            <p:cNvSpPr>
              <a:spLocks noChangeArrowheads="1"/>
            </p:cNvSpPr>
            <p:nvPr/>
          </p:nvSpPr>
          <p:spPr bwMode="auto">
            <a:xfrm>
              <a:off x="541" y="1434"/>
              <a:ext cx="175"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size</a:t>
              </a:r>
              <a:endParaRPr lang="en-CA" altLang="en-US" sz="2400">
                <a:latin typeface="Corbel" panose="020B0503020204020204" pitchFamily="34" charset="0"/>
              </a:endParaRPr>
            </a:p>
          </p:txBody>
        </p:sp>
        <p:sp>
          <p:nvSpPr>
            <p:cNvPr id="30756" name="Rectangle 43"/>
            <p:cNvSpPr>
              <a:spLocks noChangeArrowheads="1"/>
            </p:cNvSpPr>
            <p:nvPr/>
          </p:nvSpPr>
          <p:spPr bwMode="auto">
            <a:xfrm>
              <a:off x="2256" y="1350"/>
              <a:ext cx="467"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Increasing</a:t>
              </a:r>
              <a:endParaRPr lang="en-CA" altLang="en-US" sz="2400">
                <a:latin typeface="Corbel" panose="020B0503020204020204" pitchFamily="34" charset="0"/>
              </a:endParaRPr>
            </a:p>
          </p:txBody>
        </p:sp>
        <p:sp>
          <p:nvSpPr>
            <p:cNvPr id="30757" name="Rectangle 44"/>
            <p:cNvSpPr>
              <a:spLocks noChangeArrowheads="1"/>
            </p:cNvSpPr>
            <p:nvPr/>
          </p:nvSpPr>
          <p:spPr bwMode="auto">
            <a:xfrm>
              <a:off x="2365" y="1446"/>
              <a:ext cx="256"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speed</a:t>
              </a:r>
              <a:endParaRPr lang="en-CA" altLang="en-US" sz="2400">
                <a:latin typeface="Corbel" panose="020B0503020204020204" pitchFamily="34" charset="0"/>
              </a:endParaRPr>
            </a:p>
          </p:txBody>
        </p:sp>
        <p:sp>
          <p:nvSpPr>
            <p:cNvPr id="30758" name="Rectangle 12"/>
            <p:cNvSpPr>
              <a:spLocks noChangeArrowheads="1"/>
            </p:cNvSpPr>
            <p:nvPr/>
          </p:nvSpPr>
          <p:spPr bwMode="auto">
            <a:xfrm>
              <a:off x="1227" y="3453"/>
              <a:ext cx="770" cy="47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59" name="Rectangle 13"/>
            <p:cNvSpPr>
              <a:spLocks noChangeArrowheads="1"/>
            </p:cNvSpPr>
            <p:nvPr/>
          </p:nvSpPr>
          <p:spPr bwMode="auto">
            <a:xfrm>
              <a:off x="1227" y="3453"/>
              <a:ext cx="770" cy="470"/>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60" name="Rectangle 39"/>
            <p:cNvSpPr>
              <a:spLocks noChangeArrowheads="1"/>
            </p:cNvSpPr>
            <p:nvPr/>
          </p:nvSpPr>
          <p:spPr bwMode="auto">
            <a:xfrm>
              <a:off x="1311" y="3502"/>
              <a:ext cx="639"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Magnetic disk</a:t>
              </a:r>
              <a:endParaRPr lang="en-CA" altLang="en-US" sz="2400">
                <a:latin typeface="Corbel" panose="020B0503020204020204" pitchFamily="34" charset="0"/>
              </a:endParaRPr>
            </a:p>
          </p:txBody>
        </p:sp>
        <p:sp>
          <p:nvSpPr>
            <p:cNvPr id="30761" name="Rectangle 45"/>
            <p:cNvSpPr>
              <a:spLocks noChangeArrowheads="1"/>
            </p:cNvSpPr>
            <p:nvPr/>
          </p:nvSpPr>
          <p:spPr bwMode="auto">
            <a:xfrm>
              <a:off x="1396" y="3610"/>
              <a:ext cx="455"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secondary</a:t>
              </a:r>
              <a:endParaRPr lang="en-CA" altLang="en-US" sz="2400">
                <a:latin typeface="Corbel" panose="020B0503020204020204" pitchFamily="34" charset="0"/>
              </a:endParaRPr>
            </a:p>
          </p:txBody>
        </p:sp>
        <p:sp>
          <p:nvSpPr>
            <p:cNvPr id="30762" name="Rectangle 46"/>
            <p:cNvSpPr>
              <a:spLocks noChangeArrowheads="1"/>
            </p:cNvSpPr>
            <p:nvPr/>
          </p:nvSpPr>
          <p:spPr bwMode="auto">
            <a:xfrm>
              <a:off x="1432" y="3718"/>
              <a:ext cx="373"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memory</a:t>
              </a:r>
              <a:endParaRPr lang="en-CA" altLang="en-US" sz="2400">
                <a:latin typeface="Corbel" panose="020B0503020204020204" pitchFamily="34" charset="0"/>
              </a:endParaRPr>
            </a:p>
          </p:txBody>
        </p:sp>
        <p:sp>
          <p:nvSpPr>
            <p:cNvPr id="30763" name="Freeform 47"/>
            <p:cNvSpPr>
              <a:spLocks/>
            </p:cNvSpPr>
            <p:nvPr/>
          </p:nvSpPr>
          <p:spPr bwMode="auto">
            <a:xfrm>
              <a:off x="602" y="3733"/>
              <a:ext cx="36" cy="84"/>
            </a:xfrm>
            <a:custGeom>
              <a:avLst/>
              <a:gdLst>
                <a:gd name="T0" fmla="*/ 0 w 3"/>
                <a:gd name="T1" fmla="*/ 0 h 7"/>
                <a:gd name="T2" fmla="*/ 288 w 3"/>
                <a:gd name="T3" fmla="*/ 1008 h 7"/>
                <a:gd name="T4" fmla="*/ 432 w 3"/>
                <a:gd name="T5" fmla="*/ 0 h 7"/>
                <a:gd name="T6" fmla="*/ 288 w 3"/>
                <a:gd name="T7" fmla="*/ 0 h 7"/>
                <a:gd name="T8" fmla="*/ 0 w 3"/>
                <a:gd name="T9" fmla="*/ 0 h 7"/>
                <a:gd name="T10" fmla="*/ 0 60000 65536"/>
                <a:gd name="T11" fmla="*/ 0 60000 65536"/>
                <a:gd name="T12" fmla="*/ 0 60000 65536"/>
                <a:gd name="T13" fmla="*/ 0 60000 65536"/>
                <a:gd name="T14" fmla="*/ 0 60000 65536"/>
                <a:gd name="T15" fmla="*/ 0 w 3"/>
                <a:gd name="T16" fmla="*/ 0 h 7"/>
                <a:gd name="T17" fmla="*/ 3 w 3"/>
                <a:gd name="T18" fmla="*/ 7 h 7"/>
              </a:gdLst>
              <a:ahLst/>
              <a:cxnLst>
                <a:cxn ang="T10">
                  <a:pos x="T0" y="T1"/>
                </a:cxn>
                <a:cxn ang="T11">
                  <a:pos x="T2" y="T3"/>
                </a:cxn>
                <a:cxn ang="T12">
                  <a:pos x="T4" y="T5"/>
                </a:cxn>
                <a:cxn ang="T13">
                  <a:pos x="T6" y="T7"/>
                </a:cxn>
                <a:cxn ang="T14">
                  <a:pos x="T8" y="T9"/>
                </a:cxn>
              </a:cxnLst>
              <a:rect l="T15" t="T16" r="T17" b="T18"/>
              <a:pathLst>
                <a:path w="3" h="7">
                  <a:moveTo>
                    <a:pt x="0" y="0"/>
                  </a:moveTo>
                  <a:lnTo>
                    <a:pt x="2" y="7"/>
                  </a:lnTo>
                  <a:lnTo>
                    <a:pt x="3" y="0"/>
                  </a:lnTo>
                  <a:lnTo>
                    <a:pt x="2"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64" name="Freeform 48"/>
            <p:cNvSpPr>
              <a:spLocks/>
            </p:cNvSpPr>
            <p:nvPr/>
          </p:nvSpPr>
          <p:spPr bwMode="auto">
            <a:xfrm>
              <a:off x="602" y="3733"/>
              <a:ext cx="36" cy="84"/>
            </a:xfrm>
            <a:custGeom>
              <a:avLst/>
              <a:gdLst>
                <a:gd name="T0" fmla="*/ 0 w 36"/>
                <a:gd name="T1" fmla="*/ 0 h 84"/>
                <a:gd name="T2" fmla="*/ 24 w 36"/>
                <a:gd name="T3" fmla="*/ 84 h 84"/>
                <a:gd name="T4" fmla="*/ 36 w 36"/>
                <a:gd name="T5" fmla="*/ 0 h 84"/>
                <a:gd name="T6" fmla="*/ 24 w 36"/>
                <a:gd name="T7" fmla="*/ 0 h 84"/>
                <a:gd name="T8" fmla="*/ 0 w 36"/>
                <a:gd name="T9" fmla="*/ 0 h 84"/>
                <a:gd name="T10" fmla="*/ 0 60000 65536"/>
                <a:gd name="T11" fmla="*/ 0 60000 65536"/>
                <a:gd name="T12" fmla="*/ 0 60000 65536"/>
                <a:gd name="T13" fmla="*/ 0 60000 65536"/>
                <a:gd name="T14" fmla="*/ 0 60000 65536"/>
                <a:gd name="T15" fmla="*/ 0 w 36"/>
                <a:gd name="T16" fmla="*/ 0 h 84"/>
                <a:gd name="T17" fmla="*/ 36 w 36"/>
                <a:gd name="T18" fmla="*/ 84 h 84"/>
              </a:gdLst>
              <a:ahLst/>
              <a:cxnLst>
                <a:cxn ang="T10">
                  <a:pos x="T0" y="T1"/>
                </a:cxn>
                <a:cxn ang="T11">
                  <a:pos x="T2" y="T3"/>
                </a:cxn>
                <a:cxn ang="T12">
                  <a:pos x="T4" y="T5"/>
                </a:cxn>
                <a:cxn ang="T13">
                  <a:pos x="T6" y="T7"/>
                </a:cxn>
                <a:cxn ang="T14">
                  <a:pos x="T8" y="T9"/>
                </a:cxn>
              </a:cxnLst>
              <a:rect l="T15" t="T16" r="T17" b="T18"/>
              <a:pathLst>
                <a:path w="36" h="84">
                  <a:moveTo>
                    <a:pt x="0" y="0"/>
                  </a:moveTo>
                  <a:lnTo>
                    <a:pt x="24" y="84"/>
                  </a:lnTo>
                  <a:lnTo>
                    <a:pt x="36" y="0"/>
                  </a:lnTo>
                  <a:lnTo>
                    <a:pt x="24"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65" name="Line 49"/>
            <p:cNvSpPr>
              <a:spLocks noChangeShapeType="1"/>
            </p:cNvSpPr>
            <p:nvPr/>
          </p:nvSpPr>
          <p:spPr bwMode="auto">
            <a:xfrm flipV="1">
              <a:off x="626" y="1614"/>
              <a:ext cx="1" cy="211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66" name="Freeform 50"/>
            <p:cNvSpPr>
              <a:spLocks/>
            </p:cNvSpPr>
            <p:nvPr/>
          </p:nvSpPr>
          <p:spPr bwMode="auto">
            <a:xfrm>
              <a:off x="3010" y="1626"/>
              <a:ext cx="36" cy="85"/>
            </a:xfrm>
            <a:custGeom>
              <a:avLst/>
              <a:gdLst>
                <a:gd name="T0" fmla="*/ 432 w 3"/>
                <a:gd name="T1" fmla="*/ 1032 h 7"/>
                <a:gd name="T2" fmla="*/ 288 w 3"/>
                <a:gd name="T3" fmla="*/ 0 h 7"/>
                <a:gd name="T4" fmla="*/ 0 w 3"/>
                <a:gd name="T5" fmla="*/ 1032 h 7"/>
                <a:gd name="T6" fmla="*/ 288 w 3"/>
                <a:gd name="T7" fmla="*/ 1032 h 7"/>
                <a:gd name="T8" fmla="*/ 432 w 3"/>
                <a:gd name="T9" fmla="*/ 1032 h 7"/>
                <a:gd name="T10" fmla="*/ 0 60000 65536"/>
                <a:gd name="T11" fmla="*/ 0 60000 65536"/>
                <a:gd name="T12" fmla="*/ 0 60000 65536"/>
                <a:gd name="T13" fmla="*/ 0 60000 65536"/>
                <a:gd name="T14" fmla="*/ 0 60000 65536"/>
                <a:gd name="T15" fmla="*/ 0 w 3"/>
                <a:gd name="T16" fmla="*/ 0 h 7"/>
                <a:gd name="T17" fmla="*/ 3 w 3"/>
                <a:gd name="T18" fmla="*/ 7 h 7"/>
              </a:gdLst>
              <a:ahLst/>
              <a:cxnLst>
                <a:cxn ang="T10">
                  <a:pos x="T0" y="T1"/>
                </a:cxn>
                <a:cxn ang="T11">
                  <a:pos x="T2" y="T3"/>
                </a:cxn>
                <a:cxn ang="T12">
                  <a:pos x="T4" y="T5"/>
                </a:cxn>
                <a:cxn ang="T13">
                  <a:pos x="T6" y="T7"/>
                </a:cxn>
                <a:cxn ang="T14">
                  <a:pos x="T8" y="T9"/>
                </a:cxn>
              </a:cxnLst>
              <a:rect l="T15" t="T16" r="T17" b="T18"/>
              <a:pathLst>
                <a:path w="3" h="7">
                  <a:moveTo>
                    <a:pt x="3" y="7"/>
                  </a:moveTo>
                  <a:lnTo>
                    <a:pt x="2" y="0"/>
                  </a:lnTo>
                  <a:lnTo>
                    <a:pt x="0" y="7"/>
                  </a:lnTo>
                  <a:lnTo>
                    <a:pt x="2" y="7"/>
                  </a:lnTo>
                  <a:lnTo>
                    <a:pt x="3" y="7"/>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67" name="Freeform 51"/>
            <p:cNvSpPr>
              <a:spLocks/>
            </p:cNvSpPr>
            <p:nvPr/>
          </p:nvSpPr>
          <p:spPr bwMode="auto">
            <a:xfrm>
              <a:off x="3010" y="1626"/>
              <a:ext cx="36" cy="85"/>
            </a:xfrm>
            <a:custGeom>
              <a:avLst/>
              <a:gdLst>
                <a:gd name="T0" fmla="*/ 36 w 36"/>
                <a:gd name="T1" fmla="*/ 85 h 85"/>
                <a:gd name="T2" fmla="*/ 24 w 36"/>
                <a:gd name="T3" fmla="*/ 0 h 85"/>
                <a:gd name="T4" fmla="*/ 0 w 36"/>
                <a:gd name="T5" fmla="*/ 85 h 85"/>
                <a:gd name="T6" fmla="*/ 24 w 36"/>
                <a:gd name="T7" fmla="*/ 85 h 85"/>
                <a:gd name="T8" fmla="*/ 36 w 36"/>
                <a:gd name="T9" fmla="*/ 85 h 85"/>
                <a:gd name="T10" fmla="*/ 0 60000 65536"/>
                <a:gd name="T11" fmla="*/ 0 60000 65536"/>
                <a:gd name="T12" fmla="*/ 0 60000 65536"/>
                <a:gd name="T13" fmla="*/ 0 60000 65536"/>
                <a:gd name="T14" fmla="*/ 0 60000 65536"/>
                <a:gd name="T15" fmla="*/ 0 w 36"/>
                <a:gd name="T16" fmla="*/ 0 h 85"/>
                <a:gd name="T17" fmla="*/ 36 w 36"/>
                <a:gd name="T18" fmla="*/ 85 h 85"/>
              </a:gdLst>
              <a:ahLst/>
              <a:cxnLst>
                <a:cxn ang="T10">
                  <a:pos x="T0" y="T1"/>
                </a:cxn>
                <a:cxn ang="T11">
                  <a:pos x="T2" y="T3"/>
                </a:cxn>
                <a:cxn ang="T12">
                  <a:pos x="T4" y="T5"/>
                </a:cxn>
                <a:cxn ang="T13">
                  <a:pos x="T6" y="T7"/>
                </a:cxn>
                <a:cxn ang="T14">
                  <a:pos x="T8" y="T9"/>
                </a:cxn>
              </a:cxnLst>
              <a:rect l="T15" t="T16" r="T17" b="T18"/>
              <a:pathLst>
                <a:path w="36" h="85">
                  <a:moveTo>
                    <a:pt x="36" y="85"/>
                  </a:moveTo>
                  <a:lnTo>
                    <a:pt x="24" y="0"/>
                  </a:lnTo>
                  <a:lnTo>
                    <a:pt x="0" y="85"/>
                  </a:lnTo>
                  <a:lnTo>
                    <a:pt x="24" y="85"/>
                  </a:lnTo>
                  <a:lnTo>
                    <a:pt x="36" y="85"/>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68" name="Line 52"/>
            <p:cNvSpPr>
              <a:spLocks noChangeShapeType="1"/>
            </p:cNvSpPr>
            <p:nvPr/>
          </p:nvSpPr>
          <p:spPr bwMode="auto">
            <a:xfrm>
              <a:off x="3034" y="1711"/>
              <a:ext cx="1" cy="211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69" name="Rectangle 53"/>
            <p:cNvSpPr>
              <a:spLocks noChangeArrowheads="1"/>
            </p:cNvSpPr>
            <p:nvPr/>
          </p:nvSpPr>
          <p:spPr bwMode="auto">
            <a:xfrm>
              <a:off x="2806" y="1350"/>
              <a:ext cx="467"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Increasing</a:t>
              </a:r>
              <a:endParaRPr lang="en-CA" altLang="en-US" sz="2400">
                <a:latin typeface="Corbel" panose="020B0503020204020204" pitchFamily="34" charset="0"/>
              </a:endParaRPr>
            </a:p>
          </p:txBody>
        </p:sp>
        <p:sp>
          <p:nvSpPr>
            <p:cNvPr id="30770" name="Rectangle 54"/>
            <p:cNvSpPr>
              <a:spLocks noChangeArrowheads="1"/>
            </p:cNvSpPr>
            <p:nvPr/>
          </p:nvSpPr>
          <p:spPr bwMode="auto">
            <a:xfrm>
              <a:off x="2782" y="1446"/>
              <a:ext cx="498"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cost per bit</a:t>
              </a:r>
              <a:endParaRPr lang="en-CA" altLang="en-US" sz="2400">
                <a:latin typeface="Corbel" panose="020B0503020204020204" pitchFamily="34" charset="0"/>
              </a:endParaRPr>
            </a:p>
          </p:txBody>
        </p:sp>
        <p:sp>
          <p:nvSpPr>
            <p:cNvPr id="30771" name="Rectangle 55"/>
            <p:cNvSpPr>
              <a:spLocks noChangeArrowheads="1"/>
            </p:cNvSpPr>
            <p:nvPr/>
          </p:nvSpPr>
          <p:spPr bwMode="auto">
            <a:xfrm>
              <a:off x="1227" y="1121"/>
              <a:ext cx="782" cy="277"/>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72" name="Rectangle 56"/>
            <p:cNvSpPr>
              <a:spLocks noChangeArrowheads="1"/>
            </p:cNvSpPr>
            <p:nvPr/>
          </p:nvSpPr>
          <p:spPr bwMode="auto">
            <a:xfrm>
              <a:off x="1227" y="1121"/>
              <a:ext cx="782" cy="277"/>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73" name="Rectangle 57"/>
            <p:cNvSpPr>
              <a:spLocks noChangeArrowheads="1"/>
            </p:cNvSpPr>
            <p:nvPr/>
          </p:nvSpPr>
          <p:spPr bwMode="auto">
            <a:xfrm>
              <a:off x="1396" y="1145"/>
              <a:ext cx="133"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a:solidFill>
                    <a:srgbClr val="000000"/>
                  </a:solidFill>
                  <a:latin typeface="Nimbus Roman No9 L"/>
                </a:rPr>
                <a:t>Re</a:t>
              </a:r>
              <a:endParaRPr lang="en-CA" altLang="en-US" sz="2400">
                <a:latin typeface="Corbel" panose="020B0503020204020204" pitchFamily="34" charset="0"/>
              </a:endParaRPr>
            </a:p>
          </p:txBody>
        </p:sp>
        <p:sp>
          <p:nvSpPr>
            <p:cNvPr id="30774" name="Rectangle 58"/>
            <p:cNvSpPr>
              <a:spLocks noChangeArrowheads="1"/>
            </p:cNvSpPr>
            <p:nvPr/>
          </p:nvSpPr>
          <p:spPr bwMode="auto">
            <a:xfrm>
              <a:off x="1528" y="1145"/>
              <a:ext cx="313"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a:solidFill>
                    <a:srgbClr val="000000"/>
                  </a:solidFill>
                  <a:latin typeface="Nimbus Roman No9 L"/>
                </a:rPr>
                <a:t>gisters</a:t>
              </a:r>
              <a:endParaRPr lang="en-CA" altLang="en-US" sz="2400">
                <a:latin typeface="Corbel" panose="020B0503020204020204" pitchFamily="34" charset="0"/>
              </a:endParaRPr>
            </a:p>
          </p:txBody>
        </p:sp>
        <p:sp>
          <p:nvSpPr>
            <p:cNvPr id="30775" name="Rectangle 59"/>
            <p:cNvSpPr>
              <a:spLocks noChangeArrowheads="1"/>
            </p:cNvSpPr>
            <p:nvPr/>
          </p:nvSpPr>
          <p:spPr bwMode="auto">
            <a:xfrm>
              <a:off x="1829" y="1567"/>
              <a:ext cx="133"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a:solidFill>
                    <a:srgbClr val="000000"/>
                  </a:solidFill>
                  <a:latin typeface="Nimbus Roman No9 L"/>
                </a:rPr>
                <a:t>L1</a:t>
              </a:r>
              <a:endParaRPr lang="en-CA" altLang="en-US" sz="2400">
                <a:latin typeface="Corbel" panose="020B0503020204020204" pitchFamily="34" charset="0"/>
              </a:endParaRPr>
            </a:p>
          </p:txBody>
        </p:sp>
        <p:sp>
          <p:nvSpPr>
            <p:cNvPr id="30776" name="Rectangle 8"/>
            <p:cNvSpPr>
              <a:spLocks noChangeArrowheads="1"/>
            </p:cNvSpPr>
            <p:nvPr/>
          </p:nvSpPr>
          <p:spPr bwMode="auto">
            <a:xfrm>
              <a:off x="1227" y="2143"/>
              <a:ext cx="782" cy="337"/>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77" name="Rectangle 9"/>
            <p:cNvSpPr>
              <a:spLocks noChangeArrowheads="1"/>
            </p:cNvSpPr>
            <p:nvPr/>
          </p:nvSpPr>
          <p:spPr bwMode="auto">
            <a:xfrm>
              <a:off x="1227" y="2150"/>
              <a:ext cx="782" cy="337"/>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0778" name="Freeform 19"/>
            <p:cNvSpPr>
              <a:spLocks/>
            </p:cNvSpPr>
            <p:nvPr/>
          </p:nvSpPr>
          <p:spPr bwMode="auto">
            <a:xfrm>
              <a:off x="1600" y="2499"/>
              <a:ext cx="36" cy="73"/>
            </a:xfrm>
            <a:custGeom>
              <a:avLst/>
              <a:gdLst>
                <a:gd name="T0" fmla="*/ 432 w 3"/>
                <a:gd name="T1" fmla="*/ 888 h 6"/>
                <a:gd name="T2" fmla="*/ 144 w 3"/>
                <a:gd name="T3" fmla="*/ 0 h 6"/>
                <a:gd name="T4" fmla="*/ 0 w 3"/>
                <a:gd name="T5" fmla="*/ 888 h 6"/>
                <a:gd name="T6" fmla="*/ 144 w 3"/>
                <a:gd name="T7" fmla="*/ 888 h 6"/>
                <a:gd name="T8" fmla="*/ 432 w 3"/>
                <a:gd name="T9" fmla="*/ 888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1" y="0"/>
                  </a:lnTo>
                  <a:lnTo>
                    <a:pt x="0" y="6"/>
                  </a:lnTo>
                  <a:lnTo>
                    <a:pt x="1" y="6"/>
                  </a:lnTo>
                  <a:lnTo>
                    <a:pt x="3" y="6"/>
                  </a:lnTo>
                </a:path>
              </a:pathLst>
            </a:custGeom>
            <a:noFill/>
            <a:ln w="19050">
              <a:solidFill>
                <a:srgbClr val="00FFFF"/>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79" name="Freeform 20"/>
            <p:cNvSpPr>
              <a:spLocks/>
            </p:cNvSpPr>
            <p:nvPr/>
          </p:nvSpPr>
          <p:spPr bwMode="auto">
            <a:xfrm>
              <a:off x="1600" y="2499"/>
              <a:ext cx="36" cy="73"/>
            </a:xfrm>
            <a:custGeom>
              <a:avLst/>
              <a:gdLst>
                <a:gd name="T0" fmla="*/ 36 w 36"/>
                <a:gd name="T1" fmla="*/ 73 h 73"/>
                <a:gd name="T2" fmla="*/ 12 w 36"/>
                <a:gd name="T3" fmla="*/ 0 h 73"/>
                <a:gd name="T4" fmla="*/ 0 w 36"/>
                <a:gd name="T5" fmla="*/ 73 h 73"/>
                <a:gd name="T6" fmla="*/ 12 w 36"/>
                <a:gd name="T7" fmla="*/ 73 h 73"/>
                <a:gd name="T8" fmla="*/ 36 w 36"/>
                <a:gd name="T9" fmla="*/ 73 h 73"/>
                <a:gd name="T10" fmla="*/ 0 60000 65536"/>
                <a:gd name="T11" fmla="*/ 0 60000 65536"/>
                <a:gd name="T12" fmla="*/ 0 60000 65536"/>
                <a:gd name="T13" fmla="*/ 0 60000 65536"/>
                <a:gd name="T14" fmla="*/ 0 60000 65536"/>
                <a:gd name="T15" fmla="*/ 0 w 36"/>
                <a:gd name="T16" fmla="*/ 0 h 73"/>
                <a:gd name="T17" fmla="*/ 36 w 36"/>
                <a:gd name="T18" fmla="*/ 73 h 73"/>
              </a:gdLst>
              <a:ahLst/>
              <a:cxnLst>
                <a:cxn ang="T10">
                  <a:pos x="T0" y="T1"/>
                </a:cxn>
                <a:cxn ang="T11">
                  <a:pos x="T2" y="T3"/>
                </a:cxn>
                <a:cxn ang="T12">
                  <a:pos x="T4" y="T5"/>
                </a:cxn>
                <a:cxn ang="T13">
                  <a:pos x="T6" y="T7"/>
                </a:cxn>
                <a:cxn ang="T14">
                  <a:pos x="T8" y="T9"/>
                </a:cxn>
              </a:cxnLst>
              <a:rect l="T15" t="T16" r="T17" b="T18"/>
              <a:pathLst>
                <a:path w="36" h="73">
                  <a:moveTo>
                    <a:pt x="36" y="73"/>
                  </a:moveTo>
                  <a:lnTo>
                    <a:pt x="12" y="0"/>
                  </a:lnTo>
                  <a:lnTo>
                    <a:pt x="0" y="73"/>
                  </a:lnTo>
                  <a:lnTo>
                    <a:pt x="12" y="73"/>
                  </a:lnTo>
                  <a:lnTo>
                    <a:pt x="36" y="73"/>
                  </a:lnTo>
                  <a:close/>
                </a:path>
              </a:pathLst>
            </a:custGeom>
            <a:solidFill>
              <a:schemeClr val="tx1"/>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0780" name="Rectangle 36"/>
            <p:cNvSpPr>
              <a:spLocks noChangeArrowheads="1"/>
            </p:cNvSpPr>
            <p:nvPr/>
          </p:nvSpPr>
          <p:spPr bwMode="auto">
            <a:xfrm>
              <a:off x="1299" y="2187"/>
              <a:ext cx="473"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Secondary</a:t>
              </a:r>
              <a:endParaRPr lang="en-CA" altLang="en-US" sz="2400">
                <a:latin typeface="Corbel" panose="020B0503020204020204" pitchFamily="34" charset="0"/>
              </a:endParaRPr>
            </a:p>
          </p:txBody>
        </p:sp>
        <p:sp>
          <p:nvSpPr>
            <p:cNvPr id="30781" name="Rectangle 37"/>
            <p:cNvSpPr>
              <a:spLocks noChangeArrowheads="1"/>
            </p:cNvSpPr>
            <p:nvPr/>
          </p:nvSpPr>
          <p:spPr bwMode="auto">
            <a:xfrm>
              <a:off x="1408" y="2283"/>
              <a:ext cx="256"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a:solidFill>
                    <a:srgbClr val="000000"/>
                  </a:solidFill>
                  <a:latin typeface="Nimbus Roman No9 L"/>
                </a:rPr>
                <a:t>cache</a:t>
              </a:r>
              <a:endParaRPr lang="en-CA" altLang="en-US" sz="2400">
                <a:latin typeface="Corbel" panose="020B0503020204020204" pitchFamily="34" charset="0"/>
              </a:endParaRPr>
            </a:p>
          </p:txBody>
        </p:sp>
        <p:sp>
          <p:nvSpPr>
            <p:cNvPr id="30782" name="Rectangle 60"/>
            <p:cNvSpPr>
              <a:spLocks noChangeArrowheads="1"/>
            </p:cNvSpPr>
            <p:nvPr/>
          </p:nvSpPr>
          <p:spPr bwMode="auto">
            <a:xfrm>
              <a:off x="1817" y="2211"/>
              <a:ext cx="133"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a:solidFill>
                    <a:srgbClr val="000000"/>
                  </a:solidFill>
                  <a:latin typeface="Nimbus Roman No9 L"/>
                </a:rPr>
                <a:t>L2</a:t>
              </a:r>
              <a:endParaRPr lang="en-CA" altLang="en-US" sz="2400">
                <a:latin typeface="Corbel" panose="020B0503020204020204" pitchFamily="34" charset="0"/>
              </a:endParaRPr>
            </a:p>
          </p:txBody>
        </p:sp>
        <p:sp>
          <p:nvSpPr>
            <p:cNvPr id="30783" name="Text Box 65"/>
            <p:cNvSpPr txBox="1">
              <a:spLocks noChangeArrowheads="1"/>
            </p:cNvSpPr>
            <p:nvPr/>
          </p:nvSpPr>
          <p:spPr bwMode="auto">
            <a:xfrm>
              <a:off x="3316" y="791"/>
              <a:ext cx="2349" cy="32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buFontTx/>
                <a:buChar char="•"/>
              </a:pPr>
              <a:r>
                <a:rPr lang="en-US" altLang="en-US" sz="1600" i="1" dirty="0">
                  <a:latin typeface="Corbel" panose="020B0503020204020204" pitchFamily="34" charset="0"/>
                </a:rPr>
                <a:t>Fastest access is to the data held in  </a:t>
              </a:r>
            </a:p>
            <a:p>
              <a:pPr eaLnBrk="1" hangingPunct="1"/>
              <a:r>
                <a:rPr lang="en-US" altLang="en-US" sz="1600" i="1" dirty="0">
                  <a:latin typeface="Corbel" panose="020B0503020204020204" pitchFamily="34" charset="0"/>
                </a:rPr>
                <a:t>processor registers. Registers are at</a:t>
              </a:r>
            </a:p>
            <a:p>
              <a:pPr eaLnBrk="1" hangingPunct="1"/>
              <a:r>
                <a:rPr lang="en-US" altLang="en-US" sz="1600" i="1" dirty="0">
                  <a:latin typeface="Corbel" panose="020B0503020204020204" pitchFamily="34" charset="0"/>
                </a:rPr>
                <a:t>the top of the memory hierarchy.</a:t>
              </a:r>
            </a:p>
            <a:p>
              <a:pPr eaLnBrk="1" hangingPunct="1">
                <a:buFontTx/>
                <a:buChar char="•"/>
              </a:pPr>
              <a:r>
                <a:rPr lang="en-US" altLang="en-US" sz="1600" i="1" dirty="0">
                  <a:latin typeface="Corbel" panose="020B0503020204020204" pitchFamily="34" charset="0"/>
                </a:rPr>
                <a:t>Relatively small amount of memory that</a:t>
              </a:r>
            </a:p>
            <a:p>
              <a:pPr eaLnBrk="1" hangingPunct="1"/>
              <a:r>
                <a:rPr lang="en-US" altLang="en-US" sz="1600" i="1" dirty="0">
                  <a:latin typeface="Corbel" panose="020B0503020204020204" pitchFamily="34" charset="0"/>
                </a:rPr>
                <a:t>can be implemented on the processor </a:t>
              </a:r>
            </a:p>
            <a:p>
              <a:pPr eaLnBrk="1" hangingPunct="1"/>
              <a:r>
                <a:rPr lang="en-US" altLang="en-US" sz="1600" i="1" dirty="0">
                  <a:latin typeface="Corbel" panose="020B0503020204020204" pitchFamily="34" charset="0"/>
                </a:rPr>
                <a:t>chip. This is processor cache. </a:t>
              </a:r>
            </a:p>
            <a:p>
              <a:pPr eaLnBrk="1" hangingPunct="1">
                <a:buFontTx/>
                <a:buChar char="•"/>
              </a:pPr>
              <a:r>
                <a:rPr lang="en-US" altLang="en-US" sz="1600" i="1" dirty="0">
                  <a:latin typeface="Corbel" panose="020B0503020204020204" pitchFamily="34" charset="0"/>
                </a:rPr>
                <a:t>Two levels of cache. Level 1 (L1) cache </a:t>
              </a:r>
            </a:p>
            <a:p>
              <a:pPr eaLnBrk="1" hangingPunct="1"/>
              <a:r>
                <a:rPr lang="en-US" altLang="en-US" sz="1600" i="1" dirty="0">
                  <a:latin typeface="Corbel" panose="020B0503020204020204" pitchFamily="34" charset="0"/>
                </a:rPr>
                <a:t>is on the processor chip. Level 2 (L2) </a:t>
              </a:r>
            </a:p>
            <a:p>
              <a:pPr eaLnBrk="1" hangingPunct="1"/>
              <a:r>
                <a:rPr lang="en-US" altLang="en-US" sz="1600" i="1" dirty="0">
                  <a:latin typeface="Corbel" panose="020B0503020204020204" pitchFamily="34" charset="0"/>
                </a:rPr>
                <a:t>cache is in between main memory and </a:t>
              </a:r>
            </a:p>
            <a:p>
              <a:pPr eaLnBrk="1" hangingPunct="1"/>
              <a:r>
                <a:rPr lang="en-US" altLang="en-US" sz="1600" i="1" dirty="0">
                  <a:latin typeface="Corbel" panose="020B0503020204020204" pitchFamily="34" charset="0"/>
                </a:rPr>
                <a:t>processor. </a:t>
              </a:r>
            </a:p>
            <a:p>
              <a:pPr eaLnBrk="1" hangingPunct="1">
                <a:buFontTx/>
                <a:buChar char="•"/>
              </a:pPr>
              <a:r>
                <a:rPr lang="en-US" altLang="en-US" sz="1600" i="1" dirty="0">
                  <a:latin typeface="Corbel" panose="020B0503020204020204" pitchFamily="34" charset="0"/>
                </a:rPr>
                <a:t>Next level is main memory, implemented</a:t>
              </a:r>
            </a:p>
            <a:p>
              <a:pPr eaLnBrk="1" hangingPunct="1"/>
              <a:r>
                <a:rPr lang="en-US" altLang="en-US" sz="1600" i="1" dirty="0">
                  <a:latin typeface="Corbel" panose="020B0503020204020204" pitchFamily="34" charset="0"/>
                </a:rPr>
                <a:t>as SIMMs. Much larger, but much slower</a:t>
              </a:r>
            </a:p>
            <a:p>
              <a:pPr eaLnBrk="1" hangingPunct="1"/>
              <a:r>
                <a:rPr lang="en-US" altLang="en-US" sz="1600" i="1" dirty="0">
                  <a:latin typeface="Corbel" panose="020B0503020204020204" pitchFamily="34" charset="0"/>
                </a:rPr>
                <a:t>than cache memory.</a:t>
              </a:r>
            </a:p>
            <a:p>
              <a:pPr eaLnBrk="1" hangingPunct="1">
                <a:buFontTx/>
                <a:buChar char="•"/>
              </a:pPr>
              <a:r>
                <a:rPr lang="en-US" altLang="en-US" sz="1600" i="1" dirty="0">
                  <a:latin typeface="Corbel" panose="020B0503020204020204" pitchFamily="34" charset="0"/>
                </a:rPr>
                <a:t>Next level is magnetic disks. Huge amount</a:t>
              </a:r>
            </a:p>
            <a:p>
              <a:pPr eaLnBrk="1" hangingPunct="1"/>
              <a:r>
                <a:rPr lang="en-US" altLang="en-US" sz="1600" i="1" dirty="0">
                  <a:latin typeface="Corbel" panose="020B0503020204020204" pitchFamily="34" charset="0"/>
                </a:rPr>
                <a:t>of inexpensive storage. </a:t>
              </a:r>
            </a:p>
            <a:p>
              <a:pPr eaLnBrk="1" hangingPunct="1">
                <a:buFontTx/>
                <a:buChar char="•"/>
              </a:pPr>
              <a:r>
                <a:rPr lang="en-US" altLang="en-US" sz="1600" i="1" dirty="0">
                  <a:latin typeface="Corbel" panose="020B0503020204020204" pitchFamily="34" charset="0"/>
                </a:rPr>
                <a:t>Speed of memory access is critical, the </a:t>
              </a:r>
            </a:p>
            <a:p>
              <a:pPr eaLnBrk="1" hangingPunct="1"/>
              <a:r>
                <a:rPr lang="en-US" altLang="en-US" sz="1600" i="1" dirty="0">
                  <a:latin typeface="Corbel" panose="020B0503020204020204" pitchFamily="34" charset="0"/>
                </a:rPr>
                <a:t>idea is to bring instructions and data </a:t>
              </a:r>
            </a:p>
            <a:p>
              <a:pPr eaLnBrk="1" hangingPunct="1"/>
              <a:r>
                <a:rPr lang="en-US" altLang="en-US" sz="1600" i="1" dirty="0">
                  <a:latin typeface="Corbel" panose="020B0503020204020204" pitchFamily="34" charset="0"/>
                </a:rPr>
                <a:t>that will be used in the near future as </a:t>
              </a:r>
            </a:p>
            <a:p>
              <a:pPr eaLnBrk="1" hangingPunct="1"/>
              <a:r>
                <a:rPr lang="en-US" altLang="en-US" sz="1600" i="1" dirty="0">
                  <a:latin typeface="Corbel" panose="020B0503020204020204" pitchFamily="34" charset="0"/>
                </a:rPr>
                <a:t>close to the processor as possible</a:t>
              </a:r>
              <a:r>
                <a:rPr lang="en-US" altLang="en-US" sz="1600" i="1" dirty="0">
                  <a:solidFill>
                    <a:srgbClr val="CC3300"/>
                  </a:solidFill>
                  <a:latin typeface="Corbel" panose="020B0503020204020204" pitchFamily="34" charset="0"/>
                </a:rPr>
                <a:t>.</a:t>
              </a:r>
            </a:p>
          </p:txBody>
        </p:sp>
      </p:grpSp>
      <p:pic>
        <p:nvPicPr>
          <p:cNvPr id="3" name="Picture 2">
            <a:extLst>
              <a:ext uri="{FF2B5EF4-FFF2-40B4-BE49-F238E27FC236}">
                <a16:creationId xmlns:a16="http://schemas.microsoft.com/office/drawing/2014/main" xmlns="" id="{6A517C5F-6C46-441D-95A3-D62EACA77D53}"/>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
    </mc:Choice>
    <mc:Fallback>
      <p:transition spd="slow" advTm="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eaLnBrk="1" fontAlgn="auto" hangingPunct="1">
              <a:spcAft>
                <a:spcPts val="0"/>
              </a:spcAft>
              <a:defRPr/>
            </a:pPr>
            <a:r>
              <a:rPr lang="en-US" dirty="0">
                <a:solidFill>
                  <a:schemeClr val="accent1">
                    <a:satMod val="150000"/>
                  </a:schemeClr>
                </a:solidFill>
              </a:rPr>
              <a:t>The Memory System</a:t>
            </a:r>
          </a:p>
        </p:txBody>
      </p:sp>
      <p:sp>
        <p:nvSpPr>
          <p:cNvPr id="31747" name="Subtitle 2"/>
          <p:cNvSpPr>
            <a:spLocks noGrp="1"/>
          </p:cNvSpPr>
          <p:nvPr>
            <p:ph type="subTitle" idx="1"/>
          </p:nvPr>
        </p:nvSpPr>
        <p:spPr/>
        <p:txBody>
          <a:bodyPr/>
          <a:lstStyle/>
          <a:p>
            <a:pPr eaLnBrk="1" hangingPunct="1"/>
            <a:r>
              <a:rPr lang="en-US" altLang="en-US" sz="2400"/>
              <a:t>Cache Memories</a:t>
            </a:r>
          </a:p>
        </p:txBody>
      </p:sp>
      <p:pic>
        <p:nvPicPr>
          <p:cNvPr id="3" name="Picture 2">
            <a:extLst>
              <a:ext uri="{FF2B5EF4-FFF2-40B4-BE49-F238E27FC236}">
                <a16:creationId xmlns:a16="http://schemas.microsoft.com/office/drawing/2014/main" xmlns="" id="{AEDD3E4D-F3E6-4A52-84C6-B4FCEBB62E8F}"/>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
    </mc:Choice>
    <mc:Fallback>
      <p:transition spd="slow" advTm="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609600"/>
          </a:xfrm>
        </p:spPr>
        <p:txBody>
          <a:bodyPr>
            <a:normAutofit fontScale="90000"/>
          </a:bodyPr>
          <a:lstStyle/>
          <a:p>
            <a:pPr eaLnBrk="1" fontAlgn="auto" hangingPunct="1">
              <a:spcAft>
                <a:spcPts val="0"/>
              </a:spcAft>
              <a:defRPr/>
            </a:pPr>
            <a:r>
              <a:rPr lang="en-US" sz="4800" dirty="0">
                <a:solidFill>
                  <a:schemeClr val="accent1">
                    <a:satMod val="150000"/>
                  </a:schemeClr>
                </a:solidFill>
              </a:rPr>
              <a:t>Cache </a:t>
            </a:r>
            <a:r>
              <a:rPr lang="en-US" sz="4800" dirty="0" smtClean="0">
                <a:solidFill>
                  <a:schemeClr val="accent1">
                    <a:satMod val="150000"/>
                  </a:schemeClr>
                </a:solidFill>
              </a:rPr>
              <a:t>Memory</a:t>
            </a:r>
            <a:endParaRPr lang="en-US" dirty="0">
              <a:solidFill>
                <a:schemeClr val="accent1">
                  <a:satMod val="150000"/>
                </a:schemeClr>
              </a:solidFill>
            </a:endParaRPr>
          </a:p>
        </p:txBody>
      </p:sp>
      <p:sp>
        <p:nvSpPr>
          <p:cNvPr id="3" name="Content Placeholder 2"/>
          <p:cNvSpPr>
            <a:spLocks noGrp="1"/>
          </p:cNvSpPr>
          <p:nvPr>
            <p:ph idx="1"/>
          </p:nvPr>
        </p:nvSpPr>
        <p:spPr>
          <a:xfrm>
            <a:off x="609598" y="1600200"/>
            <a:ext cx="7010401" cy="4441163"/>
          </a:xfrm>
        </p:spPr>
        <p:txBody>
          <a:bodyPr rtlCol="0">
            <a:normAutofit/>
          </a:bodyPr>
          <a:lstStyle/>
          <a:p>
            <a:pPr marL="438912" indent="-320040" algn="just" eaLnBrk="1" fontAlgn="auto" hangingPunct="1">
              <a:spcBef>
                <a:spcPts val="0"/>
              </a:spcBef>
              <a:spcAft>
                <a:spcPts val="0"/>
              </a:spcAft>
              <a:buFont typeface="Wingdings 2"/>
              <a:buChar char=""/>
              <a:defRPr/>
            </a:pPr>
            <a:r>
              <a:rPr lang="en-US" dirty="0">
                <a:solidFill>
                  <a:schemeClr val="tx1"/>
                </a:solidFill>
              </a:rPr>
              <a:t>Processor is much faster than the main memory. </a:t>
            </a:r>
          </a:p>
          <a:p>
            <a:pPr marL="438912" indent="-320040" algn="just" eaLnBrk="1" fontAlgn="auto" hangingPunct="1">
              <a:spcBef>
                <a:spcPts val="0"/>
              </a:spcBef>
              <a:spcAft>
                <a:spcPts val="0"/>
              </a:spcAft>
              <a:buFont typeface="Wingdings 2"/>
              <a:buChar char=""/>
              <a:defRPr/>
            </a:pPr>
            <a:r>
              <a:rPr lang="en-US" dirty="0">
                <a:solidFill>
                  <a:schemeClr val="tx1"/>
                </a:solidFill>
              </a:rPr>
              <a:t>Speed of the main memory cannot be increased beyond a certain point. </a:t>
            </a:r>
          </a:p>
          <a:p>
            <a:pPr marL="438912" indent="-320040" algn="just" eaLnBrk="1" fontAlgn="auto" hangingPunct="1">
              <a:spcBef>
                <a:spcPts val="0"/>
              </a:spcBef>
              <a:spcAft>
                <a:spcPts val="0"/>
              </a:spcAft>
              <a:buFont typeface="Wingdings 2"/>
              <a:buChar char=""/>
              <a:defRPr/>
            </a:pPr>
            <a:r>
              <a:rPr lang="en-US" dirty="0">
                <a:solidFill>
                  <a:schemeClr val="tx1"/>
                </a:solidFill>
              </a:rPr>
              <a:t>Cache memory is an architectural arrangement which makes the main memory appear faster to the processor than it really is. </a:t>
            </a:r>
          </a:p>
          <a:p>
            <a:pPr marL="438912" indent="-320040" eaLnBrk="1" fontAlgn="auto" hangingPunct="1">
              <a:spcBef>
                <a:spcPts val="0"/>
              </a:spcBef>
              <a:spcAft>
                <a:spcPts val="0"/>
              </a:spcAft>
              <a:buFont typeface="Wingdings 2"/>
              <a:buChar char=""/>
              <a:defRPr/>
            </a:pPr>
            <a:r>
              <a:rPr lang="en-US" dirty="0">
                <a:solidFill>
                  <a:schemeClr val="tx1"/>
                </a:solidFill>
              </a:rPr>
              <a:t>Cache memory is based on the property of computer programs known as </a:t>
            </a:r>
            <a:r>
              <a:rPr lang="en-US" u="sng" dirty="0">
                <a:solidFill>
                  <a:schemeClr val="tx1"/>
                </a:solidFill>
              </a:rPr>
              <a:t>“locality of reference”.</a:t>
            </a:r>
            <a:endParaRPr lang="en-US" dirty="0">
              <a:solidFill>
                <a:schemeClr val="tx1"/>
              </a:solidFill>
            </a:endParaRP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2AEDF8FA-4E02-40BD-9FBC-BF1772CCDB06}"/>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
    </mc:Choice>
    <mc:Fallback>
      <p:transition spd="slow" advTm="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 y="304800"/>
            <a:ext cx="6347713" cy="914400"/>
          </a:xfrm>
        </p:spPr>
        <p:txBody>
          <a:bodyPr>
            <a:normAutofit/>
          </a:bodyPr>
          <a:lstStyle/>
          <a:p>
            <a:pPr eaLnBrk="1" fontAlgn="auto" hangingPunct="1">
              <a:spcAft>
                <a:spcPts val="0"/>
              </a:spcAft>
              <a:defRPr/>
            </a:pPr>
            <a:r>
              <a:rPr lang="en-US" sz="4800" dirty="0">
                <a:solidFill>
                  <a:schemeClr val="accent1">
                    <a:satMod val="150000"/>
                  </a:schemeClr>
                </a:solidFill>
              </a:rPr>
              <a:t>Locality of Reference</a:t>
            </a:r>
          </a:p>
        </p:txBody>
      </p:sp>
      <p:sp>
        <p:nvSpPr>
          <p:cNvPr id="3" name="Content Placeholder 2"/>
          <p:cNvSpPr>
            <a:spLocks noGrp="1"/>
          </p:cNvSpPr>
          <p:nvPr>
            <p:ph idx="1"/>
          </p:nvPr>
        </p:nvSpPr>
        <p:spPr>
          <a:xfrm>
            <a:off x="381000" y="1828800"/>
            <a:ext cx="8016241" cy="4023360"/>
          </a:xfrm>
        </p:spPr>
        <p:txBody>
          <a:bodyPr rtlCol="0">
            <a:normAutofit lnSpcReduction="10000"/>
          </a:bodyPr>
          <a:lstStyle/>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Analysis of programs indicates that many instructions in localized areas of a program are executed repeatedly during some period of time, while the others are accessed relatively less frequently. </a:t>
            </a:r>
          </a:p>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Temporal locality of reference:</a:t>
            </a:r>
            <a:endParaRPr lang="en-US" dirty="0"/>
          </a:p>
          <a:p>
            <a:pPr marL="731520" lvl="1" indent="-274320" eaLnBrk="1" fontAlgn="auto" hangingPunct="1">
              <a:lnSpc>
                <a:spcPct val="150000"/>
              </a:lnSpc>
              <a:spcAft>
                <a:spcPts val="0"/>
              </a:spcAft>
              <a:buFont typeface="Wingdings"/>
              <a:buChar char=""/>
              <a:defRPr/>
            </a:pPr>
            <a:r>
              <a:rPr lang="en-US" sz="1800" dirty="0"/>
              <a:t>Recently executed instruction is likely to be executed again very soon.</a:t>
            </a:r>
          </a:p>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Spatial locality of reference:</a:t>
            </a:r>
            <a:endParaRPr lang="en-US" dirty="0"/>
          </a:p>
          <a:p>
            <a:pPr marL="731520" lvl="1" indent="-274320" eaLnBrk="1" fontAlgn="auto" hangingPunct="1">
              <a:lnSpc>
                <a:spcPct val="150000"/>
              </a:lnSpc>
              <a:spcAft>
                <a:spcPts val="0"/>
              </a:spcAft>
              <a:buFont typeface="Wingdings"/>
              <a:buChar char=""/>
              <a:defRPr/>
            </a:pPr>
            <a:r>
              <a:rPr lang="en-US" sz="1800" dirty="0"/>
              <a:t>Instructions with addresses close to a recently instruction are likely </a:t>
            </a:r>
          </a:p>
          <a:p>
            <a:pPr marL="731520" lvl="1" indent="-274320" eaLnBrk="1" fontAlgn="auto" hangingPunct="1">
              <a:lnSpc>
                <a:spcPct val="150000"/>
              </a:lnSpc>
              <a:spcAft>
                <a:spcPts val="0"/>
              </a:spcAft>
              <a:buFont typeface="Wingdings"/>
              <a:buNone/>
              <a:defRPr/>
            </a:pPr>
            <a:r>
              <a:rPr lang="en-US" sz="1800" dirty="0"/>
              <a:t>	to be executed soon.</a:t>
            </a: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7D5E6C22-D168-46A8-94C4-CD86F86F442F}"/>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08"/>
    </mc:Choice>
    <mc:Fallback>
      <p:transition spd="slow" advTm="9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Cache memories</a:t>
            </a:r>
          </a:p>
        </p:txBody>
      </p:sp>
      <p:sp>
        <p:nvSpPr>
          <p:cNvPr id="3" name="Content Placeholder 2"/>
          <p:cNvSpPr>
            <a:spLocks noGrp="1"/>
          </p:cNvSpPr>
          <p:nvPr>
            <p:ph idx="1"/>
          </p:nvPr>
        </p:nvSpPr>
        <p:spPr>
          <a:xfrm>
            <a:off x="381000" y="3810000"/>
            <a:ext cx="8458200" cy="2590800"/>
          </a:xfrm>
        </p:spPr>
        <p:txBody>
          <a:bodyPr rtlCol="0">
            <a:normAutofit lnSpcReduction="10000"/>
          </a:bodyPr>
          <a:lstStyle/>
          <a:p>
            <a:pPr marL="438912" indent="-320040" eaLnBrk="1" fontAlgn="auto" hangingPunct="1">
              <a:spcBef>
                <a:spcPts val="0"/>
              </a:spcBef>
              <a:spcAft>
                <a:spcPts val="0"/>
              </a:spcAft>
              <a:buFontTx/>
              <a:buChar char="•"/>
              <a:defRPr/>
            </a:pPr>
            <a:r>
              <a:rPr lang="en-US" i="1" dirty="0">
                <a:solidFill>
                  <a:schemeClr val="tx1"/>
                </a:solidFill>
              </a:rPr>
              <a:t>Processor issues a Read request, a block of words is transferred from the main memory  to the cache, one word at a time.</a:t>
            </a:r>
          </a:p>
          <a:p>
            <a:pPr marL="438912" indent="-320040" eaLnBrk="1" fontAlgn="auto" hangingPunct="1">
              <a:spcBef>
                <a:spcPts val="0"/>
              </a:spcBef>
              <a:spcAft>
                <a:spcPts val="0"/>
              </a:spcAft>
              <a:buFontTx/>
              <a:buChar char="•"/>
              <a:defRPr/>
            </a:pPr>
            <a:r>
              <a:rPr lang="en-US" i="1" dirty="0">
                <a:solidFill>
                  <a:schemeClr val="tx1"/>
                </a:solidFill>
              </a:rPr>
              <a:t>Subsequent references to the data in this block of words are found in the cache.</a:t>
            </a:r>
          </a:p>
          <a:p>
            <a:pPr marL="438912" indent="-320040" eaLnBrk="1" fontAlgn="auto" hangingPunct="1">
              <a:spcBef>
                <a:spcPts val="0"/>
              </a:spcBef>
              <a:spcAft>
                <a:spcPts val="0"/>
              </a:spcAft>
              <a:buFontTx/>
              <a:buChar char="•"/>
              <a:defRPr/>
            </a:pPr>
            <a:r>
              <a:rPr lang="en-US" i="1" dirty="0">
                <a:solidFill>
                  <a:schemeClr val="tx1"/>
                </a:solidFill>
              </a:rPr>
              <a:t>At any given time, only some blocks in the main memory are held in the cache. Which  blocks in the main memory are in the cache is determined by </a:t>
            </a:r>
            <a:r>
              <a:rPr lang="en-US" i="1" dirty="0">
                <a:solidFill>
                  <a:schemeClr val="accent2"/>
                </a:solidFill>
              </a:rPr>
              <a:t>a “</a:t>
            </a:r>
            <a:r>
              <a:rPr lang="en-US" i="1" u="sng" dirty="0">
                <a:solidFill>
                  <a:schemeClr val="accent2"/>
                </a:solidFill>
              </a:rPr>
              <a:t>mapping function”.</a:t>
            </a:r>
            <a:endParaRPr lang="en-US" i="1" dirty="0">
              <a:solidFill>
                <a:schemeClr val="accent2"/>
              </a:solidFill>
            </a:endParaRPr>
          </a:p>
          <a:p>
            <a:pPr marL="438912" indent="-320040" eaLnBrk="1" fontAlgn="auto" hangingPunct="1">
              <a:spcBef>
                <a:spcPts val="0"/>
              </a:spcBef>
              <a:spcAft>
                <a:spcPts val="0"/>
              </a:spcAft>
              <a:buFontTx/>
              <a:buChar char="•"/>
              <a:defRPr/>
            </a:pPr>
            <a:r>
              <a:rPr lang="en-US" i="1" dirty="0">
                <a:solidFill>
                  <a:schemeClr val="tx1"/>
                </a:solidFill>
              </a:rPr>
              <a:t>When the cache is full, and a block of words needs to be transferred </a:t>
            </a:r>
          </a:p>
          <a:p>
            <a:pPr marL="438912" indent="-320040" eaLnBrk="1" fontAlgn="auto" hangingPunct="1">
              <a:spcBef>
                <a:spcPts val="0"/>
              </a:spcBef>
              <a:spcAft>
                <a:spcPts val="0"/>
              </a:spcAft>
              <a:buFont typeface="Wingdings 2"/>
              <a:buNone/>
              <a:defRPr/>
            </a:pPr>
            <a:r>
              <a:rPr lang="en-US" i="1" dirty="0">
                <a:solidFill>
                  <a:schemeClr val="tx1"/>
                </a:solidFill>
              </a:rPr>
              <a:t>	from the main  memory, some block of words in the cache must be </a:t>
            </a:r>
          </a:p>
          <a:p>
            <a:pPr marL="438912" indent="-320040" eaLnBrk="1" fontAlgn="auto" hangingPunct="1">
              <a:spcBef>
                <a:spcPts val="0"/>
              </a:spcBef>
              <a:spcAft>
                <a:spcPts val="0"/>
              </a:spcAft>
              <a:buFont typeface="Wingdings 2"/>
              <a:buNone/>
              <a:defRPr/>
            </a:pPr>
            <a:r>
              <a:rPr lang="en-US" i="1" dirty="0">
                <a:solidFill>
                  <a:schemeClr val="tx1"/>
                </a:solidFill>
              </a:rPr>
              <a:t>	replaced. This is determined by a </a:t>
            </a:r>
            <a:r>
              <a:rPr lang="en-US" i="1" u="sng" dirty="0">
                <a:solidFill>
                  <a:schemeClr val="accent2"/>
                </a:solidFill>
              </a:rPr>
              <a:t>“replacement algorithm”.</a:t>
            </a:r>
            <a:endParaRPr lang="en-US" dirty="0"/>
          </a:p>
        </p:txBody>
      </p:sp>
      <p:grpSp>
        <p:nvGrpSpPr>
          <p:cNvPr id="34820" name="Group 20"/>
          <p:cNvGrpSpPr>
            <a:grpSpLocks/>
          </p:cNvGrpSpPr>
          <p:nvPr/>
        </p:nvGrpSpPr>
        <p:grpSpPr bwMode="auto">
          <a:xfrm>
            <a:off x="1752600" y="1774825"/>
            <a:ext cx="5705475" cy="1882775"/>
            <a:chOff x="1263650" y="1622425"/>
            <a:chExt cx="6499225" cy="2263775"/>
          </a:xfrm>
        </p:grpSpPr>
        <p:sp>
          <p:nvSpPr>
            <p:cNvPr id="34821" name="Freeform 4"/>
            <p:cNvSpPr>
              <a:spLocks/>
            </p:cNvSpPr>
            <p:nvPr/>
          </p:nvSpPr>
          <p:spPr bwMode="auto">
            <a:xfrm>
              <a:off x="2701925" y="2714625"/>
              <a:ext cx="160338" cy="79375"/>
            </a:xfrm>
            <a:custGeom>
              <a:avLst/>
              <a:gdLst>
                <a:gd name="T0" fmla="*/ 2147483647 w 6"/>
                <a:gd name="T1" fmla="*/ 0 h 3"/>
                <a:gd name="T2" fmla="*/ 0 w 6"/>
                <a:gd name="T3" fmla="*/ 700034568 h 3"/>
                <a:gd name="T4" fmla="*/ 2147483647 w 6"/>
                <a:gd name="T5" fmla="*/ 2100130368 h 3"/>
                <a:gd name="T6" fmla="*/ 2147483647 w 6"/>
                <a:gd name="T7" fmla="*/ 700034568 h 3"/>
                <a:gd name="T8" fmla="*/ 2147483647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1"/>
                  </a:lnTo>
                  <a:lnTo>
                    <a:pt x="6" y="3"/>
                  </a:lnTo>
                  <a:lnTo>
                    <a:pt x="6" y="1"/>
                  </a:lnTo>
                  <a:lnTo>
                    <a:pt x="6" y="0"/>
                  </a:lnTo>
                </a:path>
              </a:pathLst>
            </a:custGeom>
            <a:noFill/>
            <a:ln w="269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4822" name="Freeform 5"/>
            <p:cNvSpPr>
              <a:spLocks/>
            </p:cNvSpPr>
            <p:nvPr/>
          </p:nvSpPr>
          <p:spPr bwMode="auto">
            <a:xfrm>
              <a:off x="2701925" y="2714625"/>
              <a:ext cx="160338" cy="79375"/>
            </a:xfrm>
            <a:custGeom>
              <a:avLst/>
              <a:gdLst>
                <a:gd name="T0" fmla="*/ 254537391 w 101"/>
                <a:gd name="T1" fmla="*/ 0 h 50"/>
                <a:gd name="T2" fmla="*/ 0 w 101"/>
                <a:gd name="T3" fmla="*/ 40322500 h 50"/>
                <a:gd name="T4" fmla="*/ 254537391 w 101"/>
                <a:gd name="T5" fmla="*/ 126007824 h 50"/>
                <a:gd name="T6" fmla="*/ 254537391 w 101"/>
                <a:gd name="T7" fmla="*/ 40322500 h 50"/>
                <a:gd name="T8" fmla="*/ 254537391 w 101"/>
                <a:gd name="T9" fmla="*/ 0 h 50"/>
                <a:gd name="T10" fmla="*/ 0 60000 65536"/>
                <a:gd name="T11" fmla="*/ 0 60000 65536"/>
                <a:gd name="T12" fmla="*/ 0 60000 65536"/>
                <a:gd name="T13" fmla="*/ 0 60000 65536"/>
                <a:gd name="T14" fmla="*/ 0 60000 65536"/>
                <a:gd name="T15" fmla="*/ 0 w 101"/>
                <a:gd name="T16" fmla="*/ 0 h 50"/>
                <a:gd name="T17" fmla="*/ 101 w 101"/>
                <a:gd name="T18" fmla="*/ 50 h 50"/>
              </a:gdLst>
              <a:ahLst/>
              <a:cxnLst>
                <a:cxn ang="T10">
                  <a:pos x="T0" y="T1"/>
                </a:cxn>
                <a:cxn ang="T11">
                  <a:pos x="T2" y="T3"/>
                </a:cxn>
                <a:cxn ang="T12">
                  <a:pos x="T4" y="T5"/>
                </a:cxn>
                <a:cxn ang="T13">
                  <a:pos x="T6" y="T7"/>
                </a:cxn>
                <a:cxn ang="T14">
                  <a:pos x="T8" y="T9"/>
                </a:cxn>
              </a:cxnLst>
              <a:rect l="T15" t="T16" r="T17" b="T18"/>
              <a:pathLst>
                <a:path w="101" h="50">
                  <a:moveTo>
                    <a:pt x="101" y="0"/>
                  </a:moveTo>
                  <a:lnTo>
                    <a:pt x="0" y="16"/>
                  </a:lnTo>
                  <a:lnTo>
                    <a:pt x="101" y="50"/>
                  </a:lnTo>
                  <a:lnTo>
                    <a:pt x="101" y="16"/>
                  </a:lnTo>
                  <a:lnTo>
                    <a:pt x="101"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4823" name="Freeform 6"/>
            <p:cNvSpPr>
              <a:spLocks/>
            </p:cNvSpPr>
            <p:nvPr/>
          </p:nvSpPr>
          <p:spPr bwMode="auto">
            <a:xfrm>
              <a:off x="3687763" y="2714625"/>
              <a:ext cx="185737" cy="79375"/>
            </a:xfrm>
            <a:custGeom>
              <a:avLst/>
              <a:gdLst>
                <a:gd name="T0" fmla="*/ 0 w 7"/>
                <a:gd name="T1" fmla="*/ 2100130368 h 3"/>
                <a:gd name="T2" fmla="*/ 2147483647 w 7"/>
                <a:gd name="T3" fmla="*/ 700034568 h 3"/>
                <a:gd name="T4" fmla="*/ 0 w 7"/>
                <a:gd name="T5" fmla="*/ 0 h 3"/>
                <a:gd name="T6" fmla="*/ 0 w 7"/>
                <a:gd name="T7" fmla="*/ 700034568 h 3"/>
                <a:gd name="T8" fmla="*/ 0 w 7"/>
                <a:gd name="T9" fmla="*/ 2100130368 h 3"/>
                <a:gd name="T10" fmla="*/ 0 60000 65536"/>
                <a:gd name="T11" fmla="*/ 0 60000 65536"/>
                <a:gd name="T12" fmla="*/ 0 60000 65536"/>
                <a:gd name="T13" fmla="*/ 0 60000 65536"/>
                <a:gd name="T14" fmla="*/ 0 60000 65536"/>
                <a:gd name="T15" fmla="*/ 0 w 7"/>
                <a:gd name="T16" fmla="*/ 0 h 3"/>
                <a:gd name="T17" fmla="*/ 7 w 7"/>
                <a:gd name="T18" fmla="*/ 3 h 3"/>
              </a:gdLst>
              <a:ahLst/>
              <a:cxnLst>
                <a:cxn ang="T10">
                  <a:pos x="T0" y="T1"/>
                </a:cxn>
                <a:cxn ang="T11">
                  <a:pos x="T2" y="T3"/>
                </a:cxn>
                <a:cxn ang="T12">
                  <a:pos x="T4" y="T5"/>
                </a:cxn>
                <a:cxn ang="T13">
                  <a:pos x="T6" y="T7"/>
                </a:cxn>
                <a:cxn ang="T14">
                  <a:pos x="T8" y="T9"/>
                </a:cxn>
              </a:cxnLst>
              <a:rect l="T15" t="T16" r="T17" b="T18"/>
              <a:pathLst>
                <a:path w="7" h="3">
                  <a:moveTo>
                    <a:pt x="0" y="3"/>
                  </a:moveTo>
                  <a:lnTo>
                    <a:pt x="7" y="1"/>
                  </a:lnTo>
                  <a:lnTo>
                    <a:pt x="0" y="0"/>
                  </a:lnTo>
                  <a:lnTo>
                    <a:pt x="0" y="1"/>
                  </a:lnTo>
                  <a:lnTo>
                    <a:pt x="0" y="3"/>
                  </a:lnTo>
                </a:path>
              </a:pathLst>
            </a:custGeom>
            <a:noFill/>
            <a:ln w="269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4824" name="Freeform 7"/>
            <p:cNvSpPr>
              <a:spLocks/>
            </p:cNvSpPr>
            <p:nvPr/>
          </p:nvSpPr>
          <p:spPr bwMode="auto">
            <a:xfrm>
              <a:off x="3687763" y="2714625"/>
              <a:ext cx="185737" cy="79375"/>
            </a:xfrm>
            <a:custGeom>
              <a:avLst/>
              <a:gdLst>
                <a:gd name="T0" fmla="*/ 0 w 117"/>
                <a:gd name="T1" fmla="*/ 126007824 h 50"/>
                <a:gd name="T2" fmla="*/ 294856716 w 117"/>
                <a:gd name="T3" fmla="*/ 40322500 h 50"/>
                <a:gd name="T4" fmla="*/ 0 w 117"/>
                <a:gd name="T5" fmla="*/ 0 h 50"/>
                <a:gd name="T6" fmla="*/ 0 w 117"/>
                <a:gd name="T7" fmla="*/ 40322500 h 50"/>
                <a:gd name="T8" fmla="*/ 0 w 117"/>
                <a:gd name="T9" fmla="*/ 126007824 h 50"/>
                <a:gd name="T10" fmla="*/ 0 60000 65536"/>
                <a:gd name="T11" fmla="*/ 0 60000 65536"/>
                <a:gd name="T12" fmla="*/ 0 60000 65536"/>
                <a:gd name="T13" fmla="*/ 0 60000 65536"/>
                <a:gd name="T14" fmla="*/ 0 60000 65536"/>
                <a:gd name="T15" fmla="*/ 0 w 117"/>
                <a:gd name="T16" fmla="*/ 0 h 50"/>
                <a:gd name="T17" fmla="*/ 117 w 117"/>
                <a:gd name="T18" fmla="*/ 50 h 50"/>
              </a:gdLst>
              <a:ahLst/>
              <a:cxnLst>
                <a:cxn ang="T10">
                  <a:pos x="T0" y="T1"/>
                </a:cxn>
                <a:cxn ang="T11">
                  <a:pos x="T2" y="T3"/>
                </a:cxn>
                <a:cxn ang="T12">
                  <a:pos x="T4" y="T5"/>
                </a:cxn>
                <a:cxn ang="T13">
                  <a:pos x="T6" y="T7"/>
                </a:cxn>
                <a:cxn ang="T14">
                  <a:pos x="T8" y="T9"/>
                </a:cxn>
              </a:cxnLst>
              <a:rect l="T15" t="T16" r="T17" b="T18"/>
              <a:pathLst>
                <a:path w="117" h="50">
                  <a:moveTo>
                    <a:pt x="0" y="50"/>
                  </a:moveTo>
                  <a:lnTo>
                    <a:pt x="117" y="16"/>
                  </a:lnTo>
                  <a:lnTo>
                    <a:pt x="0" y="0"/>
                  </a:lnTo>
                  <a:lnTo>
                    <a:pt x="0" y="16"/>
                  </a:lnTo>
                  <a:lnTo>
                    <a:pt x="0" y="5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4825" name="Line 8"/>
            <p:cNvSpPr>
              <a:spLocks noChangeShapeType="1"/>
            </p:cNvSpPr>
            <p:nvPr/>
          </p:nvSpPr>
          <p:spPr bwMode="auto">
            <a:xfrm flipH="1">
              <a:off x="2887663" y="2740025"/>
              <a:ext cx="800100" cy="1587"/>
            </a:xfrm>
            <a:prstGeom prst="line">
              <a:avLst/>
            </a:prstGeom>
            <a:noFill/>
            <a:ln w="26988">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826" name="Freeform 9"/>
            <p:cNvSpPr>
              <a:spLocks/>
            </p:cNvSpPr>
            <p:nvPr/>
          </p:nvSpPr>
          <p:spPr bwMode="auto">
            <a:xfrm>
              <a:off x="5180013" y="2714625"/>
              <a:ext cx="158750" cy="79375"/>
            </a:xfrm>
            <a:custGeom>
              <a:avLst/>
              <a:gdLst>
                <a:gd name="T0" fmla="*/ 2147483647 w 6"/>
                <a:gd name="T1" fmla="*/ 0 h 3"/>
                <a:gd name="T2" fmla="*/ 0 w 6"/>
                <a:gd name="T3" fmla="*/ 700034568 h 3"/>
                <a:gd name="T4" fmla="*/ 2147483647 w 6"/>
                <a:gd name="T5" fmla="*/ 2100130368 h 3"/>
                <a:gd name="T6" fmla="*/ 2147483647 w 6"/>
                <a:gd name="T7" fmla="*/ 700034568 h 3"/>
                <a:gd name="T8" fmla="*/ 2147483647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1"/>
                  </a:lnTo>
                  <a:lnTo>
                    <a:pt x="6" y="3"/>
                  </a:lnTo>
                  <a:lnTo>
                    <a:pt x="6" y="1"/>
                  </a:lnTo>
                  <a:lnTo>
                    <a:pt x="6" y="0"/>
                  </a:lnTo>
                </a:path>
              </a:pathLst>
            </a:custGeom>
            <a:noFill/>
            <a:ln w="269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4827" name="Freeform 10"/>
            <p:cNvSpPr>
              <a:spLocks/>
            </p:cNvSpPr>
            <p:nvPr/>
          </p:nvSpPr>
          <p:spPr bwMode="auto">
            <a:xfrm>
              <a:off x="5180013" y="2714625"/>
              <a:ext cx="158750" cy="79375"/>
            </a:xfrm>
            <a:custGeom>
              <a:avLst/>
              <a:gdLst>
                <a:gd name="T0" fmla="*/ 252015647 w 100"/>
                <a:gd name="T1" fmla="*/ 0 h 50"/>
                <a:gd name="T2" fmla="*/ 0 w 100"/>
                <a:gd name="T3" fmla="*/ 40322500 h 50"/>
                <a:gd name="T4" fmla="*/ 252015647 w 100"/>
                <a:gd name="T5" fmla="*/ 126007824 h 50"/>
                <a:gd name="T6" fmla="*/ 252015647 w 100"/>
                <a:gd name="T7" fmla="*/ 40322500 h 50"/>
                <a:gd name="T8" fmla="*/ 252015647 w 100"/>
                <a:gd name="T9" fmla="*/ 0 h 50"/>
                <a:gd name="T10" fmla="*/ 0 60000 65536"/>
                <a:gd name="T11" fmla="*/ 0 60000 65536"/>
                <a:gd name="T12" fmla="*/ 0 60000 65536"/>
                <a:gd name="T13" fmla="*/ 0 60000 65536"/>
                <a:gd name="T14" fmla="*/ 0 60000 65536"/>
                <a:gd name="T15" fmla="*/ 0 w 100"/>
                <a:gd name="T16" fmla="*/ 0 h 50"/>
                <a:gd name="T17" fmla="*/ 100 w 100"/>
                <a:gd name="T18" fmla="*/ 50 h 50"/>
              </a:gdLst>
              <a:ahLst/>
              <a:cxnLst>
                <a:cxn ang="T10">
                  <a:pos x="T0" y="T1"/>
                </a:cxn>
                <a:cxn ang="T11">
                  <a:pos x="T2" y="T3"/>
                </a:cxn>
                <a:cxn ang="T12">
                  <a:pos x="T4" y="T5"/>
                </a:cxn>
                <a:cxn ang="T13">
                  <a:pos x="T6" y="T7"/>
                </a:cxn>
                <a:cxn ang="T14">
                  <a:pos x="T8" y="T9"/>
                </a:cxn>
              </a:cxnLst>
              <a:rect l="T15" t="T16" r="T17" b="T18"/>
              <a:pathLst>
                <a:path w="100" h="50">
                  <a:moveTo>
                    <a:pt x="100" y="0"/>
                  </a:moveTo>
                  <a:lnTo>
                    <a:pt x="0" y="16"/>
                  </a:lnTo>
                  <a:lnTo>
                    <a:pt x="100" y="50"/>
                  </a:lnTo>
                  <a:lnTo>
                    <a:pt x="100" y="16"/>
                  </a:lnTo>
                  <a:lnTo>
                    <a:pt x="10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4828" name="Freeform 11"/>
            <p:cNvSpPr>
              <a:spLocks/>
            </p:cNvSpPr>
            <p:nvPr/>
          </p:nvSpPr>
          <p:spPr bwMode="auto">
            <a:xfrm>
              <a:off x="6164263" y="2714625"/>
              <a:ext cx="160337" cy="79375"/>
            </a:xfrm>
            <a:custGeom>
              <a:avLst/>
              <a:gdLst>
                <a:gd name="T0" fmla="*/ 0 w 6"/>
                <a:gd name="T1" fmla="*/ 2100130368 h 3"/>
                <a:gd name="T2" fmla="*/ 2147483647 w 6"/>
                <a:gd name="T3" fmla="*/ 700034568 h 3"/>
                <a:gd name="T4" fmla="*/ 0 w 6"/>
                <a:gd name="T5" fmla="*/ 0 h 3"/>
                <a:gd name="T6" fmla="*/ 0 w 6"/>
                <a:gd name="T7" fmla="*/ 700034568 h 3"/>
                <a:gd name="T8" fmla="*/ 0 w 6"/>
                <a:gd name="T9" fmla="*/ 21001303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1"/>
                  </a:lnTo>
                  <a:lnTo>
                    <a:pt x="0" y="0"/>
                  </a:lnTo>
                  <a:lnTo>
                    <a:pt x="0" y="1"/>
                  </a:lnTo>
                  <a:lnTo>
                    <a:pt x="0" y="3"/>
                  </a:lnTo>
                </a:path>
              </a:pathLst>
            </a:custGeom>
            <a:noFill/>
            <a:ln w="269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4829" name="Freeform 12"/>
            <p:cNvSpPr>
              <a:spLocks/>
            </p:cNvSpPr>
            <p:nvPr/>
          </p:nvSpPr>
          <p:spPr bwMode="auto">
            <a:xfrm>
              <a:off x="6164263" y="2714625"/>
              <a:ext cx="160337" cy="79375"/>
            </a:xfrm>
            <a:custGeom>
              <a:avLst/>
              <a:gdLst>
                <a:gd name="T0" fmla="*/ 0 w 101"/>
                <a:gd name="T1" fmla="*/ 126007824 h 50"/>
                <a:gd name="T2" fmla="*/ 254534216 w 101"/>
                <a:gd name="T3" fmla="*/ 40322500 h 50"/>
                <a:gd name="T4" fmla="*/ 0 w 101"/>
                <a:gd name="T5" fmla="*/ 0 h 50"/>
                <a:gd name="T6" fmla="*/ 0 w 101"/>
                <a:gd name="T7" fmla="*/ 40322500 h 50"/>
                <a:gd name="T8" fmla="*/ 0 w 101"/>
                <a:gd name="T9" fmla="*/ 126007824 h 50"/>
                <a:gd name="T10" fmla="*/ 0 60000 65536"/>
                <a:gd name="T11" fmla="*/ 0 60000 65536"/>
                <a:gd name="T12" fmla="*/ 0 60000 65536"/>
                <a:gd name="T13" fmla="*/ 0 60000 65536"/>
                <a:gd name="T14" fmla="*/ 0 60000 65536"/>
                <a:gd name="T15" fmla="*/ 0 w 101"/>
                <a:gd name="T16" fmla="*/ 0 h 50"/>
                <a:gd name="T17" fmla="*/ 101 w 101"/>
                <a:gd name="T18" fmla="*/ 50 h 50"/>
              </a:gdLst>
              <a:ahLst/>
              <a:cxnLst>
                <a:cxn ang="T10">
                  <a:pos x="T0" y="T1"/>
                </a:cxn>
                <a:cxn ang="T11">
                  <a:pos x="T2" y="T3"/>
                </a:cxn>
                <a:cxn ang="T12">
                  <a:pos x="T4" y="T5"/>
                </a:cxn>
                <a:cxn ang="T13">
                  <a:pos x="T6" y="T7"/>
                </a:cxn>
                <a:cxn ang="T14">
                  <a:pos x="T8" y="T9"/>
                </a:cxn>
              </a:cxnLst>
              <a:rect l="T15" t="T16" r="T17" b="T18"/>
              <a:pathLst>
                <a:path w="101" h="50">
                  <a:moveTo>
                    <a:pt x="0" y="50"/>
                  </a:moveTo>
                  <a:lnTo>
                    <a:pt x="101" y="16"/>
                  </a:lnTo>
                  <a:lnTo>
                    <a:pt x="0" y="0"/>
                  </a:lnTo>
                  <a:lnTo>
                    <a:pt x="0" y="16"/>
                  </a:lnTo>
                  <a:lnTo>
                    <a:pt x="0" y="5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4830" name="Line 13"/>
            <p:cNvSpPr>
              <a:spLocks noChangeShapeType="1"/>
            </p:cNvSpPr>
            <p:nvPr/>
          </p:nvSpPr>
          <p:spPr bwMode="auto">
            <a:xfrm flipH="1">
              <a:off x="5338763" y="2740025"/>
              <a:ext cx="800100" cy="1587"/>
            </a:xfrm>
            <a:prstGeom prst="line">
              <a:avLst/>
            </a:prstGeom>
            <a:noFill/>
            <a:ln w="26988">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831" name="Rectangle 14"/>
            <p:cNvSpPr>
              <a:spLocks noChangeArrowheads="1"/>
            </p:cNvSpPr>
            <p:nvPr/>
          </p:nvSpPr>
          <p:spPr bwMode="auto">
            <a:xfrm>
              <a:off x="4219575" y="2581275"/>
              <a:ext cx="60007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900">
                  <a:solidFill>
                    <a:srgbClr val="000000"/>
                  </a:solidFill>
                  <a:latin typeface="Nimbus Roman No9 L"/>
                </a:rPr>
                <a:t>Cache</a:t>
              </a:r>
              <a:endParaRPr lang="en-CA" altLang="en-US" sz="2400">
                <a:latin typeface="Corbel" panose="020B0503020204020204" pitchFamily="34" charset="0"/>
              </a:endParaRPr>
            </a:p>
          </p:txBody>
        </p:sp>
        <p:sp>
          <p:nvSpPr>
            <p:cNvPr id="34832" name="Rectangle 15"/>
            <p:cNvSpPr>
              <a:spLocks noChangeArrowheads="1"/>
            </p:cNvSpPr>
            <p:nvPr/>
          </p:nvSpPr>
          <p:spPr bwMode="auto">
            <a:xfrm>
              <a:off x="1263650" y="1622425"/>
              <a:ext cx="1411288" cy="2263775"/>
            </a:xfrm>
            <a:prstGeom prst="rect">
              <a:avLst/>
            </a:prstGeom>
            <a:noFill/>
            <a:ln w="26988">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4833" name="Rectangle 16"/>
            <p:cNvSpPr>
              <a:spLocks noChangeArrowheads="1"/>
            </p:cNvSpPr>
            <p:nvPr/>
          </p:nvSpPr>
          <p:spPr bwMode="auto">
            <a:xfrm>
              <a:off x="6804025" y="2420937"/>
              <a:ext cx="50800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900">
                  <a:solidFill>
                    <a:srgbClr val="000000"/>
                  </a:solidFill>
                  <a:latin typeface="Nimbus Roman No9 L"/>
                </a:rPr>
                <a:t>Main</a:t>
              </a:r>
              <a:endParaRPr lang="en-CA" altLang="en-US" sz="2400">
                <a:latin typeface="Corbel" panose="020B0503020204020204" pitchFamily="34" charset="0"/>
              </a:endParaRPr>
            </a:p>
          </p:txBody>
        </p:sp>
        <p:sp>
          <p:nvSpPr>
            <p:cNvPr id="34834" name="Rectangle 17"/>
            <p:cNvSpPr>
              <a:spLocks noChangeArrowheads="1"/>
            </p:cNvSpPr>
            <p:nvPr/>
          </p:nvSpPr>
          <p:spPr bwMode="auto">
            <a:xfrm>
              <a:off x="6670675" y="2714625"/>
              <a:ext cx="80327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900">
                  <a:solidFill>
                    <a:srgbClr val="000000"/>
                  </a:solidFill>
                  <a:latin typeface="Nimbus Roman No9 L"/>
                </a:rPr>
                <a:t>memory</a:t>
              </a:r>
              <a:endParaRPr lang="en-CA" altLang="en-US" sz="2400">
                <a:latin typeface="Corbel" panose="020B0503020204020204" pitchFamily="34" charset="0"/>
              </a:endParaRPr>
            </a:p>
          </p:txBody>
        </p:sp>
        <p:sp>
          <p:nvSpPr>
            <p:cNvPr id="34835" name="Rectangle 18"/>
            <p:cNvSpPr>
              <a:spLocks noChangeArrowheads="1"/>
            </p:cNvSpPr>
            <p:nvPr/>
          </p:nvSpPr>
          <p:spPr bwMode="auto">
            <a:xfrm>
              <a:off x="1350451" y="2581275"/>
              <a:ext cx="938212"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900">
                  <a:solidFill>
                    <a:srgbClr val="000000"/>
                  </a:solidFill>
                  <a:latin typeface="Nimbus Roman No9 L"/>
                </a:rPr>
                <a:t>Processor</a:t>
              </a:r>
              <a:endParaRPr lang="en-CA" altLang="en-US" sz="2400">
                <a:latin typeface="Corbel" panose="020B0503020204020204" pitchFamily="34" charset="0"/>
              </a:endParaRPr>
            </a:p>
          </p:txBody>
        </p:sp>
        <p:sp>
          <p:nvSpPr>
            <p:cNvPr id="34836" name="Rectangle 19"/>
            <p:cNvSpPr>
              <a:spLocks noChangeArrowheads="1"/>
            </p:cNvSpPr>
            <p:nvPr/>
          </p:nvSpPr>
          <p:spPr bwMode="auto">
            <a:xfrm>
              <a:off x="3900488" y="2128837"/>
              <a:ext cx="1225550" cy="1223963"/>
            </a:xfrm>
            <a:prstGeom prst="rect">
              <a:avLst/>
            </a:prstGeom>
            <a:noFill/>
            <a:ln w="26988">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4837" name="Rectangle 20"/>
            <p:cNvSpPr>
              <a:spLocks noChangeArrowheads="1"/>
            </p:cNvSpPr>
            <p:nvPr/>
          </p:nvSpPr>
          <p:spPr bwMode="auto">
            <a:xfrm>
              <a:off x="6351588" y="1622425"/>
              <a:ext cx="1411287" cy="2263775"/>
            </a:xfrm>
            <a:prstGeom prst="rect">
              <a:avLst/>
            </a:prstGeom>
            <a:noFill/>
            <a:ln w="26988">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grpSp>
      <p:pic>
        <p:nvPicPr>
          <p:cNvPr id="4" name="Picture 3">
            <a:extLst>
              <a:ext uri="{FF2B5EF4-FFF2-40B4-BE49-F238E27FC236}">
                <a16:creationId xmlns:a16="http://schemas.microsoft.com/office/drawing/2014/main" xmlns="" id="{5E8EB1E5-C33B-4E4A-BDA7-613825CE7011}"/>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1217"/>
    </mc:Choice>
    <mc:Fallback>
      <p:transition spd="slow" advTm="912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63615" x="5867400" y="4589463"/>
          <p14:tracePt t="63615" x="5527675" y="4867275"/>
          <p14:tracePt t="63625" x="5224463" y="5251450"/>
          <p14:tracePt t="63838" x="5232400" y="5251450"/>
          <p14:tracePt t="64099" x="5259388" y="5251450"/>
          <p14:tracePt t="64109" x="5313363" y="5251450"/>
          <p14:tracePt t="64119" x="5375275" y="5251450"/>
          <p14:tracePt t="64134" x="5446713" y="5259388"/>
          <p14:tracePt t="64151" x="5473700" y="5268913"/>
          <p14:tracePt t="64167" x="5518150" y="5286375"/>
          <p14:tracePt t="64184" x="5527675" y="5286375"/>
          <p14:tracePt t="64200" x="5545138" y="5303838"/>
          <p14:tracePt t="64218" x="5554663" y="5303838"/>
          <p14:tracePt t="64234" x="5562600" y="5303838"/>
          <p14:tracePt t="64262" x="5581650" y="5303838"/>
          <p14:tracePt t="64293" x="5608638" y="5303838"/>
          <p14:tracePt t="64303" x="5626100" y="5303838"/>
          <p14:tracePt t="64313" x="5653088" y="5303838"/>
          <p14:tracePt t="64323" x="5670550" y="5303838"/>
          <p14:tracePt t="64335" x="5705475" y="5295900"/>
          <p14:tracePt t="64351" x="5803900" y="5286375"/>
          <p14:tracePt t="64368" x="5848350" y="5286375"/>
          <p14:tracePt t="64384" x="5902325" y="5286375"/>
          <p14:tracePt t="64401" x="5929313" y="5286375"/>
          <p14:tracePt t="64418" x="5938838" y="5286375"/>
          <p14:tracePt t="64434" x="5965825" y="5286375"/>
          <p14:tracePt t="64452" x="5991225" y="5295900"/>
          <p14:tracePt t="64468" x="6000750" y="5303838"/>
          <p14:tracePt t="64484" x="6018213" y="5322888"/>
          <p14:tracePt t="64502" x="6027738" y="5340350"/>
          <p14:tracePt t="64518" x="6037263" y="5340350"/>
          <p14:tracePt t="64534" x="6037263" y="5348288"/>
          <p14:tracePt t="64551" x="6027738" y="5348288"/>
          <p14:tracePt t="65119" x="5973763" y="5348288"/>
          <p14:tracePt t="65130" x="5884863" y="5348288"/>
          <p14:tracePt t="65140" x="5795963" y="5357813"/>
          <p14:tracePt t="65152" x="5643563" y="5367338"/>
          <p14:tracePt t="65167" x="5197475" y="5394325"/>
          <p14:tracePt t="65185" x="4991100" y="5402263"/>
          <p14:tracePt t="65201" x="4527550" y="5402263"/>
          <p14:tracePt t="65218" x="4152900" y="5384800"/>
          <p14:tracePt t="65234" x="3990975" y="5367338"/>
          <p14:tracePt t="65250" x="3813175" y="5340350"/>
          <p14:tracePt t="65267" x="3679825" y="5322888"/>
          <p14:tracePt t="65285" x="3643313" y="5313363"/>
          <p14:tracePt t="65301" x="3598863" y="5303838"/>
          <p14:tracePt t="65318" x="3581400" y="5303838"/>
          <p14:tracePt t="65335" x="3571875" y="5303838"/>
          <p14:tracePt t="65351" x="3562350" y="5303838"/>
          <p14:tracePt t="65375" x="3571875" y="5303838"/>
          <p14:tracePt t="65762" x="3589338" y="5322888"/>
          <p14:tracePt t="65783" x="3598863" y="5322888"/>
          <p14:tracePt t="65803" x="3598863" y="5330825"/>
          <p14:tracePt t="65814" x="3608388" y="5330825"/>
          <p14:tracePt t="65824" x="3616325" y="5330825"/>
          <p14:tracePt t="65834" x="3616325" y="5340350"/>
          <p14:tracePt t="65851" x="3625850" y="5340350"/>
          <p14:tracePt t="65885" x="3625850" y="5348288"/>
          <p14:tracePt t="67988" x="3633788" y="5348288"/>
          <p14:tracePt t="68253" x="3660775" y="5348288"/>
          <p14:tracePt t="68263" x="3679825" y="5348288"/>
          <p14:tracePt t="68273" x="3714750" y="5348288"/>
          <p14:tracePt t="68284" x="3786188" y="5348288"/>
          <p14:tracePt t="68300" x="3929063" y="5348288"/>
          <p14:tracePt t="68317" x="4000500" y="5348288"/>
          <p14:tracePt t="68317" x="4116388" y="5357813"/>
          <p14:tracePt t="68334" x="4241800" y="5394325"/>
          <p14:tracePt t="68350" x="4411663" y="5429250"/>
          <p14:tracePt t="68368" x="4473575" y="5446713"/>
          <p14:tracePt t="68384" x="4589463" y="5483225"/>
          <p14:tracePt t="68401" x="4643438" y="5500688"/>
          <p14:tracePt t="68417" x="4652963" y="5500688"/>
          <p14:tracePt t="68434" x="4679950" y="5510213"/>
          <p14:tracePt t="68450" x="4687888" y="5510213"/>
          <p14:tracePt t="68450" x="4697413" y="5510213"/>
          <p14:tracePt t="68467" x="4714875" y="5510213"/>
          <p14:tracePt t="68487" x="4724400" y="5510213"/>
          <p14:tracePt t="68508" x="4732338" y="5510213"/>
          <p14:tracePt t="68518" x="4741863" y="5510213"/>
          <p14:tracePt t="68533" x="4751388" y="5510213"/>
          <p14:tracePt t="68550" x="4741863" y="5510213"/>
          <p14:tracePt t="69079" x="4714875" y="5510213"/>
          <p14:tracePt t="69089" x="4687888" y="5500688"/>
          <p14:tracePt t="69101" x="4652963" y="5483225"/>
          <p14:tracePt t="69117" x="4562475" y="5419725"/>
          <p14:tracePt t="69134" x="4518025" y="5394325"/>
          <p14:tracePt t="69150" x="4483100" y="5375275"/>
          <p14:tracePt t="69168" x="4465638" y="5367338"/>
          <p14:tracePt t="69184" x="4456113" y="5367338"/>
          <p14:tracePt t="69200" x="4446588" y="5357813"/>
          <p14:tracePt t="69217" x="4465638" y="5357813"/>
          <p14:tracePt t="69355" x="4483100" y="5357813"/>
          <p14:tracePt t="69366" x="4500563" y="5357813"/>
          <p14:tracePt t="69375" x="4527550" y="5367338"/>
          <p14:tracePt t="69385" x="4581525" y="5375275"/>
          <p14:tracePt t="69400" x="4670425" y="5384800"/>
          <p14:tracePt t="69417" x="4705350" y="5394325"/>
          <p14:tracePt t="69433" x="4759325" y="5394325"/>
          <p14:tracePt t="69450" x="4786313" y="5394325"/>
          <p14:tracePt t="69467" x="4822825" y="5394325"/>
          <p14:tracePt t="69484" x="4857750" y="5394325"/>
          <p14:tracePt t="69501" x="4867275" y="5394325"/>
          <p14:tracePt t="70417" x="4884738" y="5394325"/>
          <p14:tracePt t="70835" x="4902200" y="5394325"/>
          <p14:tracePt t="70845" x="4946650" y="5384800"/>
          <p14:tracePt t="70855" x="4983163" y="5384800"/>
          <p14:tracePt t="70867" x="5018088" y="5375275"/>
          <p14:tracePt t="70883" x="5153025" y="5375275"/>
          <p14:tracePt t="70900" x="5322888" y="5375275"/>
          <p14:tracePt t="70918" x="5384800" y="5375275"/>
          <p14:tracePt t="70933" x="5491163" y="5375275"/>
          <p14:tracePt t="70950" x="5527675" y="5384800"/>
          <p14:tracePt t="70967" x="5616575" y="5394325"/>
          <p14:tracePt t="70983" x="5670550" y="5402263"/>
          <p14:tracePt t="71000" x="5688013" y="5402263"/>
          <p14:tracePt t="71017" x="5724525" y="5402263"/>
          <p14:tracePt t="71033" x="5732463" y="5402263"/>
          <p14:tracePt t="71050" x="5741988" y="5402263"/>
          <p14:tracePt t="71067" x="5759450" y="5402263"/>
          <p14:tracePt t="71498" x="5768975" y="5402263"/>
          <p14:tracePt t="71508" x="5776913" y="5402263"/>
          <p14:tracePt t="71518" x="5786438" y="5402263"/>
          <p14:tracePt t="71533" x="5795963" y="5402263"/>
          <p14:tracePt t="71550" x="5803900" y="5402263"/>
          <p14:tracePt t="71566" x="5795963" y="5402263"/>
          <p14:tracePt t="71590" x="5751513" y="5411788"/>
          <p14:tracePt t="71601" x="5626100" y="5419725"/>
          <p14:tracePt t="71617" x="5340350" y="5438775"/>
          <p14:tracePt t="71634" x="5197475" y="5438775"/>
          <p14:tracePt t="71650" x="5037138" y="5438775"/>
          <p14:tracePt t="71667" x="4946650" y="5429250"/>
          <p14:tracePt t="71684" x="4929188" y="5429250"/>
          <p14:tracePt t="71700" x="4894263" y="5419725"/>
          <p14:tracePt t="71717" x="4884738" y="5419725"/>
          <p14:tracePt t="71734" x="4875213" y="5419725"/>
          <p14:tracePt t="71753" x="4857750" y="5419725"/>
          <p14:tracePt t="72018" x="4803775" y="5419725"/>
          <p14:tracePt t="72028" x="4625975" y="5419725"/>
          <p14:tracePt t="72039" x="4456113" y="5419725"/>
          <p14:tracePt t="72050" x="4205288" y="5438775"/>
          <p14:tracePt t="72067" x="3714750" y="5438775"/>
          <p14:tracePt t="72084" x="3517900" y="5429250"/>
          <p14:tracePt t="72101" x="3455988" y="5419725"/>
          <p14:tracePt t="72117" x="3375025" y="5402263"/>
          <p14:tracePt t="72134" x="3357563" y="5402263"/>
          <p14:tracePt t="72150" x="3330575" y="5394325"/>
          <p14:tracePt t="72167" x="3322638" y="5394325"/>
          <p14:tracePt t="72184" x="3313113" y="5394325"/>
          <p14:tracePt t="72200" x="3303588" y="5394325"/>
          <p14:tracePt t="72478" x="3295650" y="5394325"/>
          <p14:tracePt t="72488" x="3268663" y="5402263"/>
          <p14:tracePt t="72499" x="3251200" y="5402263"/>
          <p14:tracePt t="72508" x="3241675" y="5402263"/>
          <p14:tracePt t="72518" x="3232150" y="5411788"/>
          <p14:tracePt t="72533" x="3205163" y="5411788"/>
          <p14:tracePt t="72550" x="3197225" y="5419725"/>
          <p14:tracePt t="72566" x="3187700" y="5419725"/>
          <p14:tracePt t="72610" x="3187700" y="5429250"/>
          <p14:tracePt t="72631" x="3187700" y="5438775"/>
          <p14:tracePt t="72661" x="3187700" y="5446713"/>
          <p14:tracePt t="72692" x="3187700" y="5456238"/>
          <p14:tracePt t="72702" x="3187700" y="5465763"/>
          <p14:tracePt t="72722" x="3187700" y="5473700"/>
          <p14:tracePt t="72743" x="3187700" y="5483225"/>
          <p14:tracePt t="72773" x="3197225" y="5483225"/>
          <p14:tracePt t="72784" x="3205163" y="5491163"/>
          <p14:tracePt t="72794" x="3214688" y="5500688"/>
          <p14:tracePt t="72835" x="3224213" y="5500688"/>
          <p14:tracePt t="72916" x="3214688" y="5500688"/>
          <p14:tracePt t="73590" x="3197225" y="5510213"/>
          <p14:tracePt t="73600" x="3170238" y="5518150"/>
          <p14:tracePt t="73610" x="3143250" y="5518150"/>
          <p14:tracePt t="73620" x="3125788" y="5518150"/>
          <p14:tracePt t="73633" x="3098800" y="5518150"/>
          <p14:tracePt t="73650" x="3036888" y="5537200"/>
          <p14:tracePt t="73667" x="2946400" y="5562600"/>
          <p14:tracePt t="73684" x="2901950" y="5589588"/>
          <p14:tracePt t="73701" x="2840038" y="5616575"/>
          <p14:tracePt t="73717" x="2768600" y="5643563"/>
          <p14:tracePt t="73734" x="2741613" y="5653088"/>
          <p14:tracePt t="73750" x="2697163" y="5670550"/>
          <p14:tracePt t="73767" x="2679700" y="5670550"/>
          <p14:tracePt t="73783" x="2660650" y="5680075"/>
          <p14:tracePt t="73800" x="2652713" y="5680075"/>
          <p14:tracePt t="73817" x="2643188" y="5680075"/>
          <p14:tracePt t="73865" x="2643188" y="5688013"/>
          <p14:tracePt t="74284" x="2652713" y="5697538"/>
          <p14:tracePt t="74304" x="2660650" y="5697538"/>
          <p14:tracePt t="74315" x="2670175" y="5705475"/>
          <p14:tracePt t="74325" x="2679700" y="5715000"/>
          <p14:tracePt t="74335" x="2687638" y="5724525"/>
          <p14:tracePt t="74350" x="2705100" y="5732463"/>
          <p14:tracePt t="74367" x="2714625" y="5741988"/>
          <p14:tracePt t="74383" x="2724150" y="5741988"/>
          <p14:tracePt t="74400" x="2732088" y="5751513"/>
          <p14:tracePt t="74417" x="2741613" y="5751513"/>
          <p14:tracePt t="74433" x="2751138" y="5759450"/>
          <p14:tracePt t="74450" x="2759075" y="5768975"/>
          <p14:tracePt t="74467" x="2776538" y="5786438"/>
          <p14:tracePt t="74483" x="2803525" y="5803900"/>
          <p14:tracePt t="74500" x="2813050" y="5813425"/>
          <p14:tracePt t="74516" x="2822575" y="5813425"/>
          <p14:tracePt t="74533" x="2822575" y="5822950"/>
          <p14:tracePt t="74550" x="2830513" y="5822950"/>
          <p14:tracePt t="74569" x="2840038" y="5822950"/>
          <p14:tracePt t="74957" x="2857500" y="5822950"/>
          <p14:tracePt t="74968" x="2901950" y="5813425"/>
          <p14:tracePt t="74978" x="2973388" y="5786438"/>
          <p14:tracePt t="74988" x="3081338" y="5759450"/>
          <p14:tracePt t="75000" x="3224213" y="5715000"/>
          <p14:tracePt t="75016" x="3625850" y="5688013"/>
          <p14:tracePt t="75034" x="3840163" y="5688013"/>
          <p14:tracePt t="75050" x="3919538" y="5697538"/>
          <p14:tracePt t="75066" x="4044950" y="5724525"/>
          <p14:tracePt t="75083" x="4089400" y="5741988"/>
          <p14:tracePt t="75100" x="4143375" y="5751513"/>
          <p14:tracePt t="75117" x="4170363" y="5751513"/>
          <p14:tracePt t="75134" x="4179888" y="5751513"/>
          <p14:tracePt t="75152" x="4187825" y="5751513"/>
          <p14:tracePt t="75172" x="4197350" y="5751513"/>
          <p14:tracePt t="75498" x="4251325" y="5741988"/>
          <p14:tracePt t="75508" x="4286250" y="5741988"/>
          <p14:tracePt t="75519" x="4322763" y="5741988"/>
          <p14:tracePt t="75533" x="4419600" y="5741988"/>
          <p14:tracePt t="75551" x="4491038" y="5741988"/>
          <p14:tracePt t="75567" x="4633913" y="5741988"/>
          <p14:tracePt t="75584" x="4687888" y="5741988"/>
          <p14:tracePt t="75584" x="4724400" y="5741988"/>
          <p14:tracePt t="75601" x="4768850" y="5741988"/>
          <p14:tracePt t="75616" x="4840288" y="5768975"/>
          <p14:tracePt t="75634" x="4857750" y="5776913"/>
          <p14:tracePt t="75650" x="4894263" y="5786438"/>
          <p14:tracePt t="75667" x="4911725" y="5795963"/>
          <p14:tracePt t="75684" x="4919663" y="5795963"/>
          <p14:tracePt t="75700" x="4929188" y="5795963"/>
          <p14:tracePt t="75717" x="4938713" y="5795963"/>
          <p14:tracePt t="75734" x="4946650" y="5795963"/>
          <p14:tracePt t="75753" x="4983163" y="5795963"/>
          <p14:tracePt t="76080" x="5089525" y="5751513"/>
          <p14:tracePt t="76090" x="5197475" y="5724525"/>
          <p14:tracePt t="76101" x="5348288" y="5705475"/>
          <p14:tracePt t="76117" x="5680075" y="5653088"/>
          <p14:tracePt t="76134" x="5776913" y="5643563"/>
          <p14:tracePt t="76150" x="5965825" y="5643563"/>
          <p14:tracePt t="76167" x="6126163" y="5643563"/>
          <p14:tracePt t="76184" x="6170613" y="5643563"/>
          <p14:tracePt t="76200" x="6232525" y="5643563"/>
          <p14:tracePt t="76216" x="6259513" y="5643563"/>
          <p14:tracePt t="76233" x="6296025" y="5643563"/>
          <p14:tracePt t="76250" x="6313488" y="5643563"/>
          <p14:tracePt t="76267" x="6323013" y="5643563"/>
          <p14:tracePt t="76283" x="6330950" y="5643563"/>
          <p14:tracePt t="76300" x="6340475" y="5643563"/>
          <p14:tracePt t="76325" x="6348413" y="5643563"/>
          <p14:tracePt t="76407" x="6348413" y="5653088"/>
          <p14:tracePt t="76549" x="6340475" y="5653088"/>
          <p14:tracePt t="76570" x="6330950" y="5661025"/>
          <p14:tracePt t="76580" x="6296025" y="5670550"/>
          <p14:tracePt t="76590" x="6242050" y="5670550"/>
          <p14:tracePt t="76601" x="6205538" y="5670550"/>
          <p14:tracePt t="76617" x="6089650" y="5670550"/>
          <p14:tracePt t="76634" x="6010275" y="5670550"/>
          <p14:tracePt t="76650" x="5813425" y="5688013"/>
          <p14:tracePt t="76667" x="5643563" y="5705475"/>
          <p14:tracePt t="76684" x="5562600" y="5715000"/>
          <p14:tracePt t="76700" x="5438775" y="5715000"/>
          <p14:tracePt t="76716" x="5411788" y="5715000"/>
          <p14:tracePt t="76733" x="5367338" y="5715000"/>
          <p14:tracePt t="76750" x="5340350" y="5715000"/>
          <p14:tracePt t="76768" x="5330825" y="5715000"/>
          <p14:tracePt t="76783" x="5322888" y="5715000"/>
          <p14:tracePt t="76800" x="5322888" y="5705475"/>
          <p14:tracePt t="77715" x="5322888" y="5715000"/>
          <p14:tracePt t="78315" x="5313363" y="5724525"/>
          <p14:tracePt t="78325" x="5313363" y="5732463"/>
          <p14:tracePt t="78335" x="5295900" y="5741988"/>
          <p14:tracePt t="78350" x="5251450" y="5776913"/>
          <p14:tracePt t="78367" x="5205413" y="5803900"/>
          <p14:tracePt t="78383" x="5116513" y="5840413"/>
          <p14:tracePt t="78400" x="5062538" y="5857875"/>
          <p14:tracePt t="78416" x="5010150" y="5867400"/>
          <p14:tracePt t="78433" x="4965700" y="5884863"/>
          <p14:tracePt t="78451" x="4938713" y="5884863"/>
          <p14:tracePt t="78466" x="4929188" y="5884863"/>
          <p14:tracePt t="78483" x="4919663" y="5894388"/>
          <p14:tracePt t="78500" x="4911725" y="5894388"/>
          <p14:tracePt t="78529" x="4911725" y="5902325"/>
          <p14:tracePt t="78560" x="4902200" y="5902325"/>
          <p14:tracePt t="78580" x="4902200" y="5911850"/>
          <p14:tracePt t="78621" x="4902200" y="5919788"/>
          <p14:tracePt t="78682" x="4902200" y="5929313"/>
          <p14:tracePt t="78723" x="4902200" y="5938838"/>
          <p14:tracePt t="78744" x="4902200" y="5946775"/>
          <p14:tracePt t="78835" x="4911725" y="5946775"/>
          <p14:tracePt t="78845" x="4919663" y="5946775"/>
          <p14:tracePt t="78917" x="4929188" y="5946775"/>
          <p14:tracePt t="78937" x="4938713" y="5946775"/>
          <p14:tracePt t="78949" x="4946650" y="5946775"/>
          <p14:tracePt t="78958" x="4956175" y="5946775"/>
          <p14:tracePt t="78978" x="4956175" y="5956300"/>
          <p14:tracePt t="78988" x="4965700" y="5956300"/>
          <p14:tracePt t="79019" x="4973638" y="5956300"/>
          <p14:tracePt t="79050" x="4983163" y="5956300"/>
          <p14:tracePt t="87919" x="4973638" y="5965825"/>
          <p14:tracePt t="88677" x="4965700" y="5965825"/>
          <p14:tracePt t="88687" x="4956175" y="5965825"/>
          <p14:tracePt t="88698" x="4938713" y="5973763"/>
          <p14:tracePt t="88708" x="4919663" y="5973763"/>
          <p14:tracePt t="88718" x="4902200" y="5983288"/>
          <p14:tracePt t="88733" x="4867275" y="5991225"/>
          <p14:tracePt t="88750" x="4848225" y="6000750"/>
          <p14:tracePt t="88766" x="4830763" y="6000750"/>
          <p14:tracePt t="88783" x="4822825" y="6010275"/>
          <p14:tracePt t="88799" x="4803775" y="6018213"/>
          <p14:tracePt t="88816" x="4795838" y="6027738"/>
          <p14:tracePt t="88833" x="4786313" y="6027738"/>
          <p14:tracePt t="88871" x="4786313" y="6037263"/>
          <p14:tracePt t="89198" x="4786313" y="6045200"/>
          <p14:tracePt t="89208" x="4786313" y="6054725"/>
          <p14:tracePt t="89228" x="4795838" y="6062663"/>
          <p14:tracePt t="89249" x="4813300" y="6072188"/>
          <p14:tracePt t="89259" x="4822825" y="6072188"/>
          <p14:tracePt t="89269" x="4830763" y="6081713"/>
          <p14:tracePt t="89283" x="4857750" y="6081713"/>
          <p14:tracePt t="89299" x="4875213" y="6089650"/>
          <p14:tracePt t="89316" x="4902200" y="6089650"/>
          <p14:tracePt t="89333" x="4911725" y="6089650"/>
          <p14:tracePt t="89349" x="4929188" y="6099175"/>
          <p14:tracePt t="89367" x="4938713" y="6099175"/>
          <p14:tracePt t="89383" x="4946650" y="6099175"/>
          <p14:tracePt t="89402" x="4946650" y="6108700"/>
        </p14:tracePtLst>
      </p14:laserTraceLst>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6347713" cy="1320800"/>
          </a:xfrm>
        </p:spPr>
        <p:txBody>
          <a:bodyPr/>
          <a:lstStyle/>
          <a:p>
            <a:pPr eaLnBrk="1" fontAlgn="auto" hangingPunct="1">
              <a:spcAft>
                <a:spcPts val="0"/>
              </a:spcAft>
              <a:defRPr/>
            </a:pPr>
            <a:r>
              <a:rPr lang="en-US" dirty="0">
                <a:solidFill>
                  <a:schemeClr val="accent1">
                    <a:satMod val="150000"/>
                  </a:schemeClr>
                </a:solidFill>
              </a:rPr>
              <a:t>Cache </a:t>
            </a:r>
            <a:r>
              <a:rPr lang="en-US" dirty="0" smtClean="0">
                <a:solidFill>
                  <a:schemeClr val="accent1">
                    <a:satMod val="150000"/>
                  </a:schemeClr>
                </a:solidFill>
              </a:rPr>
              <a:t>Hit</a:t>
            </a:r>
            <a:endParaRPr lang="en-US" dirty="0">
              <a:solidFill>
                <a:schemeClr val="accent1">
                  <a:satMod val="150000"/>
                </a:schemeClr>
              </a:solidFill>
            </a:endParaRPr>
          </a:p>
        </p:txBody>
      </p:sp>
      <p:sp>
        <p:nvSpPr>
          <p:cNvPr id="3" name="Content Placeholder 2"/>
          <p:cNvSpPr>
            <a:spLocks noGrp="1"/>
          </p:cNvSpPr>
          <p:nvPr>
            <p:ph idx="1"/>
          </p:nvPr>
        </p:nvSpPr>
        <p:spPr>
          <a:xfrm>
            <a:off x="381000" y="1143000"/>
            <a:ext cx="8016241" cy="4859866"/>
          </a:xfrm>
        </p:spPr>
        <p:txBody>
          <a:bodyPr rtlCol="0">
            <a:normAutofit/>
          </a:bodyPr>
          <a:lstStyle/>
          <a:p>
            <a:pPr marL="438912" indent="-320040" eaLnBrk="1" fontAlgn="auto" hangingPunct="1">
              <a:spcBef>
                <a:spcPts val="0"/>
              </a:spcBef>
              <a:spcAft>
                <a:spcPts val="0"/>
              </a:spcAft>
              <a:buFontTx/>
              <a:buChar char="•"/>
              <a:defRPr/>
            </a:pPr>
            <a:r>
              <a:rPr lang="en-US" i="1" dirty="0">
                <a:solidFill>
                  <a:schemeClr val="tx1"/>
                </a:solidFill>
              </a:rPr>
              <a:t>Existence of a cache is transparent to the processor. The processor issues Read and  Write requests in the same manner. </a:t>
            </a:r>
          </a:p>
          <a:p>
            <a:pPr marL="438912" indent="-320040" eaLnBrk="1" fontAlgn="auto" hangingPunct="1">
              <a:spcBef>
                <a:spcPts val="0"/>
              </a:spcBef>
              <a:spcAft>
                <a:spcPts val="0"/>
              </a:spcAft>
              <a:buFont typeface="Wingdings 2"/>
              <a:buChar char=""/>
              <a:defRPr/>
            </a:pPr>
            <a:endParaRPr lang="en-US" i="1" dirty="0">
              <a:solidFill>
                <a:schemeClr val="tx1"/>
              </a:solidFill>
            </a:endParaRPr>
          </a:p>
          <a:p>
            <a:pPr marL="438912" indent="-320040" eaLnBrk="1" fontAlgn="auto" hangingPunct="1">
              <a:spcBef>
                <a:spcPts val="0"/>
              </a:spcBef>
              <a:spcAft>
                <a:spcPts val="0"/>
              </a:spcAft>
              <a:buFontTx/>
              <a:buChar char="•"/>
              <a:defRPr/>
            </a:pPr>
            <a:r>
              <a:rPr lang="en-US" i="1" dirty="0">
                <a:solidFill>
                  <a:schemeClr val="tx1"/>
                </a:solidFill>
              </a:rPr>
              <a:t>If the data is in the cache it is called a </a:t>
            </a:r>
            <a:r>
              <a:rPr lang="en-US" i="1" u="sng" dirty="0">
                <a:solidFill>
                  <a:schemeClr val="accent2"/>
                </a:solidFill>
              </a:rPr>
              <a:t>Read or Write hit</a:t>
            </a:r>
            <a:r>
              <a:rPr lang="en-US" i="1" dirty="0">
                <a:solidFill>
                  <a:schemeClr val="accent2"/>
                </a:solidFill>
              </a:rPr>
              <a:t>.</a:t>
            </a:r>
          </a:p>
          <a:p>
            <a:pPr marL="438912" indent="-320040" eaLnBrk="1" fontAlgn="auto" hangingPunct="1">
              <a:spcBef>
                <a:spcPts val="0"/>
              </a:spcBef>
              <a:spcAft>
                <a:spcPts val="0"/>
              </a:spcAft>
              <a:buFont typeface="Wingdings 2"/>
              <a:buChar char=""/>
              <a:defRPr/>
            </a:pPr>
            <a:endParaRPr lang="en-US" i="1" dirty="0">
              <a:solidFill>
                <a:schemeClr val="accent2"/>
              </a:solidFill>
            </a:endParaRPr>
          </a:p>
          <a:p>
            <a:pPr marL="438912" indent="-320040" eaLnBrk="1" fontAlgn="auto" hangingPunct="1">
              <a:spcBef>
                <a:spcPts val="0"/>
              </a:spcBef>
              <a:spcAft>
                <a:spcPts val="0"/>
              </a:spcAft>
              <a:buFontTx/>
              <a:buChar char="•"/>
              <a:defRPr/>
            </a:pPr>
            <a:r>
              <a:rPr lang="en-US" i="1" dirty="0">
                <a:solidFill>
                  <a:schemeClr val="accent2"/>
                </a:solidFill>
              </a:rPr>
              <a:t>Read hit:</a:t>
            </a:r>
          </a:p>
          <a:p>
            <a:pPr marL="731520" lvl="1" indent="-274320" eaLnBrk="1" fontAlgn="auto" hangingPunct="1">
              <a:spcAft>
                <a:spcPts val="0"/>
              </a:spcAft>
              <a:buFont typeface="Wingdings"/>
              <a:buChar char=""/>
              <a:defRPr/>
            </a:pPr>
            <a:r>
              <a:rPr lang="en-US" i="1" dirty="0">
                <a:solidFill>
                  <a:schemeClr val="accent2"/>
                </a:solidFill>
              </a:rPr>
              <a:t> </a:t>
            </a:r>
            <a:r>
              <a:rPr lang="en-US" i="1" dirty="0">
                <a:solidFill>
                  <a:schemeClr val="tx1"/>
                </a:solidFill>
              </a:rPr>
              <a:t>The data is obtained from the cache.</a:t>
            </a:r>
          </a:p>
          <a:p>
            <a:pPr marL="438912" indent="-320040" eaLnBrk="1" fontAlgn="auto" hangingPunct="1">
              <a:spcBef>
                <a:spcPts val="0"/>
              </a:spcBef>
              <a:spcAft>
                <a:spcPts val="0"/>
              </a:spcAft>
              <a:buFont typeface="Wingdings 2"/>
              <a:buChar char=""/>
              <a:defRPr/>
            </a:pPr>
            <a:endParaRPr lang="en-US" i="1" dirty="0">
              <a:solidFill>
                <a:schemeClr val="accent2"/>
              </a:solidFill>
            </a:endParaRPr>
          </a:p>
          <a:p>
            <a:pPr marL="438912" indent="-320040" eaLnBrk="1" fontAlgn="auto" hangingPunct="1">
              <a:spcBef>
                <a:spcPts val="0"/>
              </a:spcBef>
              <a:spcAft>
                <a:spcPts val="0"/>
              </a:spcAft>
              <a:buFontTx/>
              <a:buChar char="•"/>
              <a:defRPr/>
            </a:pPr>
            <a:r>
              <a:rPr lang="en-US" i="1" dirty="0">
                <a:solidFill>
                  <a:schemeClr val="accent2"/>
                </a:solidFill>
              </a:rPr>
              <a:t>Write hit:</a:t>
            </a:r>
          </a:p>
          <a:p>
            <a:pPr marL="731520" lvl="1" indent="-274320" eaLnBrk="1" fontAlgn="auto" hangingPunct="1">
              <a:spcAft>
                <a:spcPts val="0"/>
              </a:spcAft>
              <a:buFont typeface="Wingdings"/>
              <a:buChar char=""/>
              <a:defRPr/>
            </a:pPr>
            <a:r>
              <a:rPr lang="en-US" i="1" dirty="0">
                <a:solidFill>
                  <a:schemeClr val="tx1"/>
                </a:solidFill>
              </a:rPr>
              <a:t>Cache has a replica of the contents of the main memory</a:t>
            </a:r>
            <a:r>
              <a:rPr lang="en-US" i="1" dirty="0">
                <a:solidFill>
                  <a:schemeClr val="accent2"/>
                </a:solidFill>
              </a:rPr>
              <a:t>.</a:t>
            </a:r>
          </a:p>
          <a:p>
            <a:pPr marL="731520" lvl="1" indent="-274320" eaLnBrk="1" fontAlgn="auto" hangingPunct="1">
              <a:spcAft>
                <a:spcPts val="0"/>
              </a:spcAft>
              <a:buFont typeface="Wingdings"/>
              <a:buChar char=""/>
              <a:defRPr/>
            </a:pPr>
            <a:r>
              <a:rPr lang="en-US" i="1" dirty="0">
                <a:solidFill>
                  <a:schemeClr val="tx1"/>
                </a:solidFill>
              </a:rPr>
              <a:t>Contents of the cache and the main memory may be updated simultaneously.       This is the </a:t>
            </a:r>
            <a:r>
              <a:rPr lang="en-US" i="1" u="sng" dirty="0">
                <a:solidFill>
                  <a:schemeClr val="accent2"/>
                </a:solidFill>
              </a:rPr>
              <a:t>write-through</a:t>
            </a:r>
            <a:r>
              <a:rPr lang="en-US" i="1" dirty="0">
                <a:solidFill>
                  <a:schemeClr val="accent2"/>
                </a:solidFill>
              </a:rPr>
              <a:t> protocol. </a:t>
            </a:r>
          </a:p>
          <a:p>
            <a:pPr marL="731520" lvl="1" indent="-274320" eaLnBrk="1" fontAlgn="auto" hangingPunct="1">
              <a:spcAft>
                <a:spcPts val="0"/>
              </a:spcAft>
              <a:buFont typeface="Wingdings"/>
              <a:buChar char=""/>
              <a:defRPr/>
            </a:pPr>
            <a:r>
              <a:rPr lang="en-US" i="1" dirty="0">
                <a:solidFill>
                  <a:schemeClr val="tx1"/>
                </a:solidFill>
              </a:rPr>
              <a:t>Update the contents of the cache, and mark it as updated by setting a bit known as the </a:t>
            </a:r>
            <a:r>
              <a:rPr lang="en-US" i="1" u="sng" dirty="0">
                <a:solidFill>
                  <a:schemeClr val="accent2"/>
                </a:solidFill>
              </a:rPr>
              <a:t>dirty bit or modified</a:t>
            </a:r>
            <a:r>
              <a:rPr lang="en-US" i="1" dirty="0">
                <a:solidFill>
                  <a:schemeClr val="accent2"/>
                </a:solidFill>
              </a:rPr>
              <a:t> bit. </a:t>
            </a:r>
            <a:r>
              <a:rPr lang="en-US" i="1" dirty="0">
                <a:solidFill>
                  <a:schemeClr val="tx1"/>
                </a:solidFill>
              </a:rPr>
              <a:t>The contents of the main memory are updated when this block is replaced. </a:t>
            </a:r>
            <a:r>
              <a:rPr lang="en-US" i="1" dirty="0">
                <a:solidFill>
                  <a:schemeClr val="accent2"/>
                </a:solidFill>
              </a:rPr>
              <a:t>This is </a:t>
            </a:r>
            <a:r>
              <a:rPr lang="en-US" i="1" u="sng" dirty="0">
                <a:solidFill>
                  <a:schemeClr val="accent2"/>
                </a:solidFill>
              </a:rPr>
              <a:t>write-back or copy-back</a:t>
            </a:r>
            <a:r>
              <a:rPr lang="en-US" i="1" dirty="0">
                <a:solidFill>
                  <a:schemeClr val="accent2"/>
                </a:solidFill>
              </a:rPr>
              <a:t> protocol. </a:t>
            </a:r>
          </a:p>
        </p:txBody>
      </p:sp>
      <p:pic>
        <p:nvPicPr>
          <p:cNvPr id="5" name="Picture 4">
            <a:extLst>
              <a:ext uri="{FF2B5EF4-FFF2-40B4-BE49-F238E27FC236}">
                <a16:creationId xmlns:a16="http://schemas.microsoft.com/office/drawing/2014/main" xmlns="" id="{7D6D09A7-6C9D-4E9A-A620-D43F4451C9BC}"/>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7097"/>
    </mc:Choice>
    <mc:Fallback>
      <p:transition spd="slow" advTm="970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2" x="4946650" y="6089650"/>
          <p14:tracePt t="769" x="4946650" y="6045200"/>
          <p14:tracePt t="779" x="4946650" y="5929313"/>
          <p14:tracePt t="789" x="4938713" y="5680075"/>
          <p14:tracePt t="804" x="4867275" y="4724400"/>
          <p14:tracePt t="821" x="4822825" y="4419600"/>
          <p14:tracePt t="837" x="4643438" y="3394075"/>
          <p14:tracePt t="854" x="4518025" y="2911475"/>
          <p14:tracePt t="870" x="4384675" y="2384425"/>
          <p14:tracePt t="888" x="4313238" y="2143125"/>
          <p14:tracePt t="904" x="4303713" y="2054225"/>
          <p14:tracePt t="920" x="4268788" y="1965325"/>
          <p14:tracePt t="937" x="4259263" y="1919288"/>
          <p14:tracePt t="954" x="4259263" y="1901825"/>
          <p14:tracePt t="970" x="4259263" y="1893888"/>
          <p14:tracePt t="993" x="4241800" y="1893888"/>
          <p14:tracePt t="1238" x="4160838" y="1874838"/>
          <p14:tracePt t="1248" x="4054475" y="1812925"/>
          <p14:tracePt t="1259" x="3840163" y="1704975"/>
          <p14:tracePt t="1271" x="3500438" y="1500188"/>
          <p14:tracePt t="1287" x="3071813" y="1143000"/>
          <p14:tracePt t="1303" x="2847975" y="955675"/>
          <p14:tracePt t="1321" x="2795588" y="901700"/>
          <p14:tracePt t="1337" x="2732088" y="847725"/>
          <p14:tracePt t="1353" x="2714625" y="830263"/>
          <p14:tracePt t="1370" x="2697163" y="822325"/>
          <p14:tracePt t="1386" x="2687638" y="812800"/>
          <p14:tracePt t="1403" x="2687638" y="803275"/>
          <p14:tracePt t="1420" x="2670175" y="803275"/>
          <p14:tracePt t="1666" x="2652713" y="803275"/>
          <p14:tracePt t="1676" x="2643188" y="812800"/>
          <p14:tracePt t="1686" x="2616200" y="822325"/>
          <p14:tracePt t="1702" x="2517775" y="839788"/>
          <p14:tracePt t="1719" x="2465388" y="847725"/>
          <p14:tracePt t="1736" x="2384425" y="857250"/>
          <p14:tracePt t="1752" x="2339975" y="857250"/>
          <p14:tracePt t="1769" x="2322513" y="857250"/>
          <p14:tracePt t="1785" x="2303463" y="857250"/>
          <p14:tracePt t="1803" x="2295525" y="857250"/>
          <p14:tracePt t="1850" x="2295525" y="866775"/>
          <p14:tracePt t="1932" x="2295525" y="874713"/>
          <p14:tracePt t="1953" x="2303463" y="874713"/>
          <p14:tracePt t="1962" x="2312988" y="884238"/>
          <p14:tracePt t="1973" x="2312988" y="893763"/>
          <p14:tracePt t="1986" x="2322513" y="901700"/>
          <p14:tracePt t="2005" x="2339975" y="901700"/>
          <p14:tracePt t="2020" x="2347913" y="911225"/>
          <p14:tracePt t="2037" x="2347913" y="919163"/>
          <p14:tracePt t="2037" x="2357438" y="919163"/>
          <p14:tracePt t="2054" x="2366963" y="919163"/>
          <p14:tracePt t="2069" x="2374900" y="928688"/>
          <p14:tracePt t="2087" x="2374900" y="938213"/>
          <p14:tracePt t="2349" x="2366963" y="946150"/>
          <p14:tracePt t="2359" x="2339975" y="955675"/>
          <p14:tracePt t="2370" x="2330450" y="973138"/>
          <p14:tracePt t="2386" x="2303463" y="973138"/>
          <p14:tracePt t="2404" x="2276475" y="982663"/>
          <p14:tracePt t="2419" x="2251075" y="990600"/>
          <p14:tracePt t="2436" x="2214563" y="990600"/>
          <p14:tracePt t="2454" x="2205038" y="990600"/>
          <p14:tracePt t="2469" x="2197100" y="982663"/>
          <p14:tracePt t="2485" x="2187575" y="973138"/>
          <p14:tracePt t="2502" x="2179638" y="965200"/>
          <p14:tracePt t="2518" x="2179638" y="955675"/>
          <p14:tracePt t="2536" x="2179638" y="946150"/>
          <p14:tracePt t="2552" x="2179638" y="938213"/>
          <p14:tracePt t="2574" x="2187575" y="938213"/>
          <p14:tracePt t="2594" x="2197100" y="938213"/>
          <p14:tracePt t="2604" x="2214563" y="938213"/>
          <p14:tracePt t="2619" x="2224088" y="938213"/>
          <p14:tracePt t="2636" x="2251075" y="938213"/>
          <p14:tracePt t="2652" x="2276475" y="946150"/>
          <p14:tracePt t="2670" x="2295525" y="955675"/>
          <p14:tracePt t="2686" x="2330450" y="982663"/>
          <p14:tracePt t="2703" x="2366963" y="1000125"/>
          <p14:tracePt t="2719" x="2366963" y="1017588"/>
          <p14:tracePt t="2736" x="2384425" y="1027113"/>
          <p14:tracePt t="2753" x="2384425" y="1036638"/>
          <p14:tracePt t="3952" x="2393950" y="1044575"/>
          <p14:tracePt t="4227" x="2393950" y="1054100"/>
          <p14:tracePt t="4247" x="2401888" y="1054100"/>
          <p14:tracePt t="4268" x="2401888" y="1062038"/>
          <p14:tracePt t="4278" x="2401888" y="1071563"/>
          <p14:tracePt t="4298" x="2401888" y="1081088"/>
          <p14:tracePt t="4308" x="2401888" y="1089025"/>
          <p14:tracePt t="4320" x="2401888" y="1098550"/>
          <p14:tracePt t="4339" x="2393950" y="1098550"/>
          <p14:tracePt t="4352" x="2393950" y="1108075"/>
          <p14:tracePt t="4369" x="2384425" y="1116013"/>
          <p14:tracePt t="4386" x="2374900" y="1133475"/>
          <p14:tracePt t="4403" x="2374900" y="1152525"/>
          <p14:tracePt t="4421" x="2366963" y="1152525"/>
          <p14:tracePt t="4436" x="2366963" y="1160463"/>
          <p14:tracePt t="4452" x="2366963" y="1179513"/>
          <p14:tracePt t="4469" x="2366963" y="1187450"/>
          <p14:tracePt t="4486" x="2366963" y="1204913"/>
          <p14:tracePt t="4503" x="2366963" y="1214438"/>
          <p14:tracePt t="4519" x="2384425" y="1241425"/>
          <p14:tracePt t="4536" x="2401888" y="1258888"/>
          <p14:tracePt t="4551" x="2428875" y="1295400"/>
          <p14:tracePt t="4569" x="2465388" y="1339850"/>
          <p14:tracePt t="4587" x="2490788" y="1374775"/>
          <p14:tracePt t="4602" x="2536825" y="1428750"/>
          <p14:tracePt t="4620" x="2554288" y="1446213"/>
          <p14:tracePt t="4620" x="2571750" y="1465263"/>
          <p14:tracePt t="4636" x="2581275" y="1482725"/>
          <p14:tracePt t="4652" x="2598738" y="1490663"/>
          <p14:tracePt t="4669" x="2598738" y="1500188"/>
          <p14:tracePt t="4686" x="2608263" y="1509713"/>
          <p14:tracePt t="4702" x="2608263" y="1517650"/>
          <p14:tracePt t="4737" x="2616200" y="1517650"/>
          <p14:tracePt t="5135" x="2633663" y="1517650"/>
          <p14:tracePt t="5145" x="2652713" y="1517650"/>
          <p14:tracePt t="5156" x="2679700" y="1517650"/>
          <p14:tracePt t="5169" x="2705100" y="1517650"/>
          <p14:tracePt t="5186" x="2751138" y="1527175"/>
          <p14:tracePt t="5203" x="2786063" y="1527175"/>
          <p14:tracePt t="5219" x="2795588" y="1536700"/>
          <p14:tracePt t="5236" x="2813050" y="1536700"/>
          <p14:tracePt t="5252" x="2830513" y="1536700"/>
          <p14:tracePt t="5269" x="2847975" y="1536700"/>
          <p14:tracePt t="5286" x="2857500" y="1536700"/>
          <p14:tracePt t="5303" x="2874963" y="1544638"/>
          <p14:tracePt t="5318" x="2894013" y="1544638"/>
          <p14:tracePt t="5335" x="2919413" y="1544638"/>
          <p14:tracePt t="5353" x="2919413" y="1554163"/>
          <p14:tracePt t="5370" x="2938463" y="1554163"/>
          <p14:tracePt t="5387" x="2946400" y="1554163"/>
          <p14:tracePt t="5404" x="2955925" y="1554163"/>
          <p14:tracePt t="5452" x="2965450" y="1554163"/>
          <p14:tracePt t="5820" x="2990850" y="1554163"/>
          <p14:tracePt t="5830" x="3036888" y="1527175"/>
          <p14:tracePt t="5841" x="3108325" y="1490663"/>
          <p14:tracePt t="5855" x="3625850" y="1330325"/>
          <p14:tracePt t="5873" x="3840163" y="1295400"/>
          <p14:tracePt t="5887" x="4357688" y="1276350"/>
          <p14:tracePt t="5906" x="4562475" y="1276350"/>
          <p14:tracePt t="5923" x="4652963" y="1303338"/>
          <p14:tracePt t="5937" x="4768850" y="1330325"/>
          <p14:tracePt t="5954" x="4803775" y="1339850"/>
          <p14:tracePt t="5970" x="4840288" y="1366838"/>
          <p14:tracePt t="5986" x="4848225" y="1366838"/>
          <p14:tracePt t="6004" x="4857750" y="1366838"/>
          <p14:tracePt t="6036" x="4867275" y="1366838"/>
          <p14:tracePt t="6473" x="4884738" y="1366838"/>
          <p14:tracePt t="6483" x="4911725" y="1366838"/>
          <p14:tracePt t="6493" x="4929188" y="1366838"/>
          <p14:tracePt t="6504" x="4946650" y="1366838"/>
          <p14:tracePt t="6519" x="4991100" y="1366838"/>
          <p14:tracePt t="6537" x="5000625" y="1366838"/>
          <p14:tracePt t="6553" x="5037138" y="1366838"/>
          <p14:tracePt t="6570" x="5054600" y="1366838"/>
          <p14:tracePt t="6587" x="5062538" y="1366838"/>
          <p14:tracePt t="6606" x="5072063" y="1366838"/>
          <p14:tracePt t="6626" x="5081588" y="1366838"/>
          <p14:tracePt t="6646" x="5089525" y="1366838"/>
          <p14:tracePt t="6667" x="5099050" y="1366838"/>
          <p14:tracePt t="6728" x="5099050" y="1374775"/>
          <p14:tracePt t="6811" x="5072063" y="1374775"/>
          <p14:tracePt t="7158" x="5027613" y="1384300"/>
          <p14:tracePt t="7169" x="4965700" y="1384300"/>
          <p14:tracePt t="7178" x="4911725" y="1374775"/>
          <p14:tracePt t="7188" x="4867275" y="1357313"/>
          <p14:tracePt t="7203" x="4759325" y="1322388"/>
          <p14:tracePt t="7220" x="4714875" y="1303338"/>
          <p14:tracePt t="7237" x="4670425" y="1276350"/>
          <p14:tracePt t="7253" x="4652963" y="1276350"/>
          <p14:tracePt t="7270" x="4643438" y="1268413"/>
          <p14:tracePt t="7286" x="4633913" y="1268413"/>
          <p14:tracePt t="7303" x="4633913" y="1258888"/>
          <p14:tracePt t="7320" x="4643438" y="1258888"/>
          <p14:tracePt t="7392" x="4652963" y="1258888"/>
          <p14:tracePt t="7402" x="4670425" y="1258888"/>
          <p14:tracePt t="7412" x="4679950" y="1258888"/>
          <p14:tracePt t="7422" x="4697413" y="1258888"/>
          <p14:tracePt t="7436" x="4724400" y="1258888"/>
          <p14:tracePt t="7454" x="4795838" y="1258888"/>
          <p14:tracePt t="7470" x="4875213" y="1303338"/>
          <p14:tracePt t="7487" x="4902200" y="1312863"/>
          <p14:tracePt t="7503" x="4946650" y="1330325"/>
          <p14:tracePt t="7521" x="4973638" y="1347788"/>
          <p14:tracePt t="7537" x="4983163" y="1347788"/>
          <p14:tracePt t="7553" x="5000625" y="1357313"/>
          <p14:tracePt t="7570" x="5010150" y="1357313"/>
          <p14:tracePt t="7636" x="5010150" y="1366838"/>
          <p14:tracePt t="7657" x="5018088" y="1366838"/>
          <p14:tracePt t="7892" x="5054600" y="1366838"/>
          <p14:tracePt t="7903" x="5099050" y="1366838"/>
          <p14:tracePt t="7912" x="5153025" y="1366838"/>
          <p14:tracePt t="7922" x="5197475" y="1366838"/>
          <p14:tracePt t="7936" x="5268913" y="1366838"/>
          <p14:tracePt t="7936" x="5367338" y="1366838"/>
          <p14:tracePt t="7954" x="5446713" y="1366838"/>
          <p14:tracePt t="7969" x="5572125" y="1384300"/>
          <p14:tracePt t="7987" x="5608638" y="1393825"/>
          <p14:tracePt t="8003" x="5697538" y="1411288"/>
          <p14:tracePt t="8020" x="5751513" y="1438275"/>
          <p14:tracePt t="8037" x="5776913" y="1446213"/>
          <p14:tracePt t="8053" x="5822950" y="1473200"/>
          <p14:tracePt t="8070" x="5857875" y="1490663"/>
          <p14:tracePt t="8087" x="5867400" y="1490663"/>
          <p14:tracePt t="8103" x="5884863" y="1509713"/>
          <p14:tracePt t="8119" x="5894388" y="1509713"/>
          <p14:tracePt t="8135" x="5902325" y="1509713"/>
          <p14:tracePt t="8152" x="5902325" y="1517650"/>
          <p14:tracePt t="8217" x="5894388" y="1517650"/>
          <p14:tracePt t="8676" x="5875338" y="1536700"/>
          <p14:tracePt t="8686" x="5822950" y="1554163"/>
          <p14:tracePt t="8697" x="5732463" y="1562100"/>
          <p14:tracePt t="8707" x="5608638" y="1571625"/>
          <p14:tracePt t="8719" x="5394325" y="1571625"/>
          <p14:tracePt t="8735" x="5000625" y="1571625"/>
          <p14:tracePt t="8753" x="4581525" y="1571625"/>
          <p14:tracePt t="8770" x="4465638" y="1571625"/>
          <p14:tracePt t="8785" x="4268788" y="1536700"/>
          <p14:tracePt t="8803" x="4205288" y="1527175"/>
          <p14:tracePt t="8819" x="4143375" y="1517650"/>
          <p14:tracePt t="8836" x="4116388" y="1509713"/>
          <p14:tracePt t="8854" x="4108450" y="1500188"/>
          <p14:tracePt t="8870" x="4089400" y="1500188"/>
          <p14:tracePt t="9177" x="4071938" y="1500188"/>
          <p14:tracePt t="9187" x="4037013" y="1500188"/>
          <p14:tracePt t="9197" x="3973513" y="1517650"/>
          <p14:tracePt t="9207" x="3911600" y="1536700"/>
          <p14:tracePt t="9219" x="3813175" y="1554163"/>
          <p14:tracePt t="9235" x="3446463" y="1625600"/>
          <p14:tracePt t="9254" x="3322638" y="1652588"/>
          <p14:tracePt t="9254" x="3205163" y="1670050"/>
          <p14:tracePt t="9270" x="3098800" y="1687513"/>
          <p14:tracePt t="9286" x="2946400" y="1697038"/>
          <p14:tracePt t="9302" x="2919413" y="1697038"/>
          <p14:tracePt t="9319" x="2884488" y="1697038"/>
          <p14:tracePt t="9335" x="2867025" y="1697038"/>
          <p14:tracePt t="9354" x="2857500" y="1697038"/>
          <p14:tracePt t="9382" x="2857500" y="1704975"/>
          <p14:tracePt t="9748" x="2874963" y="1714500"/>
          <p14:tracePt t="9758" x="2894013" y="1724025"/>
          <p14:tracePt t="9770" x="2911475" y="1731963"/>
          <p14:tracePt t="9786" x="2973388" y="1768475"/>
          <p14:tracePt t="9802" x="3017838" y="1785938"/>
          <p14:tracePt t="9821" x="3044825" y="1803400"/>
          <p14:tracePt t="9837" x="3089275" y="1812925"/>
          <p14:tracePt t="9854" x="3098800" y="1822450"/>
          <p14:tracePt t="9870" x="3116263" y="1822450"/>
          <p14:tracePt t="9888" x="3125788" y="1830388"/>
          <p14:tracePt t="10800" x="3125788" y="1839913"/>
          <p14:tracePt t="11424" x="3116263" y="1847850"/>
          <p14:tracePt t="11434" x="3081338" y="1874838"/>
          <p14:tracePt t="11444" x="3027363" y="1901825"/>
          <p14:tracePt t="11455" x="2973388" y="1938338"/>
          <p14:tracePt t="11472" x="2822575" y="2036763"/>
          <p14:tracePt t="11487" x="2643188" y="2152650"/>
          <p14:tracePt t="11505" x="2581275" y="2197100"/>
          <p14:tracePt t="11520" x="2482850" y="2259013"/>
          <p14:tracePt t="11537" x="2455863" y="2276475"/>
          <p14:tracePt t="11553" x="2411413" y="2303463"/>
          <p14:tracePt t="11570" x="2384425" y="2322513"/>
          <p14:tracePt t="11587" x="2374900" y="2322513"/>
          <p14:tracePt t="11603" x="2366963" y="2322513"/>
          <p14:tracePt t="11619" x="2366963" y="2330450"/>
          <p14:tracePt t="11984" x="2374900" y="2330450"/>
          <p14:tracePt t="11994" x="2384425" y="2339975"/>
          <p14:tracePt t="12004" x="2401888" y="2347913"/>
          <p14:tracePt t="12024" x="2411413" y="2357438"/>
          <p14:tracePt t="12036" x="2419350" y="2366963"/>
          <p14:tracePt t="12052" x="2446338" y="2393950"/>
          <p14:tracePt t="12069" x="2482850" y="2401888"/>
          <p14:tracePt t="12085" x="2490788" y="2411413"/>
          <p14:tracePt t="12105" x="2500313" y="2411413"/>
          <p14:tracePt t="12119" x="2509838" y="2411413"/>
          <p14:tracePt t="12156" x="2509838" y="2419350"/>
          <p14:tracePt t="13047" x="2517775" y="2419350"/>
          <p14:tracePt t="13493" x="2544763" y="2419350"/>
          <p14:tracePt t="13503" x="2571750" y="2419350"/>
          <p14:tracePt t="13513" x="2608263" y="2419350"/>
          <p14:tracePt t="13523" x="2660650" y="2419350"/>
          <p14:tracePt t="13536" x="2705100" y="2419350"/>
          <p14:tracePt t="13551" x="2901950" y="2419350"/>
          <p14:tracePt t="13568" x="3000375" y="2419350"/>
          <p14:tracePt t="13585" x="3143250" y="2446338"/>
          <p14:tracePt t="13602" x="3251200" y="2473325"/>
          <p14:tracePt t="13621" x="3330575" y="2482850"/>
          <p14:tracePt t="13638" x="3367088" y="2490788"/>
          <p14:tracePt t="13653" x="3394075" y="2500313"/>
          <p14:tracePt t="13670" x="3402013" y="2500313"/>
          <p14:tracePt t="13687" x="3411538" y="2500313"/>
          <p14:tracePt t="13702" x="3419475" y="2509838"/>
          <p14:tracePt t="13719" x="3429000" y="2509838"/>
          <p14:tracePt t="13738" x="3438525" y="2517775"/>
          <p14:tracePt t="13751" x="3446463" y="2517775"/>
          <p14:tracePt t="13769" x="3455988" y="2527300"/>
          <p14:tracePt t="13786" x="3473450" y="2544763"/>
          <p14:tracePt t="13803" x="3473450" y="2554288"/>
          <p14:tracePt t="13819" x="3482975" y="2571750"/>
          <p14:tracePt t="13835" x="3482975" y="2581275"/>
          <p14:tracePt t="13852" x="3517900" y="2581275"/>
          <p14:tracePt t="14197" x="3625850" y="2554288"/>
          <p14:tracePt t="14207" x="3751263" y="2517775"/>
          <p14:tracePt t="14219" x="4010025" y="2473325"/>
          <p14:tracePt t="14235" x="4411663" y="2446338"/>
          <p14:tracePt t="14252" x="4589463" y="2428875"/>
          <p14:tracePt t="14269" x="4803775" y="2428875"/>
          <p14:tracePt t="14286" x="4902200" y="2438400"/>
          <p14:tracePt t="14302" x="4929188" y="2446338"/>
          <p14:tracePt t="14318" x="4973638" y="2465388"/>
          <p14:tracePt t="14335" x="5000625" y="2465388"/>
          <p14:tracePt t="14352" x="5010150" y="2465388"/>
          <p14:tracePt t="14370" x="5018088" y="2465388"/>
          <p14:tracePt t="14385" x="5027613" y="2465388"/>
          <p14:tracePt t="14452" x="5037138" y="2465388"/>
          <p14:tracePt t="14606" x="5045075" y="2465388"/>
          <p14:tracePt t="14637" x="5054600" y="2465388"/>
          <p14:tracePt t="14656" x="5062538" y="2465388"/>
          <p14:tracePt t="14687" x="5072063" y="2465388"/>
          <p14:tracePt t="14707" x="5081588" y="2465388"/>
          <p14:tracePt t="15635" x="5089525" y="2465388"/>
          <p14:tracePt t="15921" x="5099050" y="2465388"/>
          <p14:tracePt t="15932" x="5108575" y="2455863"/>
          <p14:tracePt t="15942" x="5126038" y="2455863"/>
          <p14:tracePt t="15952" x="5143500" y="2455863"/>
          <p14:tracePt t="15968" x="5187950" y="2446338"/>
          <p14:tracePt t="15985" x="5205413" y="2446338"/>
          <p14:tracePt t="16001" x="5232400" y="2438400"/>
          <p14:tracePt t="16019" x="5259388" y="2438400"/>
          <p14:tracePt t="16036" x="5268913" y="2438400"/>
          <p14:tracePt t="16052" x="5295900" y="2438400"/>
          <p14:tracePt t="16069" x="5313363" y="2438400"/>
          <p14:tracePt t="16085" x="5340350" y="2438400"/>
          <p14:tracePt t="16101" x="5367338" y="2438400"/>
          <p14:tracePt t="16119" x="5375275" y="2438400"/>
          <p14:tracePt t="16136" x="5384800" y="2438400"/>
          <p14:tracePt t="16156" x="5394325" y="2438400"/>
          <p14:tracePt t="16177" x="5402263" y="2446338"/>
          <p14:tracePt t="17993" x="5394325" y="2455863"/>
          <p14:tracePt t="18442" x="5357813" y="2473325"/>
          <p14:tracePt t="18452" x="5268913" y="2509838"/>
          <p14:tracePt t="18463" x="5160963" y="2527300"/>
          <p14:tracePt t="18473" x="4938713" y="2581275"/>
          <p14:tracePt t="18485" x="4679950" y="2625725"/>
          <p14:tracePt t="18502" x="4089400" y="2732088"/>
          <p14:tracePt t="18519" x="3598863" y="2813050"/>
          <p14:tracePt t="18535" x="3286125" y="2874963"/>
          <p14:tracePt t="18551" x="3000375" y="2938463"/>
          <p14:tracePt t="18569" x="2919413" y="2955925"/>
          <p14:tracePt t="18585" x="2776538" y="3009900"/>
          <p14:tracePt t="18601" x="2724150" y="3009900"/>
          <p14:tracePt t="18620" x="2705100" y="3009900"/>
          <p14:tracePt t="18635" x="2670175" y="3009900"/>
          <p14:tracePt t="18653" x="2660650" y="3017838"/>
          <p14:tracePt t="18881" x="2643188" y="3027363"/>
          <p14:tracePt t="18891" x="2608263" y="3036888"/>
          <p14:tracePt t="18902" x="2544763" y="3054350"/>
          <p14:tracePt t="18919" x="2393950" y="3071813"/>
          <p14:tracePt t="18935" x="2303463" y="3081338"/>
          <p14:tracePt t="18951" x="2133600" y="3089275"/>
          <p14:tracePt t="18968" x="2036763" y="3098800"/>
          <p14:tracePt t="18986" x="2009775" y="3098800"/>
          <p14:tracePt t="19002" x="1982788" y="3098800"/>
          <p14:tracePt t="19019" x="1973263" y="3098800"/>
          <p14:tracePt t="19035" x="1965325" y="3098800"/>
          <p14:tracePt t="19051" x="1973263" y="3108325"/>
          <p14:tracePt t="19156" x="1982788" y="3116263"/>
          <p14:tracePt t="19168" x="1990725" y="3116263"/>
          <p14:tracePt t="19177" x="2000250" y="3125788"/>
          <p14:tracePt t="19187" x="2017713" y="3133725"/>
          <p14:tracePt t="19201" x="2036763" y="3143250"/>
          <p14:tracePt t="19219" x="2036763" y="3152775"/>
          <p14:tracePt t="19235" x="2044700" y="3160713"/>
          <p14:tracePt t="19252" x="2054225" y="3160713"/>
          <p14:tracePt t="19268" x="2062163" y="3160713"/>
          <p14:tracePt t="19285" x="2062163" y="3170238"/>
          <p14:tracePt t="19310" x="2071688" y="3170238"/>
          <p14:tracePt t="19320" x="2081213" y="3179763"/>
          <p14:tracePt t="19351" x="2089150" y="3187700"/>
          <p14:tracePt t="19372" x="2098675" y="3187700"/>
          <p14:tracePt t="19391" x="2116138" y="3187700"/>
          <p14:tracePt t="19729" x="2143125" y="3187700"/>
          <p14:tracePt t="19739" x="2179638" y="3187700"/>
          <p14:tracePt t="19753" x="2268538" y="3179763"/>
          <p14:tracePt t="19769" x="2428875" y="3179763"/>
          <p14:tracePt t="19785" x="2562225" y="3179763"/>
          <p14:tracePt t="19802" x="2608263" y="3179763"/>
          <p14:tracePt t="19818" x="2687638" y="3179763"/>
          <p14:tracePt t="19835" x="2741613" y="3197225"/>
          <p14:tracePt t="19852" x="2759075" y="3197225"/>
          <p14:tracePt t="19869" x="2803525" y="3214688"/>
          <p14:tracePt t="19885" x="2813050" y="3224213"/>
          <p14:tracePt t="19901" x="2822575" y="3224213"/>
          <p14:tracePt t="19918" x="2830513" y="3224213"/>
          <p14:tracePt t="19938" x="2830513" y="3232150"/>
          <p14:tracePt t="19954" x="2840038" y="3232150"/>
          <p14:tracePt t="19984" x="2857500" y="3232150"/>
          <p14:tracePt t="20391" x="2884488" y="3224213"/>
          <p14:tracePt t="20402" x="2911475" y="3214688"/>
          <p14:tracePt t="20412" x="2946400" y="3205163"/>
          <p14:tracePt t="20422" x="2973388" y="3205163"/>
          <p14:tracePt t="20435" x="3000375" y="3205163"/>
          <p14:tracePt t="20452" x="3054350" y="3205163"/>
          <p14:tracePt t="20468" x="3098800" y="3205163"/>
          <p14:tracePt t="20485" x="3116263" y="3205163"/>
          <p14:tracePt t="20501" x="3143250" y="3205163"/>
          <p14:tracePt t="20519" x="3160713" y="3214688"/>
          <p14:tracePt t="20536" x="3170238" y="3214688"/>
          <p14:tracePt t="20551" x="3187700" y="3224213"/>
          <p14:tracePt t="20568" x="3197225" y="3232150"/>
          <p14:tracePt t="20595" x="3197225" y="3241675"/>
          <p14:tracePt t="20605" x="3197225" y="3251200"/>
          <p14:tracePt t="20618" x="3205163" y="3251200"/>
          <p14:tracePt t="20635" x="3205163" y="3259138"/>
          <p14:tracePt t="20651" x="3205163" y="3276600"/>
          <p14:tracePt t="20669" x="3205163" y="3286125"/>
          <p14:tracePt t="20697" x="3205163" y="3295650"/>
          <p14:tracePt t="20728" x="3205163" y="3303588"/>
          <p14:tracePt t="20738" x="3170238" y="3322638"/>
          <p14:tracePt t="20748" x="3133725" y="3340100"/>
          <p14:tracePt t="20758" x="3054350" y="3367088"/>
          <p14:tracePt t="20769" x="2938463" y="3402013"/>
          <p14:tracePt t="20784" x="2643188" y="3482975"/>
          <p14:tracePt t="20802" x="2544763" y="3500438"/>
          <p14:tracePt t="20818" x="2401888" y="3536950"/>
          <p14:tracePt t="20835" x="2330450" y="3536950"/>
          <p14:tracePt t="20853" x="2330450" y="3544888"/>
          <p14:tracePt t="21177" x="2322513" y="3554413"/>
          <p14:tracePt t="21187" x="2312988" y="3562350"/>
          <p14:tracePt t="21207" x="2303463" y="3571875"/>
          <p14:tracePt t="21218" x="2295525" y="3581400"/>
          <p14:tracePt t="21228" x="2286000" y="3608388"/>
          <p14:tracePt t="21238" x="2268538" y="3625850"/>
          <p14:tracePt t="21252" x="2268538" y="3643313"/>
          <p14:tracePt t="21268" x="2251075" y="3679825"/>
          <p14:tracePt t="21285" x="2241550" y="3697288"/>
          <p14:tracePt t="21302" x="2241550" y="3714750"/>
          <p14:tracePt t="21318" x="2241550" y="3741738"/>
          <p14:tracePt t="21335" x="2241550" y="3759200"/>
          <p14:tracePt t="21352" x="2241550" y="3768725"/>
          <p14:tracePt t="21368" x="2241550" y="3786188"/>
          <p14:tracePt t="21385" x="2241550" y="3795713"/>
          <p14:tracePt t="21403" x="2241550" y="3803650"/>
          <p14:tracePt t="21418" x="2241550" y="3813175"/>
          <p14:tracePt t="21442" x="2251075" y="3822700"/>
          <p14:tracePt t="21709" x="2259013" y="3830638"/>
          <p14:tracePt t="21720" x="2295525" y="3848100"/>
          <p14:tracePt t="21729" x="2312988" y="3867150"/>
          <p14:tracePt t="21738" x="2347913" y="3894138"/>
          <p14:tracePt t="21751" x="2366963" y="3929063"/>
          <p14:tracePt t="21768" x="2419350" y="3983038"/>
          <p14:tracePt t="21784" x="2465388" y="4027488"/>
          <p14:tracePt t="21802" x="2500313" y="4054475"/>
          <p14:tracePt t="21818" x="2527300" y="4089400"/>
          <p14:tracePt t="21835" x="2536825" y="4098925"/>
          <p14:tracePt t="21853" x="2544763" y="4098925"/>
          <p14:tracePt t="21868" x="2554288" y="4108450"/>
          <p14:tracePt t="21885" x="2554288" y="4116388"/>
          <p14:tracePt t="21902" x="2562225" y="4116388"/>
          <p14:tracePt t="21942" x="2571750" y="4116388"/>
          <p14:tracePt t="22300" x="2598738" y="4116388"/>
          <p14:tracePt t="22310" x="2660650" y="4098925"/>
          <p14:tracePt t="22320" x="2732088" y="4089400"/>
          <p14:tracePt t="22334" x="2857500" y="4081463"/>
          <p14:tracePt t="22352" x="2919413" y="4081463"/>
          <p14:tracePt t="22368" x="3027363" y="4081463"/>
          <p14:tracePt t="22385" x="3062288" y="4081463"/>
          <p14:tracePt t="22401" x="3108325" y="4081463"/>
          <p14:tracePt t="22419" x="3133725" y="4081463"/>
          <p14:tracePt t="22435" x="3152775" y="4081463"/>
          <p14:tracePt t="22452" x="3170238" y="4081463"/>
          <p14:tracePt t="22469" x="3187700" y="4089400"/>
          <p14:tracePt t="22485" x="3197225" y="4089400"/>
          <p14:tracePt t="22501" x="3205163" y="4098925"/>
          <p14:tracePt t="22518" x="3214688" y="4098925"/>
          <p14:tracePt t="22535" x="3224213" y="4098925"/>
          <p14:tracePt t="22575" x="3224213" y="4108450"/>
          <p14:tracePt t="22626" x="3224213" y="4116388"/>
          <p14:tracePt t="22636" x="3232150" y="4116388"/>
          <p14:tracePt t="22656" x="3251200" y="4116388"/>
          <p14:tracePt t="22912" x="3295650" y="4116388"/>
          <p14:tracePt t="22922" x="3357563" y="4116388"/>
          <p14:tracePt t="22932" x="3419475" y="4108450"/>
          <p14:tracePt t="22943" x="3509963" y="4098925"/>
          <p14:tracePt t="22953" x="3608388" y="4098925"/>
          <p14:tracePt t="22968" x="3751263" y="4098925"/>
          <p14:tracePt t="22986" x="3795713" y="4098925"/>
          <p14:tracePt t="23001" x="3867150" y="4098925"/>
          <p14:tracePt t="23018" x="3894138" y="4098925"/>
          <p14:tracePt t="23035" x="3929063" y="4108450"/>
          <p14:tracePt t="23052" x="3956050" y="4108450"/>
          <p14:tracePt t="23068" x="3965575" y="4116388"/>
          <p14:tracePt t="23084" x="3973513" y="4116388"/>
          <p14:tracePt t="23101" x="3983038" y="4116388"/>
          <p14:tracePt t="23118" x="4000500" y="4116388"/>
          <p14:tracePt t="23534" x="4037013" y="4116388"/>
          <p14:tracePt t="23545" x="4098925" y="4116388"/>
          <p14:tracePt t="23555" x="4187825" y="4108450"/>
          <p14:tracePt t="23569" x="4303713" y="4108450"/>
          <p14:tracePt t="23585" x="4473575" y="4108450"/>
          <p14:tracePt t="23602" x="4581525" y="4108450"/>
          <p14:tracePt t="23619" x="4633913" y="4108450"/>
          <p14:tracePt t="23635" x="4751388" y="4108450"/>
          <p14:tracePt t="23652" x="4822825" y="4108450"/>
          <p14:tracePt t="23669" x="4848225" y="4116388"/>
          <p14:tracePt t="23685" x="4884738" y="4116388"/>
          <p14:tracePt t="23702" x="4894263" y="4125913"/>
          <p14:tracePt t="23718" x="4911725" y="4125913"/>
          <p14:tracePt t="23735" x="4919663" y="4125913"/>
          <p14:tracePt t="23751" x="4929188" y="4133850"/>
          <p14:tracePt t="23768" x="4938713" y="4143375"/>
          <p14:tracePt t="23800" x="4929188" y="4143375"/>
          <p14:tracePt t="24351" x="4894263" y="4152900"/>
          <p14:tracePt t="24361" x="4795838" y="4160838"/>
          <p14:tracePt t="24371" x="4679950" y="4170363"/>
          <p14:tracePt t="24385" x="4286250" y="4179888"/>
          <p14:tracePt t="24403" x="4010025" y="4214813"/>
          <p14:tracePt t="24418" x="3625850" y="4214813"/>
          <p14:tracePt t="24435" x="3394075" y="4241800"/>
          <p14:tracePt t="24452" x="3187700" y="4241800"/>
          <p14:tracePt t="24469" x="3044825" y="4251325"/>
          <p14:tracePt t="24486" x="3009900" y="4251325"/>
          <p14:tracePt t="24502" x="2965450" y="4251325"/>
          <p14:tracePt t="24520" x="2946400" y="4251325"/>
          <p14:tracePt t="24535" x="2938463" y="4251325"/>
          <p14:tracePt t="24861" x="2919413" y="4259263"/>
          <p14:tracePt t="24881" x="2919413" y="4268788"/>
          <p14:tracePt t="24892" x="2901950" y="4276725"/>
          <p14:tracePt t="24902" x="2894013" y="4286250"/>
          <p14:tracePt t="24918" x="2867025" y="4313238"/>
          <p14:tracePt t="24935" x="2857500" y="4322763"/>
          <p14:tracePt t="24951" x="2840038" y="4340225"/>
          <p14:tracePt t="24967" x="2830513" y="4357688"/>
          <p14:tracePt t="24985" x="2822575" y="4367213"/>
          <p14:tracePt t="25002" x="2795588" y="4402138"/>
          <p14:tracePt t="25018" x="2776538" y="4429125"/>
          <p14:tracePt t="25035" x="2705100" y="4491038"/>
          <p14:tracePt t="25052" x="2660650" y="4527550"/>
          <p14:tracePt t="25068" x="2633663" y="4537075"/>
          <p14:tracePt t="25084" x="2616200" y="4545013"/>
          <p14:tracePt t="25101" x="2608263" y="4554538"/>
          <p14:tracePt t="25119" x="2598738" y="4554538"/>
          <p14:tracePt t="25134" x="2589213" y="4554538"/>
          <p14:tracePt t="25151" x="2598738" y="4554538"/>
          <p14:tracePt t="25240" x="2625725" y="4545013"/>
          <p14:tracePt t="25251" x="2679700" y="4527550"/>
          <p14:tracePt t="25260" x="2714625" y="4518025"/>
          <p14:tracePt t="25270" x="2776538" y="4518025"/>
          <p14:tracePt t="25285" x="2884488" y="4518025"/>
          <p14:tracePt t="25303" x="2919413" y="4518025"/>
          <p14:tracePt t="25319" x="3000375" y="4518025"/>
          <p14:tracePt t="25336" x="3071813" y="4537075"/>
          <p14:tracePt t="25354" x="3108325" y="4554538"/>
          <p14:tracePt t="25370" x="3133725" y="4554538"/>
          <p14:tracePt t="25387" x="3143250" y="4562475"/>
          <p14:tracePt t="25403" x="3152775" y="4562475"/>
          <p14:tracePt t="25423" x="3160713" y="4562475"/>
          <p14:tracePt t="25728" x="3187700" y="4562475"/>
          <p14:tracePt t="25739" x="3224213" y="4562475"/>
          <p14:tracePt t="25749" x="3276600" y="4562475"/>
          <p14:tracePt t="25759" x="3348038" y="4554538"/>
          <p14:tracePt t="25770" x="3465513" y="4554538"/>
          <p14:tracePt t="25785" x="3670300" y="4572000"/>
          <p14:tracePt t="25802" x="3768725" y="4598988"/>
          <p14:tracePt t="25818" x="3938588" y="4643438"/>
          <p14:tracePt t="25836" x="4081463" y="4670425"/>
          <p14:tracePt t="25852" x="4133850" y="4679950"/>
          <p14:tracePt t="25868" x="4214813" y="4697413"/>
          <p14:tracePt t="25886" x="4232275" y="4705350"/>
          <p14:tracePt t="25901" x="4259263" y="4714875"/>
          <p14:tracePt t="25919" x="4268788" y="4714875"/>
          <p14:tracePt t="25935" x="4276725" y="4714875"/>
          <p14:tracePt t="25994" x="4295775" y="4705350"/>
          <p14:tracePt t="26280" x="4330700" y="4697413"/>
          <p14:tracePt t="26290" x="4394200" y="4670425"/>
          <p14:tracePt t="26302" x="4465638" y="4625975"/>
          <p14:tracePt t="26318" x="4625975" y="4581525"/>
          <p14:tracePt t="26336" x="4830763" y="4537075"/>
          <p14:tracePt t="26352" x="4902200" y="4518025"/>
          <p14:tracePt t="26368" x="5000625" y="4510088"/>
          <p14:tracePt t="26385" x="5054600" y="4500563"/>
          <p14:tracePt t="26402" x="5143500" y="4500563"/>
          <p14:tracePt t="26418" x="5224463" y="4500563"/>
          <p14:tracePt t="26435" x="5251450" y="4500563"/>
          <p14:tracePt t="26451" x="5268913" y="4500563"/>
          <p14:tracePt t="26468" x="5286375" y="4500563"/>
          <p14:tracePt t="26485" x="5295900" y="4500563"/>
          <p14:tracePt t="26504" x="5303838" y="4500563"/>
          <p14:tracePt t="26545" x="5322888" y="4491038"/>
          <p14:tracePt t="26882" x="5340350" y="4483100"/>
          <p14:tracePt t="26892" x="5367338" y="4483100"/>
          <p14:tracePt t="26902" x="5402263" y="4473575"/>
          <p14:tracePt t="26918" x="5537200" y="4456113"/>
          <p14:tracePt t="26935" x="5608638" y="4456113"/>
          <p14:tracePt t="26951" x="5697538" y="4456113"/>
          <p14:tracePt t="26968" x="5759450" y="4456113"/>
          <p14:tracePt t="26985" x="5786438" y="4456113"/>
          <p14:tracePt t="27001" x="5822950" y="4456113"/>
          <p14:tracePt t="27018" x="5830888" y="4456113"/>
          <p14:tracePt t="27035" x="5840413" y="4456113"/>
          <p14:tracePt t="27051" x="5848350" y="4456113"/>
          <p14:tracePt t="27068" x="5840413" y="4456113"/>
          <p14:tracePt t="27147" x="5803900" y="4456113"/>
          <p14:tracePt t="27157" x="5732463" y="4456113"/>
          <p14:tracePt t="27168" x="5634038" y="4456113"/>
          <p14:tracePt t="27184" x="5375275" y="4456113"/>
          <p14:tracePt t="27201" x="5214938" y="4473575"/>
          <p14:tracePt t="27218" x="5018088" y="4510088"/>
          <p14:tracePt t="27235" x="4867275" y="4545013"/>
          <p14:tracePt t="27252" x="4813300" y="4554538"/>
          <p14:tracePt t="27267" x="4751388" y="4562475"/>
          <p14:tracePt t="27285" x="4724400" y="4562475"/>
          <p14:tracePt t="27302" x="4714875" y="4562475"/>
          <p14:tracePt t="27318" x="4697413" y="4562475"/>
          <p14:tracePt t="27616" x="4652963" y="4562475"/>
          <p14:tracePt t="27626" x="4554538" y="4562475"/>
          <p14:tracePt t="27637" x="4429125" y="4562475"/>
          <p14:tracePt t="27651" x="4098925" y="4562475"/>
          <p14:tracePt t="27669" x="3875088" y="4562475"/>
          <p14:tracePt t="27684" x="3616325" y="4625975"/>
          <p14:tracePt t="27701" x="3536950" y="4643438"/>
          <p14:tracePt t="27718" x="3411538" y="4679950"/>
          <p14:tracePt t="27735" x="3340100" y="4687888"/>
          <p14:tracePt t="27752" x="3313113" y="4697413"/>
          <p14:tracePt t="27768" x="3276600" y="4705350"/>
          <p14:tracePt t="27785" x="3268663" y="4705350"/>
          <p14:tracePt t="27801" x="3259138" y="4705350"/>
          <p14:tracePt t="27818" x="3251200" y="4705350"/>
          <p14:tracePt t="28137" x="3232150" y="4705350"/>
          <p14:tracePt t="28147" x="3205163" y="4705350"/>
          <p14:tracePt t="28157" x="3170238" y="4705350"/>
          <p14:tracePt t="28168" x="3116263" y="4705350"/>
          <p14:tracePt t="28184" x="2990850" y="4697413"/>
          <p14:tracePt t="28201" x="2928938" y="4679950"/>
          <p14:tracePt t="28217" x="2813050" y="4660900"/>
          <p14:tracePt t="28235" x="2751138" y="4633913"/>
          <p14:tracePt t="28252" x="2724150" y="4625975"/>
          <p14:tracePt t="28268" x="2705100" y="4625975"/>
          <p14:tracePt t="28284" x="2697163" y="4616450"/>
          <p14:tracePt t="28301" x="2687638" y="4616450"/>
          <p14:tracePt t="28318" x="2679700" y="4616450"/>
          <p14:tracePt t="30102" x="2687638" y="4616450"/>
          <p14:tracePt t="30851" x="2697163" y="4616450"/>
          <p14:tracePt t="30861" x="2714625" y="4616450"/>
          <p14:tracePt t="30871" x="2732088" y="4616450"/>
          <p14:tracePt t="30884" x="2751138" y="4616450"/>
          <p14:tracePt t="30901" x="2795588" y="4608513"/>
          <p14:tracePt t="30918" x="2822575" y="4598988"/>
          <p14:tracePt t="30935" x="2840038" y="4598988"/>
          <p14:tracePt t="30951" x="2874963" y="4598988"/>
          <p14:tracePt t="30968" x="2894013" y="4598988"/>
          <p14:tracePt t="30985" x="2901950" y="4598988"/>
          <p14:tracePt t="31001" x="2919413" y="4598988"/>
          <p14:tracePt t="31018" x="2928938" y="4598988"/>
          <p14:tracePt t="31035" x="2938463" y="4598988"/>
          <p14:tracePt t="31051" x="2946400" y="4598988"/>
          <p14:tracePt t="31068" x="2955925" y="4598988"/>
          <p14:tracePt t="31085" x="2965450" y="4598988"/>
          <p14:tracePt t="31101" x="2973388" y="4598988"/>
          <p14:tracePt t="31137" x="2982913" y="4598988"/>
          <p14:tracePt t="31167" x="2982913" y="4589463"/>
          <p14:tracePt t="31689" x="2990850" y="4572000"/>
          <p14:tracePt t="31700" x="2990850" y="4554538"/>
          <p14:tracePt t="31709" x="2990850" y="4527550"/>
          <p14:tracePt t="31720" x="2990850" y="4500563"/>
          <p14:tracePt t="31735" x="2990850" y="4465638"/>
          <p14:tracePt t="31753" x="2990850" y="4456113"/>
          <p14:tracePt t="31768" x="2982913" y="4419600"/>
          <p14:tracePt t="31786" x="2982913" y="4402138"/>
          <p14:tracePt t="31803" x="2982913" y="4394200"/>
          <p14:tracePt t="31822" x="2973388" y="4394200"/>
          <p14:tracePt t="31837" x="2973388" y="4384675"/>
          <p14:tracePt t="31852" x="2973388" y="4375150"/>
          <p14:tracePt t="31868" x="2973388" y="4367213"/>
          <p14:tracePt t="45262" x="3000375" y="4367213"/>
          <p14:tracePt t="45908" x="3036888" y="4375150"/>
          <p14:tracePt t="45918" x="3089275" y="4375150"/>
          <p14:tracePt t="45928" x="3125788" y="4384675"/>
          <p14:tracePt t="45938" x="3160713" y="4394200"/>
          <p14:tracePt t="45950" x="3187700" y="4394200"/>
          <p14:tracePt t="45966" x="3268663" y="4411663"/>
          <p14:tracePt t="45984" x="3357563" y="4438650"/>
          <p14:tracePt t="46001" x="3402013" y="4446588"/>
          <p14:tracePt t="46017" x="3455988" y="4473575"/>
          <p14:tracePt t="46034" x="3482975" y="4483100"/>
          <p14:tracePt t="46050" x="3536950" y="4510088"/>
          <p14:tracePt t="46067" x="3571875" y="4518025"/>
          <p14:tracePt t="46084" x="3589338" y="4527550"/>
          <p14:tracePt t="46100" x="3608388" y="4537075"/>
          <p14:tracePt t="46117" x="3625850" y="4545013"/>
          <p14:tracePt t="46134" x="3633788" y="4545013"/>
          <p14:tracePt t="46150" x="3643313" y="4554538"/>
          <p14:tracePt t="46167" x="3652838" y="4554538"/>
          <p14:tracePt t="46224" x="3652838" y="4562475"/>
          <p14:tracePt t="47010" x="3625850" y="4598988"/>
          <p14:tracePt t="47020" x="3571875" y="4633913"/>
          <p14:tracePt t="47031" x="3517900" y="4660900"/>
          <p14:tracePt t="47041" x="3455988" y="4687888"/>
          <p14:tracePt t="47051" x="3357563" y="4705350"/>
          <p14:tracePt t="47067" x="3187700" y="4724400"/>
          <p14:tracePt t="47084" x="3143250" y="4724400"/>
          <p14:tracePt t="47100" x="3044825" y="4724400"/>
          <p14:tracePt t="47117" x="2973388" y="4724400"/>
          <p14:tracePt t="47134" x="2928938" y="4724400"/>
          <p14:tracePt t="47150" x="2857500" y="4724400"/>
          <p14:tracePt t="47167" x="2822575" y="4724400"/>
          <p14:tracePt t="47184" x="2776538" y="4714875"/>
          <p14:tracePt t="47200" x="2741613" y="4714875"/>
          <p14:tracePt t="47217" x="2724150" y="4714875"/>
          <p14:tracePt t="47233" x="2705100" y="4714875"/>
          <p14:tracePt t="47250" x="2687638" y="4714875"/>
          <p14:tracePt t="47267" x="2679700" y="4714875"/>
          <p14:tracePt t="47283" x="2670175" y="4714875"/>
          <p14:tracePt t="47300" x="2660650" y="4714875"/>
          <p14:tracePt t="47317" x="2652713" y="4714875"/>
          <p14:tracePt t="47334" x="2643188" y="4714875"/>
          <p14:tracePt t="48277" x="2643188" y="4705350"/>
          <p14:tracePt t="48379" x="2660650" y="4705350"/>
          <p14:tracePt t="48389" x="2679700" y="4705350"/>
          <p14:tracePt t="48401" x="2741613" y="4705350"/>
          <p14:tracePt t="48420" x="2786063" y="4705350"/>
          <p14:tracePt t="48435" x="2884488" y="4705350"/>
          <p14:tracePt t="48453" x="2911475" y="4705350"/>
          <p14:tracePt t="48467" x="3000375" y="4724400"/>
          <p14:tracePt t="48484" x="3044825" y="4732338"/>
          <p14:tracePt t="48500" x="3143250" y="4741863"/>
          <p14:tracePt t="48518" x="3205163" y="4759325"/>
          <p14:tracePt t="48534" x="3232150" y="4759325"/>
          <p14:tracePt t="48551" x="3268663" y="4768850"/>
          <p14:tracePt t="48568" x="3303588" y="4776788"/>
          <p14:tracePt t="48585" x="3322638" y="4786313"/>
          <p14:tracePt t="48601" x="3348038" y="4786313"/>
          <p14:tracePt t="48617" x="3367088" y="4795838"/>
          <p14:tracePt t="48634" x="3375025" y="4795838"/>
          <p14:tracePt t="48653" x="3384550" y="4795838"/>
          <p14:tracePt t="48666" x="3394075" y="4795838"/>
          <p14:tracePt t="48704" x="3402013" y="4795838"/>
          <p14:tracePt t="48725" x="3419475" y="4795838"/>
          <p14:tracePt t="48745" x="3429000" y="4795838"/>
          <p14:tracePt t="48776" x="3438525" y="4795838"/>
          <p14:tracePt t="48796" x="3446463" y="4795838"/>
          <p14:tracePt t="48806" x="3455988" y="4795838"/>
          <p14:tracePt t="48837" x="3465513" y="4795838"/>
          <p14:tracePt t="48857" x="3473450" y="4795838"/>
          <p14:tracePt t="48908" x="3490913" y="4795838"/>
          <p14:tracePt t="49480" x="3536950" y="4776788"/>
          <p14:tracePt t="49490" x="3608388" y="4759325"/>
          <p14:tracePt t="49501" x="3714750" y="4732338"/>
          <p14:tracePt t="49516" x="3875088" y="4714875"/>
          <p14:tracePt t="49534" x="3956050" y="4714875"/>
          <p14:tracePt t="49550" x="4108450" y="4714875"/>
          <p14:tracePt t="49567" x="4197350" y="4714875"/>
          <p14:tracePt t="49584" x="4224338" y="4714875"/>
          <p14:tracePt t="49600" x="4268788" y="4714875"/>
          <p14:tracePt t="49617" x="4286250" y="4724400"/>
          <p14:tracePt t="49634" x="4303713" y="4732338"/>
          <p14:tracePt t="49651" x="4322763" y="4732338"/>
          <p14:tracePt t="49666" x="4330700" y="4732338"/>
          <p14:tracePt t="49683" x="4330700" y="4741863"/>
          <p14:tracePt t="51517" x="4313238" y="4741863"/>
          <p14:tracePt t="51888" x="4286250" y="4741863"/>
          <p14:tracePt t="51899" x="4251325" y="4741863"/>
          <p14:tracePt t="51909" x="4205288" y="4751388"/>
          <p14:tracePt t="51919" x="4160838" y="4751388"/>
          <p14:tracePt t="51933" x="4116388" y="4751388"/>
          <p14:tracePt t="51933" x="4017963" y="4759325"/>
          <p14:tracePt t="51951" x="3919538" y="4759325"/>
          <p14:tracePt t="51966" x="3768725" y="4759325"/>
          <p14:tracePt t="51983" x="3705225" y="4759325"/>
          <p14:tracePt t="52000" x="3633788" y="4759325"/>
          <p14:tracePt t="52017" x="3589338" y="4759325"/>
          <p14:tracePt t="52033" x="3571875" y="4759325"/>
          <p14:tracePt t="52050" x="3544888" y="4759325"/>
          <p14:tracePt t="52066" x="3536950" y="4759325"/>
          <p14:tracePt t="52083" x="3527425" y="4759325"/>
          <p14:tracePt t="52099" x="3517900" y="4768850"/>
          <p14:tracePt t="52440" x="3500438" y="4786313"/>
          <p14:tracePt t="52450" x="3473450" y="4786313"/>
          <p14:tracePt t="52461" x="3446463" y="4803775"/>
          <p14:tracePt t="52471" x="3402013" y="4822825"/>
          <p14:tracePt t="52485" x="3251200" y="4857750"/>
          <p14:tracePt t="52502" x="3160713" y="4875213"/>
          <p14:tracePt t="52518" x="2919413" y="4919663"/>
          <p14:tracePt t="52534" x="2813050" y="4929188"/>
          <p14:tracePt t="52550" x="2679700" y="4946650"/>
          <p14:tracePt t="52567" x="2598738" y="4956175"/>
          <p14:tracePt t="52585" x="2581275" y="4956175"/>
          <p14:tracePt t="52601" x="2562225" y="4965700"/>
          <p14:tracePt t="52617" x="2554288" y="4965700"/>
          <p14:tracePt t="52633" x="2544763" y="4965700"/>
          <p14:tracePt t="52674" x="2544763" y="4973638"/>
          <p14:tracePt t="52756" x="2544763" y="4983163"/>
          <p14:tracePt t="52776" x="2554288" y="4983163"/>
          <p14:tracePt t="52786" x="2554288" y="4991100"/>
          <p14:tracePt t="52796" x="2571750" y="5000625"/>
          <p14:tracePt t="52807" x="2589213" y="5010150"/>
          <p14:tracePt t="52817" x="2598738" y="5018088"/>
          <p14:tracePt t="52833" x="2643188" y="5045075"/>
          <p14:tracePt t="52850" x="2652713" y="5062538"/>
          <p14:tracePt t="52867" x="2670175" y="5081588"/>
          <p14:tracePt t="52885" x="2679700" y="5081588"/>
          <p14:tracePt t="52902" x="2687638" y="5081588"/>
          <p14:tracePt t="52920" x="2687638" y="5089525"/>
          <p14:tracePt t="52935" x="2697163" y="5089525"/>
          <p14:tracePt t="52951" x="2714625" y="5089525"/>
          <p14:tracePt t="53286" x="2751138" y="5089525"/>
          <p14:tracePt t="53296" x="2803525" y="5072063"/>
          <p14:tracePt t="53307" x="2867025" y="5054600"/>
          <p14:tracePt t="53317" x="2955925" y="5054600"/>
          <p14:tracePt t="53333" x="3133725" y="5045075"/>
          <p14:tracePt t="53350" x="3197225" y="5045075"/>
          <p14:tracePt t="53367" x="3313113" y="5054600"/>
          <p14:tracePt t="53383" x="3384550" y="5072063"/>
          <p14:tracePt t="53401" x="3419475" y="5081588"/>
          <p14:tracePt t="53417" x="3465513" y="5099050"/>
          <p14:tracePt t="53433" x="3509963" y="5108575"/>
          <p14:tracePt t="53451" x="3527425" y="5108575"/>
          <p14:tracePt t="53466" x="3562350" y="5116513"/>
          <p14:tracePt t="53483" x="3571875" y="5116513"/>
          <p14:tracePt t="53501" x="3581400" y="5116513"/>
          <p14:tracePt t="53532" x="3589338" y="5116513"/>
          <p14:tracePt t="53562" x="3598863" y="5116513"/>
          <p14:tracePt t="53613" x="3616325" y="5116513"/>
          <p14:tracePt t="54124" x="3625850" y="5116513"/>
          <p14:tracePt t="54134" x="3652838" y="5108575"/>
          <p14:tracePt t="54144" x="3687763" y="5099050"/>
          <p14:tracePt t="54155" x="3741738" y="5099050"/>
          <p14:tracePt t="54168" x="3822700" y="5099050"/>
          <p14:tracePt t="54186" x="3848100" y="5099050"/>
          <p14:tracePt t="54202" x="3894138" y="5099050"/>
          <p14:tracePt t="54219" x="3919538" y="5099050"/>
          <p14:tracePt t="54237" x="3929063" y="5099050"/>
          <p14:tracePt t="54251" x="3956050" y="5099050"/>
          <p14:tracePt t="54268" x="3965575" y="5099050"/>
          <p14:tracePt t="54283" x="3973513" y="5099050"/>
          <p14:tracePt t="54300" x="3983038" y="5099050"/>
          <p14:tracePt t="54348" x="3990975" y="5099050"/>
          <p14:tracePt t="54409" x="4000500" y="5099050"/>
          <p14:tracePt t="54430" x="4010025" y="5099050"/>
          <p14:tracePt t="54451" x="4017963" y="5099050"/>
          <p14:tracePt t="54461" x="4027488" y="5099050"/>
          <p14:tracePt t="54471" x="4044950" y="5099050"/>
          <p14:tracePt t="54485" x="4062413" y="5099050"/>
          <p14:tracePt t="54501" x="4081463" y="5108575"/>
          <p14:tracePt t="54516" x="4098925" y="5116513"/>
          <p14:tracePt t="54533" x="4108450" y="5116513"/>
          <p14:tracePt t="54550" x="4125913" y="5116513"/>
          <p14:tracePt t="54567" x="4133850" y="5126038"/>
          <p14:tracePt t="54584" x="4143375" y="5126038"/>
          <p14:tracePt t="54623" x="4160838" y="5126038"/>
          <p14:tracePt t="55134" x="4179888" y="5126038"/>
          <p14:tracePt t="55144" x="4241800" y="5108575"/>
          <p14:tracePt t="55154" x="4348163" y="5108575"/>
          <p14:tracePt t="55168" x="4572000" y="5099050"/>
          <p14:tracePt t="55186" x="4741863" y="5099050"/>
          <p14:tracePt t="55202" x="4919663" y="5099050"/>
          <p14:tracePt t="55219" x="4973638" y="5099050"/>
          <p14:tracePt t="55235" x="5062538" y="5116513"/>
          <p14:tracePt t="55251" x="5116513" y="5126038"/>
          <p14:tracePt t="55268" x="5133975" y="5133975"/>
          <p14:tracePt t="55284" x="5153025" y="5143500"/>
          <p14:tracePt t="55300" x="5160963" y="5143500"/>
          <p14:tracePt t="55327" x="5160963" y="5153025"/>
          <p14:tracePt t="55451" x="5180013" y="5153025"/>
          <p14:tracePt t="55909" x="5187950" y="5143500"/>
          <p14:tracePt t="55919" x="5205413" y="5133975"/>
          <p14:tracePt t="55929" x="5224463" y="5133975"/>
          <p14:tracePt t="55939" x="5251450" y="5126038"/>
          <p14:tracePt t="55951" x="5268913" y="5126038"/>
          <p14:tracePt t="55967" x="5286375" y="5116513"/>
          <p14:tracePt t="55983" x="5295900" y="5116513"/>
          <p14:tracePt t="56000" x="5303838" y="5116513"/>
          <p14:tracePt t="56016" x="5313363" y="5116513"/>
          <p14:tracePt t="56033" x="5322888" y="5116513"/>
          <p14:tracePt t="56674" x="5348288" y="5116513"/>
          <p14:tracePt t="56684" x="5357813" y="5116513"/>
          <p14:tracePt t="56695" x="5375275" y="5116513"/>
          <p14:tracePt t="56716" x="5384800" y="5116513"/>
          <p14:tracePt t="56736" x="5394325" y="5116513"/>
          <p14:tracePt t="56746" x="5402263" y="5116513"/>
          <p14:tracePt t="56756" x="5411788" y="5116513"/>
          <p14:tracePt t="56776" x="5419725" y="5116513"/>
          <p14:tracePt t="56797" x="5429250" y="5116513"/>
          <p14:tracePt t="56848" x="5446713" y="5108575"/>
          <p14:tracePt t="57216" x="5473700" y="5108575"/>
          <p14:tracePt t="57226" x="5500688" y="5099050"/>
          <p14:tracePt t="57236" x="5518150" y="5099050"/>
          <p14:tracePt t="57251" x="5562600" y="5099050"/>
          <p14:tracePt t="57269" x="5581650" y="5099050"/>
          <p14:tracePt t="57285" x="5626100" y="5099050"/>
          <p14:tracePt t="57302" x="5661025" y="5099050"/>
          <p14:tracePt t="57316" x="5715000" y="5099050"/>
          <p14:tracePt t="57333" x="5741988" y="5099050"/>
          <p14:tracePt t="57351" x="5751513" y="5108575"/>
          <p14:tracePt t="57367" x="5768975" y="5108575"/>
          <p14:tracePt t="57384" x="5776913" y="5108575"/>
          <p14:tracePt t="57401" x="5786438" y="5108575"/>
          <p14:tracePt t="57440" x="5795963" y="5108575"/>
          <p14:tracePt t="57481" x="5803900" y="5108575"/>
          <p14:tracePt t="57850" x="5840413" y="5108575"/>
          <p14:tracePt t="57860" x="5875338" y="5108575"/>
          <p14:tracePt t="57870" x="5911850" y="5108575"/>
          <p14:tracePt t="57884" x="5991225" y="5108575"/>
          <p14:tracePt t="57902" x="6037263" y="5108575"/>
          <p14:tracePt t="57917" x="6126163" y="5108575"/>
          <p14:tracePt t="57934" x="6153150" y="5108575"/>
          <p14:tracePt t="57950" x="6188075" y="5108575"/>
          <p14:tracePt t="57967" x="6215063" y="5108575"/>
          <p14:tracePt t="57984" x="6224588" y="5108575"/>
          <p14:tracePt t="58001" x="6232525" y="5116513"/>
          <p14:tracePt t="58018" x="6242050" y="5116513"/>
          <p14:tracePt t="58034" x="6251575" y="5116513"/>
          <p14:tracePt t="58063" x="6242050" y="5116513"/>
          <p14:tracePt t="58246" x="6224588" y="5116513"/>
          <p14:tracePt t="58257" x="6197600" y="5116513"/>
          <p14:tracePt t="58268" x="6180138" y="5116513"/>
          <p14:tracePt t="58284" x="6143625" y="5116513"/>
          <p14:tracePt t="58301" x="6116638" y="5116513"/>
          <p14:tracePt t="58318" x="6045200" y="5116513"/>
          <p14:tracePt t="58334" x="5983288" y="5116513"/>
          <p14:tracePt t="58351" x="5965825" y="5116513"/>
          <p14:tracePt t="58367" x="5929313" y="5116513"/>
          <p14:tracePt t="58384" x="5919788" y="5116513"/>
          <p14:tracePt t="58401" x="5911850" y="5116513"/>
          <p14:tracePt t="58420" x="5902325" y="5116513"/>
          <p14:tracePt t="58440" x="5884863" y="5116513"/>
          <p14:tracePt t="58809" x="5848350" y="5116513"/>
          <p14:tracePt t="58819" x="5776913" y="5126038"/>
          <p14:tracePt t="58829" x="5653088" y="5126038"/>
          <p14:tracePt t="58839" x="5473700" y="5126038"/>
          <p14:tracePt t="58853" x="5232400" y="5126038"/>
          <p14:tracePt t="58868" x="4759325" y="5108575"/>
          <p14:tracePt t="58885" x="4518025" y="5108575"/>
          <p14:tracePt t="58902" x="4429125" y="5108575"/>
          <p14:tracePt t="58918" x="4286250" y="5108575"/>
          <p14:tracePt t="58935" x="4214813" y="5116513"/>
          <p14:tracePt t="58953" x="4187825" y="5116513"/>
          <p14:tracePt t="58968" x="4170363" y="5116513"/>
          <p14:tracePt t="58984" x="4160838" y="5116513"/>
          <p14:tracePt t="59002" x="4152900" y="5116513"/>
          <p14:tracePt t="59297" x="4143375" y="5133975"/>
          <p14:tracePt t="59307" x="4098925" y="5143500"/>
          <p14:tracePt t="59318" x="4054475" y="5160963"/>
          <p14:tracePt t="59333" x="3884613" y="5232400"/>
          <p14:tracePt t="59351" x="3813175" y="5251450"/>
          <p14:tracePt t="59367" x="3660775" y="5268913"/>
          <p14:tracePt t="59384" x="3571875" y="5268913"/>
          <p14:tracePt t="59401" x="3536950" y="5268913"/>
          <p14:tracePt t="59417" x="3500438" y="5268913"/>
          <p14:tracePt t="59434" x="3490913" y="5268913"/>
          <p14:tracePt t="59450" x="3482975" y="5268913"/>
          <p14:tracePt t="59467" x="3473450" y="5268913"/>
          <p14:tracePt t="59484" x="3482975" y="5268913"/>
          <p14:tracePt t="59624" x="3500438" y="5268913"/>
          <p14:tracePt t="59644" x="3509963" y="5268913"/>
          <p14:tracePt t="59655" x="3527425" y="5268913"/>
          <p14:tracePt t="59665" x="3544888" y="5268913"/>
          <p14:tracePt t="59675" x="3571875" y="5268913"/>
          <p14:tracePt t="59685" x="3598863" y="5259388"/>
          <p14:tracePt t="59700" x="3670300" y="5251450"/>
          <p14:tracePt t="59718" x="3697288" y="5251450"/>
          <p14:tracePt t="59734" x="3732213" y="5251450"/>
          <p14:tracePt t="59750" x="3759200" y="5251450"/>
          <p14:tracePt t="59768" x="3768725" y="5251450"/>
          <p14:tracePt t="59784" x="3795713" y="5251450"/>
          <p14:tracePt t="59801" x="3803650" y="5251450"/>
          <p14:tracePt t="59817" x="3830638" y="5251450"/>
          <p14:tracePt t="59834" x="3848100" y="5251450"/>
          <p14:tracePt t="59851" x="3857625" y="5251450"/>
          <p14:tracePt t="59869" x="3867150" y="5251450"/>
          <p14:tracePt t="59930" x="3875088" y="5251450"/>
          <p14:tracePt t="60277" x="3894138" y="5241925"/>
          <p14:tracePt t="60287" x="3911600" y="5241925"/>
          <p14:tracePt t="60297" x="3946525" y="5232400"/>
          <p14:tracePt t="60308" x="3990975" y="5232400"/>
          <p14:tracePt t="60318" x="4054475" y="5232400"/>
          <p14:tracePt t="60334" x="4125913" y="5232400"/>
          <p14:tracePt t="60351" x="4160838" y="5232400"/>
          <p14:tracePt t="60368" x="4224338" y="5232400"/>
          <p14:tracePt t="60385" x="4276725" y="5232400"/>
          <p14:tracePt t="60401" x="4295775" y="5232400"/>
          <p14:tracePt t="60417" x="4313238" y="5241925"/>
          <p14:tracePt t="60435" x="4322763" y="5241925"/>
          <p14:tracePt t="60450" x="4330700" y="5241925"/>
          <p14:tracePt t="60467" x="4340225" y="5241925"/>
          <p14:tracePt t="60483" x="4348163" y="5241925"/>
          <p14:tracePt t="60512" x="4357688" y="5241925"/>
          <p14:tracePt t="60563" x="4367213" y="5241925"/>
          <p14:tracePt t="60573" x="4367213" y="5251450"/>
          <p14:tracePt t="60594" x="4375150" y="5251450"/>
          <p14:tracePt t="60604" x="4384675" y="5251450"/>
          <p14:tracePt t="60617" x="4394200" y="5259388"/>
          <p14:tracePt t="60634" x="4402138" y="5259388"/>
          <p14:tracePt t="60650" x="4411663" y="5259388"/>
          <p14:tracePt t="60667" x="4429125" y="5268913"/>
          <p14:tracePt t="60683" x="4473575" y="5276850"/>
          <p14:tracePt t="60701" x="4500563" y="5286375"/>
          <p14:tracePt t="60718" x="4518025" y="5295900"/>
          <p14:tracePt t="60734" x="4527550" y="5295900"/>
          <p14:tracePt t="60750" x="4537075" y="5295900"/>
          <p14:tracePt t="60767" x="4545013" y="5295900"/>
          <p14:tracePt t="60829" x="4554538" y="5295900"/>
          <p14:tracePt t="61298" x="4589463" y="5295900"/>
          <p14:tracePt t="61308" x="4643438" y="5295900"/>
          <p14:tracePt t="61318" x="4705350" y="5286375"/>
          <p14:tracePt t="61334" x="4813300" y="5286375"/>
          <p14:tracePt t="61351" x="4875213" y="5286375"/>
          <p14:tracePt t="61367" x="4983163" y="5286375"/>
          <p14:tracePt t="61384" x="5037138" y="5286375"/>
          <p14:tracePt t="61401" x="5062538" y="5286375"/>
          <p14:tracePt t="61417" x="5108575" y="5295900"/>
          <p14:tracePt t="61434" x="5126038" y="5303838"/>
          <p14:tracePt t="61451" x="5153025" y="5303838"/>
          <p14:tracePt t="61467" x="5170488" y="5303838"/>
          <p14:tracePt t="61484" x="5180013" y="5303838"/>
          <p14:tracePt t="61523" x="5180013" y="5313363"/>
          <p14:tracePt t="61584" x="5187950" y="5313363"/>
          <p14:tracePt t="61858" x="5205413" y="5313363"/>
          <p14:tracePt t="61870" x="5251450" y="5313363"/>
          <p14:tracePt t="61880" x="5295900" y="5303838"/>
          <p14:tracePt t="61890" x="5330825" y="5303838"/>
          <p14:tracePt t="61902" x="5357813" y="5295900"/>
          <p14:tracePt t="61918" x="5394325" y="5295900"/>
          <p14:tracePt t="61935" x="5411788" y="5295900"/>
          <p14:tracePt t="61951" x="5419725" y="5295900"/>
          <p14:tracePt t="61967" x="5411788" y="5286375"/>
          <p14:tracePt t="62012" x="5348288" y="5259388"/>
          <p14:tracePt t="62022" x="5286375" y="5241925"/>
          <p14:tracePt t="62033" x="5214938" y="5241925"/>
          <p14:tracePt t="62042" x="5153025" y="5241925"/>
          <p14:tracePt t="62052" x="5081588" y="5241925"/>
          <p14:tracePt t="62067" x="4973638" y="5276850"/>
          <p14:tracePt t="62085" x="4929188" y="5295900"/>
          <p14:tracePt t="62100" x="4875213" y="5313363"/>
          <p14:tracePt t="62117" x="4867275" y="5322888"/>
          <p14:tracePt t="62134" x="4848225" y="5322888"/>
          <p14:tracePt t="62151" x="4848225" y="5330825"/>
          <p14:tracePt t="62167" x="4840288" y="5330825"/>
          <p14:tracePt t="62184" x="4830763" y="5340350"/>
          <p14:tracePt t="62503" x="4795838" y="5348288"/>
          <p14:tracePt t="62513" x="4741863" y="5357813"/>
          <p14:tracePt t="62523" x="4643438" y="5367338"/>
          <p14:tracePt t="62536" x="4446588" y="5375275"/>
          <p14:tracePt t="62551" x="4179888" y="5411788"/>
          <p14:tracePt t="62568" x="3938588" y="5446713"/>
          <p14:tracePt t="62585" x="3867150" y="5456238"/>
          <p14:tracePt t="62601" x="3751263" y="5473700"/>
          <p14:tracePt t="62618" x="3714750" y="5483225"/>
          <p14:tracePt t="62635" x="3705225" y="5483225"/>
          <p14:tracePt t="62651" x="3697288" y="5483225"/>
          <p14:tracePt t="62668" x="3697288" y="5500688"/>
          <p14:tracePt t="63073" x="3697288" y="5510213"/>
          <p14:tracePt t="63083" x="3697288" y="5518150"/>
          <p14:tracePt t="63093" x="3697288" y="5537200"/>
          <p14:tracePt t="63103" x="3705225" y="5545138"/>
          <p14:tracePt t="63124" x="3714750" y="5562600"/>
          <p14:tracePt t="63135" x="3714750" y="5572125"/>
          <p14:tracePt t="63150" x="3732213" y="5581650"/>
          <p14:tracePt t="63168" x="3732213" y="5589588"/>
          <p14:tracePt t="63184" x="3741738" y="5589588"/>
          <p14:tracePt t="63200" x="3741738" y="5599113"/>
          <p14:tracePt t="63217" x="3751263" y="5608638"/>
          <p14:tracePt t="63236" x="3759200" y="5608638"/>
          <p14:tracePt t="63767" x="3795713" y="5608638"/>
          <p14:tracePt t="63777" x="3857625" y="5599113"/>
          <p14:tracePt t="63788" x="3902075" y="5599113"/>
          <p14:tracePt t="63802" x="3956050" y="5589588"/>
          <p14:tracePt t="63817" x="4054475" y="5589588"/>
          <p14:tracePt t="63834" x="4170363" y="5589588"/>
          <p14:tracePt t="63851" x="4224338" y="5589588"/>
          <p14:tracePt t="63867" x="4286250" y="5589588"/>
          <p14:tracePt t="63884" x="4322763" y="5589588"/>
          <p14:tracePt t="63901" x="4340225" y="5589588"/>
          <p14:tracePt t="63917" x="4357688" y="5589588"/>
          <p14:tracePt t="63934" x="4402138" y="5608638"/>
          <p14:tracePt t="63952" x="4419600" y="5616575"/>
          <p14:tracePt t="63967" x="4438650" y="5626100"/>
          <p14:tracePt t="63985" x="4446588" y="5626100"/>
          <p14:tracePt t="64000" x="4456113" y="5626100"/>
          <p14:tracePt t="64017" x="4465638" y="5634038"/>
          <p14:tracePt t="64034" x="4473575" y="5634038"/>
          <p14:tracePt t="64083" x="4473575" y="5643563"/>
          <p14:tracePt t="64114" x="4483100" y="5643563"/>
          <p14:tracePt t="64124" x="4491038" y="5643563"/>
          <p14:tracePt t="64135" x="4500563" y="5643563"/>
          <p14:tracePt t="64151" x="4510088" y="5653088"/>
          <p14:tracePt t="64169" x="4518025" y="5653088"/>
          <p14:tracePt t="64169" x="4518025" y="5661025"/>
          <p14:tracePt t="64186" x="4527550" y="5661025"/>
          <p14:tracePt t="64202" x="4537075" y="5661025"/>
          <p14:tracePt t="64248" x="4537075" y="5670550"/>
          <p14:tracePt t="64329" x="4545013" y="5670550"/>
          <p14:tracePt t="64940" x="4572000" y="5670550"/>
          <p14:tracePt t="64950" x="4598988" y="5661025"/>
          <p14:tracePt t="64961" x="4652963" y="5653088"/>
          <p14:tracePt t="64971" x="4724400" y="5643563"/>
          <p14:tracePt t="64984" x="4786313" y="5626100"/>
          <p14:tracePt t="65000" x="4965700" y="5608638"/>
          <p14:tracePt t="65017" x="5180013" y="5589588"/>
          <p14:tracePt t="65034" x="5251450" y="5581650"/>
          <p14:tracePt t="65050" x="5348288" y="5581650"/>
          <p14:tracePt t="65067" x="5384800" y="5581650"/>
          <p14:tracePt t="65084" x="5456238" y="5581650"/>
          <p14:tracePt t="65101" x="5491163" y="5581650"/>
          <p14:tracePt t="65118" x="5500688" y="5581650"/>
          <p14:tracePt t="65134" x="5518150" y="5581650"/>
          <p14:tracePt t="65151" x="5527675" y="5581650"/>
          <p14:tracePt t="65167" x="5537200" y="5581650"/>
          <p14:tracePt t="65185" x="5545138" y="5581650"/>
          <p14:tracePt t="65287" x="5545138" y="5589588"/>
          <p14:tracePt t="65307" x="5545138" y="5599113"/>
          <p14:tracePt t="65317" x="5554663" y="5599113"/>
          <p14:tracePt t="65777" x="5562600" y="5589588"/>
          <p14:tracePt t="65787" x="5572125" y="5589588"/>
          <p14:tracePt t="65797" x="5589588" y="5581650"/>
          <p14:tracePt t="65808" x="5608638" y="5572125"/>
          <p14:tracePt t="65818" x="5626100" y="5572125"/>
          <p14:tracePt t="65834" x="5670550" y="5562600"/>
          <p14:tracePt t="65851" x="5680075" y="5562600"/>
          <p14:tracePt t="65867" x="5715000" y="5554663"/>
          <p14:tracePt t="65884" x="5732463" y="5554663"/>
          <p14:tracePt t="65901" x="5741988" y="5554663"/>
          <p14:tracePt t="65917" x="5776913" y="5554663"/>
          <p14:tracePt t="65934" x="5786438" y="5554663"/>
          <p14:tracePt t="65950" x="5813425" y="5554663"/>
          <p14:tracePt t="65967" x="5822950" y="5554663"/>
          <p14:tracePt t="65984" x="5830888" y="5554663"/>
          <p14:tracePt t="66000" x="5840413" y="5554663"/>
          <p14:tracePt t="66017" x="5848350" y="5554663"/>
          <p14:tracePt t="66034" x="5857875" y="5554663"/>
          <p14:tracePt t="66051" x="5857875" y="5562600"/>
          <p14:tracePt t="66067" x="5867400" y="5562600"/>
          <p14:tracePt t="66084" x="5875338" y="5562600"/>
          <p14:tracePt t="66100" x="5875338" y="5581650"/>
          <p14:tracePt t="66117" x="5875338" y="5589588"/>
          <p14:tracePt t="66144" x="5884863" y="5589588"/>
          <p14:tracePt t="66522" x="5911850" y="5589588"/>
          <p14:tracePt t="66533" x="5938838" y="5581650"/>
          <p14:tracePt t="66542" x="5965825" y="5581650"/>
          <p14:tracePt t="66552" x="5991225" y="5572125"/>
          <p14:tracePt t="66568" x="6054725" y="5572125"/>
          <p14:tracePt t="66586" x="6099175" y="5572125"/>
          <p14:tracePt t="66600" x="6205538" y="5572125"/>
          <p14:tracePt t="66618" x="6276975" y="5572125"/>
          <p14:tracePt t="66635" x="6296025" y="5572125"/>
          <p14:tracePt t="66650" x="6340475" y="5572125"/>
          <p14:tracePt t="66669" x="6357938" y="5572125"/>
          <p14:tracePt t="66684" x="6394450" y="5581650"/>
          <p14:tracePt t="66701" x="6419850" y="5589588"/>
          <p14:tracePt t="66718" x="6429375" y="5599113"/>
          <p14:tracePt t="66734" x="6438900" y="5599113"/>
          <p14:tracePt t="66751" x="6446838" y="5599113"/>
          <p14:tracePt t="66777" x="6446838" y="5608638"/>
          <p14:tracePt t="66787" x="6456363" y="5608638"/>
          <p14:tracePt t="66808" x="6456363" y="5616575"/>
          <p14:tracePt t="66961" x="6446838" y="5616575"/>
          <p14:tracePt t="67501" x="6402388" y="5616575"/>
          <p14:tracePt t="67511" x="6348413" y="5608638"/>
          <p14:tracePt t="67522" x="6259513" y="5599113"/>
          <p14:tracePt t="67534" x="6108700" y="5572125"/>
          <p14:tracePt t="67550" x="5830888" y="5562600"/>
          <p14:tracePt t="67568" x="5634038" y="5562600"/>
          <p14:tracePt t="67583" x="5357813" y="5562600"/>
          <p14:tracePt t="67601" x="5224463" y="5562600"/>
          <p14:tracePt t="67617" x="5187950" y="5562600"/>
          <p14:tracePt t="67634" x="5143500" y="5562600"/>
          <p14:tracePt t="67650" x="5116513" y="5562600"/>
          <p14:tracePt t="67669" x="5108575" y="5562600"/>
          <p14:tracePt t="67686" x="5099050" y="5562600"/>
          <p14:tracePt t="67706" x="5072063" y="5562600"/>
          <p14:tracePt t="68114" x="5045075" y="5562600"/>
          <p14:tracePt t="68125" x="5010150" y="5562600"/>
          <p14:tracePt t="68136" x="4965700" y="5562600"/>
          <p14:tracePt t="68152" x="4867275" y="5562600"/>
          <p14:tracePt t="68169" x="4830763" y="5562600"/>
          <p14:tracePt t="68185" x="4768850" y="5562600"/>
          <p14:tracePt t="68201" x="4724400" y="5562600"/>
          <p14:tracePt t="68218" x="4714875" y="5562600"/>
          <p14:tracePt t="68234" x="4697413" y="5562600"/>
          <p14:tracePt t="68251" x="4687888" y="5562600"/>
          <p14:tracePt t="68251" x="4679950" y="5562600"/>
          <p14:tracePt t="68268" x="4670425" y="5562600"/>
          <p14:tracePt t="68284" x="4660900" y="5572125"/>
          <p14:tracePt t="68301" x="4652963" y="5572125"/>
          <p14:tracePt t="68358" x="4643438" y="5572125"/>
          <p14:tracePt t="68605" x="4643438" y="5581650"/>
          <p14:tracePt t="68625" x="4633913" y="5581650"/>
          <p14:tracePt t="68645" x="4633913" y="5589588"/>
          <p14:tracePt t="68656" x="4633913" y="5599113"/>
          <p14:tracePt t="68676" x="4625975" y="5608638"/>
          <p14:tracePt t="68686" x="4616450" y="5616575"/>
          <p14:tracePt t="68706" x="4608513" y="5616575"/>
          <p14:tracePt t="68719" x="4608513" y="5626100"/>
          <p14:tracePt t="68735" x="4598988" y="5634038"/>
          <p14:tracePt t="68751" x="4581525" y="5643563"/>
          <p14:tracePt t="68768" x="4581525" y="5653088"/>
          <p14:tracePt t="68797" x="4572000" y="5653088"/>
          <p14:tracePt t="68807" x="4562475" y="5653088"/>
          <p14:tracePt t="69318" x="4545013" y="5653088"/>
          <p14:tracePt t="69328" x="4527550" y="5643563"/>
          <p14:tracePt t="69338" x="4510088" y="5626100"/>
          <p14:tracePt t="69350" x="4483100" y="5608638"/>
          <p14:tracePt t="69367" x="4465638" y="5589588"/>
          <p14:tracePt t="69384" x="4438650" y="5554663"/>
          <p14:tracePt t="69401" x="4419600" y="5537200"/>
          <p14:tracePt t="69417" x="4357688" y="5491163"/>
          <p14:tracePt t="69434" x="4330700" y="5465763"/>
          <p14:tracePt t="69450" x="4251325" y="5411788"/>
          <p14:tracePt t="69467" x="4197350" y="5384800"/>
          <p14:tracePt t="69484" x="4187825" y="5384800"/>
          <p14:tracePt t="69500" x="4160838" y="5367338"/>
          <p14:tracePt t="69517" x="4143375" y="5357813"/>
          <p14:tracePt t="69534" x="4143375" y="5348288"/>
          <p14:tracePt t="69562" x="4133850" y="5348288"/>
          <p14:tracePt t="77523" x="4152900" y="5340350"/>
          <p14:tracePt t="77761" x="4187825" y="5330825"/>
          <p14:tracePt t="77771" x="4224338" y="5313363"/>
          <p14:tracePt t="77785" x="4357688" y="5295900"/>
          <p14:tracePt t="77802" x="4419600" y="5295900"/>
          <p14:tracePt t="77816" x="4491038" y="5295900"/>
          <p14:tracePt t="77834" x="4518025" y="5295900"/>
          <p14:tracePt t="77850" x="4554538" y="5295900"/>
          <p14:tracePt t="77867" x="4589463" y="5295900"/>
          <p14:tracePt t="77884" x="4598988" y="5295900"/>
          <p14:tracePt t="77901" x="4608513" y="5295900"/>
          <p14:tracePt t="77919" x="4616450" y="5295900"/>
          <p14:tracePt t="77934" x="4625975" y="5295900"/>
          <p14:tracePt t="77954" x="4625975" y="5303838"/>
          <p14:tracePt t="80749" x="4616450" y="5303838"/>
          <p14:tracePt t="80943" x="4589463" y="5303838"/>
          <p14:tracePt t="80953" x="4572000" y="5303838"/>
          <p14:tracePt t="80964" x="4545013" y="5303838"/>
          <p14:tracePt t="80974" x="4510088" y="5295900"/>
          <p14:tracePt t="80985" x="4446588" y="5286375"/>
          <p14:tracePt t="80999" x="4340225" y="5268913"/>
          <p14:tracePt t="81017" x="4295775" y="5259388"/>
          <p14:tracePt t="81032" x="4224338" y="5241925"/>
          <p14:tracePt t="81050" x="4160838" y="5241925"/>
          <p14:tracePt t="81067" x="4133850" y="5241925"/>
          <p14:tracePt t="81083" x="4081463" y="5241925"/>
          <p14:tracePt t="81100" x="4062413" y="5241925"/>
          <p14:tracePt t="81117" x="4037013" y="5251450"/>
          <p14:tracePt t="81133" x="4017963" y="5259388"/>
          <p14:tracePt t="81150" x="4010025" y="5268913"/>
          <p14:tracePt t="81166" x="4000500" y="5268913"/>
          <p14:tracePt t="82081" x="3983038" y="5268913"/>
          <p14:tracePt t="82567" x="3956050" y="5268913"/>
          <p14:tracePt t="82577" x="3938588" y="5268913"/>
          <p14:tracePt t="82587" x="3911600" y="5268913"/>
          <p14:tracePt t="82601" x="3875088" y="5268913"/>
          <p14:tracePt t="82601" x="3840163" y="5259388"/>
          <p14:tracePt t="82618" x="3795713" y="5259388"/>
          <p14:tracePt t="82633" x="3724275" y="5259388"/>
          <p14:tracePt t="82650" x="3705225" y="5251450"/>
          <p14:tracePt t="82666" x="3670300" y="5251450"/>
          <p14:tracePt t="82683" x="3660775" y="5251450"/>
          <p14:tracePt t="82700" x="3652838" y="5251450"/>
          <p14:tracePt t="82716" x="3643313" y="5251450"/>
          <p14:tracePt t="87176" x="3670300" y="5251450"/>
          <p14:tracePt t="87433" x="3697288" y="5251450"/>
          <p14:tracePt t="87444" x="3724275" y="5251450"/>
          <p14:tracePt t="87453" x="3768725" y="5259388"/>
          <p14:tracePt t="87467" x="3803650" y="5276850"/>
          <p14:tracePt t="87483" x="3929063" y="5313363"/>
          <p14:tracePt t="87500" x="4125913" y="5375275"/>
          <p14:tracePt t="87517" x="4197350" y="5411788"/>
          <p14:tracePt t="87532" x="4303713" y="5438775"/>
          <p14:tracePt t="87549" x="4402138" y="5491163"/>
          <p14:tracePt t="87567" x="4429125" y="5510213"/>
          <p14:tracePt t="87583" x="4483100" y="5537200"/>
          <p14:tracePt t="87599" x="4510088" y="5554663"/>
          <p14:tracePt t="87616" x="4537075" y="5572125"/>
          <p14:tracePt t="87633" x="4562475" y="5589588"/>
          <p14:tracePt t="87650" x="4572000" y="5589588"/>
          <p14:tracePt t="87666" x="4589463" y="5608638"/>
          <p14:tracePt t="87683" x="4598988" y="5616575"/>
          <p14:tracePt t="87700" x="4598988" y="5634038"/>
          <p14:tracePt t="87718" x="4598988" y="5643563"/>
          <p14:tracePt t="87732" x="4608513" y="5653088"/>
          <p14:tracePt t="87749" x="4608513" y="5670550"/>
          <p14:tracePt t="87766" x="4625975" y="5670550"/>
          <p14:tracePt t="88045" x="4633913" y="5670550"/>
          <p14:tracePt t="88055" x="4670425" y="5670550"/>
          <p14:tracePt t="88068" x="4714875" y="5661025"/>
          <p14:tracePt t="88084" x="4875213" y="5634038"/>
          <p14:tracePt t="88100" x="4983163" y="5634038"/>
          <p14:tracePt t="88118" x="5027613" y="5634038"/>
          <p14:tracePt t="88133" x="5143500" y="5643563"/>
          <p14:tracePt t="88150" x="5197475" y="5661025"/>
          <p14:tracePt t="88166" x="5259388" y="5670550"/>
          <p14:tracePt t="88185" x="5313363" y="5697538"/>
          <p14:tracePt t="88203" x="5322888" y="5697538"/>
          <p14:tracePt t="88216" x="5340350" y="5715000"/>
          <p14:tracePt t="88233" x="5348288" y="5724525"/>
          <p14:tracePt t="88250" x="5357813" y="5724525"/>
          <p14:tracePt t="88267" x="5357813" y="5732463"/>
          <p14:tracePt t="88283" x="5357813" y="5741988"/>
          <p14:tracePt t="88310" x="5367338" y="5715000"/>
          <p14:tracePt t="88779" x="5375275" y="5697538"/>
          <p14:tracePt t="88789" x="5375275" y="5670550"/>
          <p14:tracePt t="88800" x="5394325" y="5643563"/>
          <p14:tracePt t="88816" x="5402263" y="5626100"/>
          <p14:tracePt t="88833" x="5402263" y="5616575"/>
          <p14:tracePt t="88849" x="5411788" y="5608638"/>
          <p14:tracePt t="88866" x="5419725" y="5599113"/>
          <p14:tracePt t="88883" x="5429250" y="5589588"/>
          <p14:tracePt t="88899" x="5446713" y="5589588"/>
          <p14:tracePt t="88916" x="5456238" y="5589588"/>
          <p14:tracePt t="88916" x="5465763" y="5589588"/>
          <p14:tracePt t="88934" x="5483225" y="5589588"/>
          <p14:tracePt t="88953" x="5500688" y="5589588"/>
          <p14:tracePt t="88965" x="5510213" y="5589588"/>
          <p14:tracePt t="88983" x="5537200" y="5589588"/>
          <p14:tracePt t="89000" x="5572125" y="5589588"/>
          <p14:tracePt t="89017" x="5581650" y="5589588"/>
          <p14:tracePt t="89033" x="5589588" y="5589588"/>
          <p14:tracePt t="89048" x="5599113" y="5589588"/>
          <p14:tracePt t="89066" x="5599113" y="5599113"/>
          <p14:tracePt t="89082" x="5608638" y="5599113"/>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7011F4-0A34-44E7-BC30-8CA7CCC79A9A}"/>
              </a:ext>
            </a:extLst>
          </p:cNvPr>
          <p:cNvSpPr>
            <a:spLocks noGrp="1"/>
          </p:cNvSpPr>
          <p:nvPr>
            <p:ph type="title"/>
          </p:nvPr>
        </p:nvSpPr>
        <p:spPr>
          <a:xfrm>
            <a:off x="822960" y="286605"/>
            <a:ext cx="7543800" cy="702302"/>
          </a:xfrm>
        </p:spPr>
        <p:txBody>
          <a:bodyPr>
            <a:normAutofit fontScale="90000"/>
          </a:bodyPr>
          <a:lstStyle/>
          <a:p>
            <a:r>
              <a:rPr lang="en-US" altLang="en-US" sz="4800" dirty="0">
                <a:solidFill>
                  <a:srgbClr val="FFC000"/>
                </a:solidFill>
              </a:rPr>
              <a:t>Table of Contents</a:t>
            </a:r>
            <a:endParaRPr lang="en-IN" dirty="0">
              <a:solidFill>
                <a:srgbClr val="FFC000"/>
              </a:solidFill>
            </a:endParaRPr>
          </a:p>
        </p:txBody>
      </p:sp>
      <p:sp>
        <p:nvSpPr>
          <p:cNvPr id="3" name="Content Placeholder 2">
            <a:extLst>
              <a:ext uri="{FF2B5EF4-FFF2-40B4-BE49-F238E27FC236}">
                <a16:creationId xmlns:a16="http://schemas.microsoft.com/office/drawing/2014/main" xmlns="" id="{2581B946-A497-4E1A-8C33-1E74799B64A4}"/>
              </a:ext>
            </a:extLst>
          </p:cNvPr>
          <p:cNvSpPr>
            <a:spLocks noGrp="1"/>
          </p:cNvSpPr>
          <p:nvPr>
            <p:ph idx="1"/>
          </p:nvPr>
        </p:nvSpPr>
        <p:spPr>
          <a:xfrm>
            <a:off x="777240" y="1066800"/>
            <a:ext cx="7863841" cy="5582488"/>
          </a:xfrm>
        </p:spPr>
        <p:txBody>
          <a:bodyPr>
            <a:normAutofit/>
          </a:bodyPr>
          <a:lstStyle/>
          <a:p>
            <a:pPr marL="361950" indent="-179388">
              <a:lnSpc>
                <a:spcPct val="120000"/>
              </a:lnSpc>
              <a:spcBef>
                <a:spcPts val="0"/>
              </a:spcBef>
              <a:spcAft>
                <a:spcPts val="0"/>
              </a:spcAft>
              <a:buFont typeface="Arial" panose="020B0604020202020204" pitchFamily="34" charset="0"/>
              <a:buChar char="•"/>
            </a:pPr>
            <a:r>
              <a:rPr lang="en-IN" dirty="0"/>
              <a:t>Memory Systems – Basic Concepts</a:t>
            </a:r>
          </a:p>
          <a:p>
            <a:pPr marL="361950" indent="-179388">
              <a:lnSpc>
                <a:spcPct val="120000"/>
              </a:lnSpc>
              <a:spcBef>
                <a:spcPts val="0"/>
              </a:spcBef>
              <a:spcAft>
                <a:spcPts val="0"/>
              </a:spcAft>
              <a:buFont typeface="Arial" panose="020B0604020202020204" pitchFamily="34" charset="0"/>
              <a:buChar char="•"/>
            </a:pPr>
            <a:r>
              <a:rPr lang="en-IN" dirty="0"/>
              <a:t>Memory Hierarchy</a:t>
            </a:r>
          </a:p>
          <a:p>
            <a:pPr marL="361950" indent="-179388">
              <a:lnSpc>
                <a:spcPct val="120000"/>
              </a:lnSpc>
              <a:spcBef>
                <a:spcPts val="0"/>
              </a:spcBef>
              <a:spcAft>
                <a:spcPts val="0"/>
              </a:spcAft>
              <a:buFont typeface="Arial" panose="020B0604020202020204" pitchFamily="34" charset="0"/>
              <a:buChar char="•"/>
            </a:pPr>
            <a:r>
              <a:rPr lang="en-IN" dirty="0"/>
              <a:t>Memory technologies</a:t>
            </a:r>
          </a:p>
          <a:p>
            <a:pPr marL="361950" indent="-179388">
              <a:lnSpc>
                <a:spcPct val="120000"/>
              </a:lnSpc>
              <a:spcBef>
                <a:spcPts val="0"/>
              </a:spcBef>
              <a:spcAft>
                <a:spcPts val="0"/>
              </a:spcAft>
              <a:buFont typeface="Arial" panose="020B0604020202020204" pitchFamily="34" charset="0"/>
              <a:buChar char="•"/>
            </a:pPr>
            <a:r>
              <a:rPr lang="en-IN" dirty="0"/>
              <a:t>RAM, Semi Conductors RAM</a:t>
            </a:r>
          </a:p>
          <a:p>
            <a:pPr marL="361950" indent="-179388">
              <a:lnSpc>
                <a:spcPct val="120000"/>
              </a:lnSpc>
              <a:spcBef>
                <a:spcPts val="0"/>
              </a:spcBef>
              <a:spcAft>
                <a:spcPts val="0"/>
              </a:spcAft>
              <a:buFont typeface="Arial" panose="020B0604020202020204" pitchFamily="34" charset="0"/>
              <a:buChar char="•"/>
            </a:pPr>
            <a:r>
              <a:rPr lang="en-IN" dirty="0"/>
              <a:t>ROM Types</a:t>
            </a:r>
          </a:p>
          <a:p>
            <a:pPr marL="361950" indent="-179388">
              <a:lnSpc>
                <a:spcPct val="120000"/>
              </a:lnSpc>
              <a:spcBef>
                <a:spcPts val="0"/>
              </a:spcBef>
              <a:spcAft>
                <a:spcPts val="0"/>
              </a:spcAft>
              <a:buFont typeface="Arial" panose="020B0604020202020204" pitchFamily="34" charset="0"/>
              <a:buChar char="•"/>
            </a:pPr>
            <a:r>
              <a:rPr lang="en-IN" dirty="0"/>
              <a:t>Speed, Size and Cost</a:t>
            </a:r>
          </a:p>
          <a:p>
            <a:pPr marL="361950" indent="-179388">
              <a:lnSpc>
                <a:spcPct val="120000"/>
              </a:lnSpc>
              <a:spcBef>
                <a:spcPts val="0"/>
              </a:spcBef>
              <a:spcAft>
                <a:spcPts val="0"/>
              </a:spcAft>
              <a:buFont typeface="Arial" panose="020B0604020202020204" pitchFamily="34" charset="0"/>
              <a:buChar char="•"/>
            </a:pPr>
            <a:r>
              <a:rPr lang="en-IN" dirty="0"/>
              <a:t>Cache Memory</a:t>
            </a:r>
          </a:p>
          <a:p>
            <a:pPr marL="361950" indent="-179388">
              <a:lnSpc>
                <a:spcPct val="120000"/>
              </a:lnSpc>
              <a:spcBef>
                <a:spcPts val="0"/>
              </a:spcBef>
              <a:spcAft>
                <a:spcPts val="0"/>
              </a:spcAft>
              <a:buFont typeface="Arial" panose="020B0604020202020204" pitchFamily="34" charset="0"/>
              <a:buChar char="•"/>
            </a:pPr>
            <a:r>
              <a:rPr lang="en-IN" dirty="0"/>
              <a:t>Mapping Functions</a:t>
            </a:r>
          </a:p>
          <a:p>
            <a:pPr marL="361950" indent="-179388">
              <a:lnSpc>
                <a:spcPct val="120000"/>
              </a:lnSpc>
              <a:spcBef>
                <a:spcPts val="0"/>
              </a:spcBef>
              <a:spcAft>
                <a:spcPts val="0"/>
              </a:spcAft>
              <a:buFont typeface="Arial" panose="020B0604020202020204" pitchFamily="34" charset="0"/>
              <a:buChar char="•"/>
            </a:pPr>
            <a:r>
              <a:rPr lang="en-IN" dirty="0"/>
              <a:t>Replacement Algorithms </a:t>
            </a:r>
          </a:p>
          <a:p>
            <a:pPr marL="361950" indent="-179388">
              <a:lnSpc>
                <a:spcPct val="120000"/>
              </a:lnSpc>
              <a:spcBef>
                <a:spcPts val="0"/>
              </a:spcBef>
              <a:spcAft>
                <a:spcPts val="0"/>
              </a:spcAft>
              <a:buFont typeface="Arial" panose="020B0604020202020204" pitchFamily="34" charset="0"/>
              <a:buChar char="•"/>
            </a:pPr>
            <a:r>
              <a:rPr lang="en-IN" dirty="0"/>
              <a:t>Virtual Memory</a:t>
            </a:r>
          </a:p>
          <a:p>
            <a:pPr marL="361950" indent="-179388">
              <a:lnSpc>
                <a:spcPct val="120000"/>
              </a:lnSpc>
              <a:spcBef>
                <a:spcPts val="0"/>
              </a:spcBef>
              <a:spcAft>
                <a:spcPts val="0"/>
              </a:spcAft>
              <a:buFont typeface="Arial" panose="020B0604020202020204" pitchFamily="34" charset="0"/>
              <a:buChar char="•"/>
            </a:pPr>
            <a:r>
              <a:rPr lang="en-IN" dirty="0"/>
              <a:t>Performance Considerations of various memories</a:t>
            </a:r>
          </a:p>
          <a:p>
            <a:pPr marL="361950" indent="-179388">
              <a:lnSpc>
                <a:spcPct val="120000"/>
              </a:lnSpc>
              <a:spcBef>
                <a:spcPts val="0"/>
              </a:spcBef>
              <a:spcAft>
                <a:spcPts val="0"/>
              </a:spcAft>
              <a:buFont typeface="Arial" panose="020B0604020202020204" pitchFamily="34" charset="0"/>
              <a:buChar char="•"/>
            </a:pPr>
            <a:r>
              <a:rPr lang="en-IN" dirty="0"/>
              <a:t>Input and Output Organization</a:t>
            </a:r>
          </a:p>
          <a:p>
            <a:pPr marL="361950" indent="-179388">
              <a:lnSpc>
                <a:spcPct val="120000"/>
              </a:lnSpc>
              <a:spcBef>
                <a:spcPts val="0"/>
              </a:spcBef>
              <a:spcAft>
                <a:spcPts val="0"/>
              </a:spcAft>
              <a:buFont typeface="Arial" panose="020B0604020202020204" pitchFamily="34" charset="0"/>
              <a:buChar char="•"/>
            </a:pPr>
            <a:r>
              <a:rPr lang="en-IN" dirty="0"/>
              <a:t>Need of Input and Output Devices</a:t>
            </a:r>
          </a:p>
          <a:p>
            <a:pPr marL="361950" indent="-179388">
              <a:lnSpc>
                <a:spcPct val="120000"/>
              </a:lnSpc>
              <a:spcBef>
                <a:spcPts val="0"/>
              </a:spcBef>
              <a:spcAft>
                <a:spcPts val="0"/>
              </a:spcAft>
              <a:buFont typeface="Arial" panose="020B0604020202020204" pitchFamily="34" charset="0"/>
              <a:buChar char="•"/>
            </a:pPr>
            <a:r>
              <a:rPr lang="en-IN" dirty="0"/>
              <a:t>Memory and Program Mapped IO</a:t>
            </a:r>
          </a:p>
          <a:p>
            <a:pPr marL="361950" indent="-179388">
              <a:lnSpc>
                <a:spcPct val="120000"/>
              </a:lnSpc>
              <a:spcBef>
                <a:spcPts val="0"/>
              </a:spcBef>
              <a:spcAft>
                <a:spcPts val="0"/>
              </a:spcAft>
              <a:buFont typeface="Arial" panose="020B0604020202020204" pitchFamily="34" charset="0"/>
              <a:buChar char="•"/>
            </a:pPr>
            <a:r>
              <a:rPr lang="en-IN" dirty="0"/>
              <a:t>Interrupts – Hardware, Enabling and Disabling Interrupts</a:t>
            </a:r>
          </a:p>
          <a:p>
            <a:pPr marL="361950" indent="-179388">
              <a:lnSpc>
                <a:spcPct val="120000"/>
              </a:lnSpc>
              <a:spcBef>
                <a:spcPts val="0"/>
              </a:spcBef>
              <a:spcAft>
                <a:spcPts val="0"/>
              </a:spcAft>
              <a:buFont typeface="Arial" panose="020B0604020202020204" pitchFamily="34" charset="0"/>
              <a:buChar char="•"/>
            </a:pPr>
            <a:r>
              <a:rPr lang="en-IN" dirty="0"/>
              <a:t>Handling Multiple Devices</a:t>
            </a:r>
          </a:p>
          <a:p>
            <a:pPr marL="0" indent="0">
              <a:buNone/>
            </a:pPr>
            <a:endParaRPr lang="en-IN" dirty="0"/>
          </a:p>
        </p:txBody>
      </p:sp>
      <p:pic>
        <p:nvPicPr>
          <p:cNvPr id="7" name="Picture 6">
            <a:extLst>
              <a:ext uri="{FF2B5EF4-FFF2-40B4-BE49-F238E27FC236}">
                <a16:creationId xmlns:a16="http://schemas.microsoft.com/office/drawing/2014/main" xmlns="" id="{7CF7033C-946C-4C1E-AA31-9F297DF3BF8E}"/>
              </a:ext>
            </a:extLst>
          </p:cNvPr>
          <p:cNvPicPr>
            <a:picLocks noChangeAspect="1" noChangeArrowheads="1"/>
          </p:cNvPicPr>
          <p:nvPr/>
        </p:nvPicPr>
        <p:blipFill>
          <a:blip r:embed="rId4" cstate="print"/>
          <a:srcRect/>
          <a:stretch>
            <a:fillRect/>
          </a:stretch>
        </p:blipFill>
        <p:spPr bwMode="auto">
          <a:xfrm>
            <a:off x="7543800" y="266966"/>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04111049"/>
      </p:ext>
    </p:extLst>
  </p:cSld>
  <p:clrMapOvr>
    <a:masterClrMapping/>
  </p:clrMapOvr>
  <mc:AlternateContent xmlns:mc="http://schemas.openxmlformats.org/markup-compatibility/2006">
    <mc:Choice xmlns:p14="http://schemas.microsoft.com/office/powerpoint/2010/main" Requires="p14">
      <p:transition spd="slow" p14:dur="2000" advTm="36"/>
    </mc:Choice>
    <mc:Fallback>
      <p:transition spd="slow" advTm="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599" y="304800"/>
            <a:ext cx="6347713" cy="762000"/>
          </a:xfrm>
        </p:spPr>
        <p:txBody>
          <a:bodyPr/>
          <a:lstStyle/>
          <a:p>
            <a:pPr eaLnBrk="1" fontAlgn="auto" hangingPunct="1">
              <a:spcAft>
                <a:spcPts val="0"/>
              </a:spcAft>
              <a:defRPr/>
            </a:pPr>
            <a:r>
              <a:rPr lang="en-US" dirty="0">
                <a:solidFill>
                  <a:schemeClr val="accent1">
                    <a:satMod val="150000"/>
                  </a:schemeClr>
                </a:solidFill>
              </a:rPr>
              <a:t>Cache </a:t>
            </a:r>
            <a:r>
              <a:rPr lang="en-US" dirty="0" smtClean="0">
                <a:solidFill>
                  <a:schemeClr val="accent1">
                    <a:satMod val="150000"/>
                  </a:schemeClr>
                </a:solidFill>
              </a:rPr>
              <a:t>Miss</a:t>
            </a:r>
            <a:endParaRPr lang="en-US" dirty="0">
              <a:solidFill>
                <a:schemeClr val="accent1">
                  <a:satMod val="150000"/>
                </a:schemeClr>
              </a:solidFill>
            </a:endParaRPr>
          </a:p>
        </p:txBody>
      </p:sp>
      <p:sp>
        <p:nvSpPr>
          <p:cNvPr id="3" name="Content Placeholder 2"/>
          <p:cNvSpPr>
            <a:spLocks noGrp="1"/>
          </p:cNvSpPr>
          <p:nvPr>
            <p:ph idx="1"/>
          </p:nvPr>
        </p:nvSpPr>
        <p:spPr>
          <a:xfrm>
            <a:off x="152400" y="1295400"/>
            <a:ext cx="8763000" cy="4930775"/>
          </a:xfrm>
        </p:spPr>
        <p:txBody>
          <a:bodyPr rtlCol="0">
            <a:normAutofit/>
          </a:bodyPr>
          <a:lstStyle/>
          <a:p>
            <a:pPr marL="438912" indent="-320040" eaLnBrk="1" fontAlgn="auto" hangingPunct="1">
              <a:spcBef>
                <a:spcPts val="0"/>
              </a:spcBef>
              <a:spcAft>
                <a:spcPts val="0"/>
              </a:spcAft>
              <a:buFontTx/>
              <a:buChar char="•"/>
              <a:defRPr/>
            </a:pPr>
            <a:r>
              <a:rPr lang="en-US" i="1" dirty="0">
                <a:solidFill>
                  <a:schemeClr val="tx1"/>
                </a:solidFill>
              </a:rPr>
              <a:t>If the data is not present in the cache, then a </a:t>
            </a:r>
            <a:r>
              <a:rPr lang="en-US" i="1" u="sng" dirty="0">
                <a:solidFill>
                  <a:srgbClr val="C00000"/>
                </a:solidFill>
              </a:rPr>
              <a:t>Read miss or Write miss</a:t>
            </a:r>
            <a:r>
              <a:rPr lang="en-US" i="1" dirty="0">
                <a:solidFill>
                  <a:srgbClr val="C00000"/>
                </a:solidFill>
              </a:rPr>
              <a:t> </a:t>
            </a:r>
            <a:r>
              <a:rPr lang="en-US" i="1" dirty="0">
                <a:solidFill>
                  <a:schemeClr val="tx1"/>
                </a:solidFill>
              </a:rPr>
              <a:t>occurs.</a:t>
            </a:r>
          </a:p>
          <a:p>
            <a:pPr marL="438912" indent="-320040" eaLnBrk="1" fontAlgn="auto" hangingPunct="1">
              <a:spcBef>
                <a:spcPts val="0"/>
              </a:spcBef>
              <a:spcAft>
                <a:spcPts val="0"/>
              </a:spcAft>
              <a:buFont typeface="Wingdings 2"/>
              <a:buChar char=""/>
              <a:defRPr/>
            </a:pPr>
            <a:endParaRPr lang="en-US" i="1" dirty="0">
              <a:solidFill>
                <a:schemeClr val="tx1"/>
              </a:solidFill>
            </a:endParaRPr>
          </a:p>
          <a:p>
            <a:pPr marL="438912" indent="-320040" eaLnBrk="1" fontAlgn="auto" hangingPunct="1">
              <a:spcBef>
                <a:spcPts val="0"/>
              </a:spcBef>
              <a:spcAft>
                <a:spcPts val="0"/>
              </a:spcAft>
              <a:buFontTx/>
              <a:buChar char="•"/>
              <a:defRPr/>
            </a:pPr>
            <a:r>
              <a:rPr lang="en-US" i="1" dirty="0">
                <a:solidFill>
                  <a:srgbClr val="C00000"/>
                </a:solidFill>
              </a:rPr>
              <a:t>Read miss:</a:t>
            </a:r>
          </a:p>
          <a:p>
            <a:pPr marL="731520" lvl="1" indent="-274320" eaLnBrk="1" fontAlgn="auto" hangingPunct="1">
              <a:spcAft>
                <a:spcPts val="0"/>
              </a:spcAft>
              <a:buFont typeface="Wingdings"/>
              <a:buChar char=""/>
              <a:defRPr/>
            </a:pPr>
            <a:r>
              <a:rPr lang="en-US" i="1" dirty="0">
                <a:solidFill>
                  <a:schemeClr val="tx1"/>
                </a:solidFill>
              </a:rPr>
              <a:t>Block of words containing this requested word is transferred from the memory.</a:t>
            </a:r>
          </a:p>
          <a:p>
            <a:pPr marL="731520" lvl="1" indent="-274320" eaLnBrk="1" fontAlgn="auto" hangingPunct="1">
              <a:spcAft>
                <a:spcPts val="0"/>
              </a:spcAft>
              <a:buFont typeface="Wingdings"/>
              <a:buChar char=""/>
              <a:defRPr/>
            </a:pPr>
            <a:r>
              <a:rPr lang="en-US" i="1" dirty="0">
                <a:solidFill>
                  <a:schemeClr val="tx1"/>
                </a:solidFill>
              </a:rPr>
              <a:t>After the block is transferred, the desired word is forwarded to the processor.</a:t>
            </a:r>
          </a:p>
          <a:p>
            <a:pPr marL="731520" lvl="1" indent="-274320" eaLnBrk="1" fontAlgn="auto" hangingPunct="1">
              <a:spcAft>
                <a:spcPts val="0"/>
              </a:spcAft>
              <a:buFont typeface="Wingdings"/>
              <a:buChar char=""/>
              <a:defRPr/>
            </a:pPr>
            <a:r>
              <a:rPr lang="en-US" i="1" dirty="0">
                <a:solidFill>
                  <a:schemeClr val="tx1"/>
                </a:solidFill>
              </a:rPr>
              <a:t>The desired word may also be forwarded to the processor as soon as it is  transferred without waiting for the entire block to be transferred. This is called </a:t>
            </a:r>
            <a:r>
              <a:rPr lang="en-US" i="1" dirty="0">
                <a:solidFill>
                  <a:srgbClr val="C00000"/>
                </a:solidFill>
              </a:rPr>
              <a:t> </a:t>
            </a:r>
            <a:r>
              <a:rPr lang="en-US" i="1" u="sng" dirty="0">
                <a:solidFill>
                  <a:srgbClr val="C00000"/>
                </a:solidFill>
              </a:rPr>
              <a:t>load-through or early-restart.</a:t>
            </a:r>
            <a:endParaRPr lang="en-US" i="1" dirty="0">
              <a:solidFill>
                <a:srgbClr val="C00000"/>
              </a:solidFill>
            </a:endParaRPr>
          </a:p>
          <a:p>
            <a:pPr marL="438912" indent="-320040" eaLnBrk="1" fontAlgn="auto" hangingPunct="1">
              <a:spcBef>
                <a:spcPts val="0"/>
              </a:spcBef>
              <a:spcAft>
                <a:spcPts val="0"/>
              </a:spcAft>
              <a:buFont typeface="Wingdings 2"/>
              <a:buChar char=""/>
              <a:defRPr/>
            </a:pPr>
            <a:endParaRPr lang="en-US" i="1" dirty="0">
              <a:solidFill>
                <a:schemeClr val="tx1"/>
              </a:solidFill>
            </a:endParaRPr>
          </a:p>
          <a:p>
            <a:pPr marL="438912" indent="-320040" eaLnBrk="1" fontAlgn="auto" hangingPunct="1">
              <a:spcBef>
                <a:spcPts val="0"/>
              </a:spcBef>
              <a:spcAft>
                <a:spcPts val="0"/>
              </a:spcAft>
              <a:buFontTx/>
              <a:buChar char="•"/>
              <a:defRPr/>
            </a:pPr>
            <a:r>
              <a:rPr lang="en-US" i="1" dirty="0">
                <a:solidFill>
                  <a:srgbClr val="C00000"/>
                </a:solidFill>
              </a:rPr>
              <a:t>Write-miss:</a:t>
            </a:r>
          </a:p>
          <a:p>
            <a:pPr marL="731520" lvl="1" indent="-274320" eaLnBrk="1" fontAlgn="auto" hangingPunct="1">
              <a:spcAft>
                <a:spcPts val="0"/>
              </a:spcAft>
              <a:buFont typeface="Wingdings"/>
              <a:buChar char=""/>
              <a:defRPr/>
            </a:pPr>
            <a:r>
              <a:rPr lang="en-US" i="1" dirty="0">
                <a:solidFill>
                  <a:schemeClr val="tx1"/>
                </a:solidFill>
              </a:rPr>
              <a:t> Write-through protocol is used, then the contents of the main memory are      updated directly.</a:t>
            </a:r>
          </a:p>
          <a:p>
            <a:pPr marL="731520" lvl="1" indent="-274320" eaLnBrk="1" fontAlgn="auto" hangingPunct="1">
              <a:spcAft>
                <a:spcPts val="0"/>
              </a:spcAft>
              <a:buFont typeface="Wingdings"/>
              <a:buChar char=""/>
              <a:defRPr/>
            </a:pPr>
            <a:r>
              <a:rPr lang="en-US" i="1" dirty="0">
                <a:solidFill>
                  <a:schemeClr val="tx1"/>
                </a:solidFill>
              </a:rPr>
              <a:t>If write-back protocol is used, the block containing the </a:t>
            </a:r>
          </a:p>
          <a:p>
            <a:pPr marL="731520" lvl="1" indent="-274320" eaLnBrk="1" fontAlgn="auto" hangingPunct="1">
              <a:spcAft>
                <a:spcPts val="0"/>
              </a:spcAft>
              <a:buFont typeface="Wingdings"/>
              <a:buNone/>
              <a:defRPr/>
            </a:pPr>
            <a:r>
              <a:rPr lang="en-US" i="1" dirty="0">
                <a:solidFill>
                  <a:schemeClr val="tx1"/>
                </a:solidFill>
              </a:rPr>
              <a:t>	addressed word is first brought into the cache. The desired word </a:t>
            </a:r>
          </a:p>
          <a:p>
            <a:pPr marL="731520" lvl="1" indent="-274320" eaLnBrk="1" fontAlgn="auto" hangingPunct="1">
              <a:spcAft>
                <a:spcPts val="0"/>
              </a:spcAft>
              <a:buFont typeface="Wingdings"/>
              <a:buNone/>
              <a:defRPr/>
            </a:pPr>
            <a:r>
              <a:rPr lang="en-US" i="1" dirty="0">
                <a:solidFill>
                  <a:schemeClr val="tx1"/>
                </a:solidFill>
              </a:rPr>
              <a:t>	is overwritten with new information.</a:t>
            </a: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F49F773A-E2CB-4B82-B032-6993EC7BECAF}"/>
              </a:ext>
            </a:extLst>
          </p:cNvPr>
          <p:cNvPicPr>
            <a:picLocks noChangeAspect="1" noChangeArrowheads="1"/>
          </p:cNvPicPr>
          <p:nvPr/>
        </p:nvPicPr>
        <p:blipFill>
          <a:blip r:embed="rId5"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3861"/>
    </mc:Choice>
    <mc:Fallback>
      <p:transition spd="slow" advTm="73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913" x="5599113" y="5599113"/>
          <p14:tracePt t="916" x="5572125" y="5599113"/>
          <p14:tracePt t="926" x="5545138" y="5581650"/>
          <p14:tracePt t="936" x="5473700" y="5527675"/>
          <p14:tracePt t="952" x="4973638" y="4983163"/>
          <p14:tracePt t="969" x="4705350" y="4633913"/>
          <p14:tracePt t="985" x="4125913" y="3633788"/>
          <p14:tracePt t="1003" x="3848100" y="2803525"/>
          <p14:tracePt t="1019" x="3830638" y="2643188"/>
          <p14:tracePt t="1035" x="3813175" y="2374900"/>
          <p14:tracePt t="1052" x="3813175" y="2330450"/>
          <p14:tracePt t="1069" x="3813175" y="2303463"/>
          <p14:tracePt t="1085" x="3813175" y="2295525"/>
          <p14:tracePt t="1101" x="3803650" y="2286000"/>
          <p14:tracePt t="1384" x="3776663" y="2268538"/>
          <p14:tracePt t="1394" x="3714750" y="2241550"/>
          <p14:tracePt t="1404" x="3625850" y="2197100"/>
          <p14:tracePt t="1417" x="3402013" y="2089150"/>
          <p14:tracePt t="1434" x="3081338" y="1928813"/>
          <p14:tracePt t="1454" x="2822575" y="1857375"/>
          <p14:tracePt t="1471" x="2732088" y="1847850"/>
          <p14:tracePt t="1486" x="2571750" y="1857375"/>
          <p14:tracePt t="1502" x="2455863" y="1911350"/>
          <p14:tracePt t="1518" x="2411413" y="1938338"/>
          <p14:tracePt t="1534" x="2366963" y="1955800"/>
          <p14:tracePt t="1551" x="2347913" y="1965325"/>
          <p14:tracePt t="1568" x="2330450" y="1973263"/>
          <p14:tracePt t="1586" x="2330450" y="1982788"/>
          <p14:tracePt t="1601" x="2322513" y="1982788"/>
          <p14:tracePt t="1894" x="2295525" y="1982788"/>
          <p14:tracePt t="1904" x="2259013" y="1982788"/>
          <p14:tracePt t="1914" x="2214563" y="1982788"/>
          <p14:tracePt t="1924" x="2133600" y="1955800"/>
          <p14:tracePt t="1935" x="2027238" y="1919288"/>
          <p14:tracePt t="1951" x="1776413" y="1839913"/>
          <p14:tracePt t="1968" x="1704975" y="1812925"/>
          <p14:tracePt t="1985" x="1598613" y="1758950"/>
          <p14:tracePt t="2001" x="1554163" y="1731963"/>
          <p14:tracePt t="2019" x="1544638" y="1724025"/>
          <p14:tracePt t="2035" x="1527175" y="1714500"/>
          <p14:tracePt t="2051" x="1517650" y="1714500"/>
          <p14:tracePt t="2068" x="1509713" y="1704975"/>
          <p14:tracePt t="2085" x="1509713" y="1697038"/>
          <p14:tracePt t="2404" x="1527175" y="1697038"/>
          <p14:tracePt t="2414" x="1544638" y="1687513"/>
          <p14:tracePt t="2424" x="1598613" y="1687513"/>
          <p14:tracePt t="2435" x="1652588" y="1679575"/>
          <p14:tracePt t="2451" x="1803400" y="1679575"/>
          <p14:tracePt t="2468" x="1857375" y="1679575"/>
          <p14:tracePt t="2485" x="1990725" y="1679575"/>
          <p14:tracePt t="2501" x="2133600" y="1687513"/>
          <p14:tracePt t="2519" x="2179638" y="1697038"/>
          <p14:tracePt t="2534" x="2232025" y="1697038"/>
          <p14:tracePt t="2551" x="2251075" y="1704975"/>
          <p14:tracePt t="2551" x="2268538" y="1704975"/>
          <p14:tracePt t="2568" x="2276475" y="1714500"/>
          <p14:tracePt t="2584" x="2295525" y="1714500"/>
          <p14:tracePt t="2601" x="2303463" y="1714500"/>
          <p14:tracePt t="2618" x="2312988" y="1714500"/>
          <p14:tracePt t="2669" x="2330450" y="1714500"/>
          <p14:tracePt t="3017" x="2374900" y="1714500"/>
          <p14:tracePt t="3027" x="2490788" y="1704975"/>
          <p14:tracePt t="3037" x="2589213" y="1697038"/>
          <p14:tracePt t="3051" x="2847975" y="1697038"/>
          <p14:tracePt t="3069" x="2973388" y="1697038"/>
          <p14:tracePt t="3084" x="3160713" y="1714500"/>
          <p14:tracePt t="3102" x="3224213" y="1724025"/>
          <p14:tracePt t="3118" x="3367088" y="1776413"/>
          <p14:tracePt t="3135" x="3455988" y="1795463"/>
          <p14:tracePt t="3152" x="3490913" y="1803400"/>
          <p14:tracePt t="3167" x="3509963" y="1822450"/>
          <p14:tracePt t="3184" x="3527425" y="1822450"/>
          <p14:tracePt t="3202" x="3536950" y="1822450"/>
          <p14:tracePt t="3230" x="3536950" y="1830388"/>
          <p14:tracePt t="3271" x="3554413" y="1830388"/>
          <p14:tracePt t="3608" x="3598863" y="1803400"/>
          <p14:tracePt t="3618" x="3751263" y="1776413"/>
          <p14:tracePt t="3628" x="3894138" y="1741488"/>
          <p14:tracePt t="3639" x="4037013" y="1724025"/>
          <p14:tracePt t="3651" x="4187825" y="1697038"/>
          <p14:tracePt t="3651" x="4367213" y="1697038"/>
          <p14:tracePt t="3670" x="4483100" y="1697038"/>
          <p14:tracePt t="3685" x="4652963" y="1697038"/>
          <p14:tracePt t="3702" x="4732338" y="1704975"/>
          <p14:tracePt t="3718" x="4902200" y="1731963"/>
          <p14:tracePt t="3734" x="4956175" y="1741488"/>
          <p14:tracePt t="3751" x="5027613" y="1758950"/>
          <p14:tracePt t="3768" x="5099050" y="1776413"/>
          <p14:tracePt t="3784" x="5116513" y="1776413"/>
          <p14:tracePt t="3801" x="5153025" y="1785938"/>
          <p14:tracePt t="3817" x="5160963" y="1795463"/>
          <p14:tracePt t="3834" x="5160963" y="1803400"/>
          <p14:tracePt t="3915" x="5160963" y="1812925"/>
          <p14:tracePt t="3925" x="5170488" y="1812925"/>
          <p14:tracePt t="4405" x="5187950" y="1812925"/>
          <p14:tracePt t="4415" x="5197475" y="1812925"/>
          <p14:tracePt t="4425" x="5205413" y="1812925"/>
          <p14:tracePt t="4437" x="5232400" y="1812925"/>
          <p14:tracePt t="4452" x="5259388" y="1795463"/>
          <p14:tracePt t="4471" x="5276850" y="1785938"/>
          <p14:tracePt t="4484" x="5313363" y="1776413"/>
          <p14:tracePt t="4501" x="5348288" y="1768475"/>
          <p14:tracePt t="4519" x="5375275" y="1768475"/>
          <p14:tracePt t="4535" x="5411788" y="1768475"/>
          <p14:tracePt t="4551" x="5446713" y="1768475"/>
          <p14:tracePt t="4569" x="5456238" y="1768475"/>
          <p14:tracePt t="4588" x="5465763" y="1768475"/>
          <p14:tracePt t="4601" x="5473700" y="1768475"/>
          <p14:tracePt t="4629" x="5491163" y="1768475"/>
          <p14:tracePt t="4996" x="5527675" y="1758950"/>
          <p14:tracePt t="5006" x="5581650" y="1751013"/>
          <p14:tracePt t="5018" x="5634038" y="1741488"/>
          <p14:tracePt t="5035" x="5705475" y="1724025"/>
          <p14:tracePt t="5051" x="5795963" y="1714500"/>
          <p14:tracePt t="5068" x="5830888" y="1704975"/>
          <p14:tracePt t="5084" x="5911850" y="1704975"/>
          <p14:tracePt t="5101" x="5929313" y="1704975"/>
          <p14:tracePt t="5118" x="5956300" y="1704975"/>
          <p14:tracePt t="5135" x="5973763" y="1704975"/>
          <p14:tracePt t="5151" x="5983288" y="1704975"/>
          <p14:tracePt t="5168" x="5991225" y="1704975"/>
          <p14:tracePt t="5184" x="6000750" y="1704975"/>
          <p14:tracePt t="5202" x="6010275" y="1704975"/>
          <p14:tracePt t="5218" x="6018213" y="1704975"/>
          <p14:tracePt t="5234" x="6027738" y="1704975"/>
          <p14:tracePt t="5261" x="6027738" y="1714500"/>
          <p14:tracePt t="5292" x="6037263" y="1714500"/>
          <p14:tracePt t="5312" x="6037263" y="1724025"/>
          <p14:tracePt t="5322" x="6045200" y="1724025"/>
          <p14:tracePt t="5343" x="6045200" y="1731963"/>
          <p14:tracePt t="5405" x="6054725" y="1731963"/>
          <p14:tracePt t="5720" x="6081713" y="1724025"/>
          <p14:tracePt t="5730" x="6126163" y="1714500"/>
          <p14:tracePt t="5741" x="6180138" y="1704975"/>
          <p14:tracePt t="5752" x="6232525" y="1697038"/>
          <p14:tracePt t="5768" x="6438900" y="1652588"/>
          <p14:tracePt t="5785" x="6527800" y="1643063"/>
          <p14:tracePt t="5800" x="6634163" y="1643063"/>
          <p14:tracePt t="5817" x="6724650" y="1643063"/>
          <p14:tracePt t="5835" x="6759575" y="1643063"/>
          <p14:tracePt t="5851" x="6867525" y="1643063"/>
          <p14:tracePt t="5868" x="6938963" y="1643063"/>
          <p14:tracePt t="5885" x="6983413" y="1660525"/>
          <p14:tracePt t="5901" x="7018338" y="1670050"/>
          <p14:tracePt t="5918" x="7037388" y="1670050"/>
          <p14:tracePt t="5934" x="7054850" y="1679575"/>
          <p14:tracePt t="5951" x="7062788" y="1679575"/>
          <p14:tracePt t="5968" x="7062788" y="1687513"/>
          <p14:tracePt t="6016" x="7062788" y="1697038"/>
          <p14:tracePt t="6036" x="7054850" y="1697038"/>
          <p14:tracePt t="6608" x="7000875" y="1697038"/>
          <p14:tracePt t="6618" x="6929438" y="1697038"/>
          <p14:tracePt t="6628" x="6804025" y="1697038"/>
          <p14:tracePt t="6638" x="6537325" y="1697038"/>
          <p14:tracePt t="6651" x="6251575" y="1697038"/>
          <p14:tracePt t="6668" x="5545138" y="1714500"/>
          <p14:tracePt t="6685" x="4830763" y="1822450"/>
          <p14:tracePt t="6702" x="4491038" y="1857375"/>
          <p14:tracePt t="6717" x="3857625" y="1946275"/>
          <p14:tracePt t="6734" x="3697288" y="1973263"/>
          <p14:tracePt t="6751" x="3419475" y="2036763"/>
          <p14:tracePt t="6768" x="3313113" y="2062163"/>
          <p14:tracePt t="6786" x="3276600" y="2071688"/>
          <p14:tracePt t="6801" x="3241675" y="2071688"/>
          <p14:tracePt t="6818" x="3232150" y="2081213"/>
          <p14:tracePt t="6834" x="3224213" y="2081213"/>
          <p14:tracePt t="6850" x="3197225" y="2089150"/>
          <p14:tracePt t="7118" x="3133725" y="2098675"/>
          <p14:tracePt t="7128" x="3000375" y="2125663"/>
          <p14:tracePt t="7139" x="2830513" y="2160588"/>
          <p14:tracePt t="7151" x="2625725" y="2205038"/>
          <p14:tracePt t="7168" x="2224088" y="2276475"/>
          <p14:tracePt t="7185" x="2054225" y="2303463"/>
          <p14:tracePt t="7202" x="2000250" y="2312988"/>
          <p14:tracePt t="7218" x="1938338" y="2330450"/>
          <p14:tracePt t="7235" x="1911350" y="2339975"/>
          <p14:tracePt t="7253" x="1901825" y="2339975"/>
          <p14:tracePt t="7267" x="1893888" y="2339975"/>
          <p14:tracePt t="7284" x="1893888" y="2347913"/>
          <p14:tracePt t="7557" x="1901825" y="2357438"/>
          <p14:tracePt t="7567" x="1919288" y="2374900"/>
          <p14:tracePt t="7577" x="1938338" y="2393950"/>
          <p14:tracePt t="7587" x="1982788" y="2419350"/>
          <p14:tracePt t="7600" x="2009775" y="2446338"/>
          <p14:tracePt t="7600" x="2044700" y="2473325"/>
          <p14:tracePt t="7619" x="2089150" y="2509838"/>
          <p14:tracePt t="7634" x="2143125" y="2562225"/>
          <p14:tracePt t="7651" x="2170113" y="2589213"/>
          <p14:tracePt t="7668" x="2197100" y="2616200"/>
          <p14:tracePt t="7684" x="2214563" y="2625725"/>
          <p14:tracePt t="7702" x="2224088" y="2625725"/>
          <p14:tracePt t="7717" x="2224088" y="2633663"/>
          <p14:tracePt t="7734" x="2232025" y="2643188"/>
          <p14:tracePt t="7751" x="2241550" y="2643188"/>
          <p14:tracePt t="7791" x="2251075" y="2643188"/>
          <p14:tracePt t="8170" x="2286000" y="2633663"/>
          <p14:tracePt t="8180" x="2347913" y="2616200"/>
          <p14:tracePt t="8190" x="2428875" y="2598738"/>
          <p14:tracePt t="8202" x="2490788" y="2581275"/>
          <p14:tracePt t="8218" x="2633663" y="2554288"/>
          <p14:tracePt t="8234" x="2705100" y="2554288"/>
          <p14:tracePt t="8250" x="2830513" y="2544763"/>
          <p14:tracePt t="8267" x="2901950" y="2544763"/>
          <p14:tracePt t="8284" x="2928938" y="2544763"/>
          <p14:tracePt t="8302" x="2955925" y="2544763"/>
          <p14:tracePt t="8318" x="2990850" y="2544763"/>
          <p14:tracePt t="8335" x="3009900" y="2544763"/>
          <p14:tracePt t="8352" x="3017838" y="2544763"/>
          <p14:tracePt t="8373" x="3027363" y="2544763"/>
          <p14:tracePt t="8394" x="3036888" y="2544763"/>
          <p14:tracePt t="8415" x="3044825" y="2544763"/>
          <p14:tracePt t="8425" x="3062288" y="2536825"/>
          <p14:tracePt t="8740" x="3125788" y="2517775"/>
          <p14:tracePt t="8751" x="3214688" y="2500313"/>
          <p14:tracePt t="8761" x="3286125" y="2482850"/>
          <p14:tracePt t="8771" x="3357563" y="2473325"/>
          <p14:tracePt t="8784" x="3482975" y="2465388"/>
          <p14:tracePt t="8801" x="3633788" y="2465388"/>
          <p14:tracePt t="8818" x="3724275" y="2465388"/>
          <p14:tracePt t="8836" x="3751263" y="2465388"/>
          <p14:tracePt t="8852" x="3776663" y="2465388"/>
          <p14:tracePt t="8869" x="3795713" y="2465388"/>
          <p14:tracePt t="8887" x="3813175" y="2465388"/>
          <p14:tracePt t="8905" x="3822700" y="2465388"/>
          <p14:tracePt t="8955" x="3848100" y="2465388"/>
          <p14:tracePt t="9598" x="3884613" y="2455863"/>
          <p14:tracePt t="9608" x="3919538" y="2455863"/>
          <p14:tracePt t="9620" x="3973513" y="2446338"/>
          <p14:tracePt t="9636" x="4037013" y="2446338"/>
          <p14:tracePt t="9654" x="4062413" y="2446338"/>
          <p14:tracePt t="9669" x="4125913" y="2446338"/>
          <p14:tracePt t="9686" x="4179888" y="2455863"/>
          <p14:tracePt t="9702" x="4197350" y="2465388"/>
          <p14:tracePt t="9719" x="4224338" y="2482850"/>
          <p14:tracePt t="9735" x="4241800" y="2482850"/>
          <p14:tracePt t="9751" x="4241800" y="2490788"/>
          <p14:tracePt t="9767" x="4259263" y="2490788"/>
          <p14:tracePt t="9784" x="4259263" y="2500313"/>
          <p14:tracePt t="11565" x="4268788" y="2500313"/>
          <p14:tracePt t="11638" x="4276725" y="2500313"/>
          <p14:tracePt t="11648" x="4295775" y="2500313"/>
          <p14:tracePt t="11658" x="4303713" y="2500313"/>
          <p14:tracePt t="11668" x="4322763" y="2500313"/>
          <p14:tracePt t="11684" x="4340225" y="2500313"/>
          <p14:tracePt t="11701" x="4348163" y="2500313"/>
          <p14:tracePt t="11717" x="4357688" y="2490788"/>
          <p14:tracePt t="11735" x="4367213" y="2490788"/>
          <p14:tracePt t="11751" x="4375150" y="2490788"/>
          <p14:tracePt t="11768" x="4348163" y="2490788"/>
          <p14:tracePt t="11862" x="4322763" y="2500313"/>
          <p14:tracePt t="11872" x="4295775" y="2500313"/>
          <p14:tracePt t="11883" x="4268788" y="2509838"/>
          <p14:tracePt t="11893" x="4241800" y="2517775"/>
          <p14:tracePt t="11903" x="4232275" y="2517775"/>
          <p14:tracePt t="11917" x="4205288" y="2527300"/>
          <p14:tracePt t="11917" x="4197350" y="2527300"/>
          <p14:tracePt t="11936" x="4187825" y="2527300"/>
          <p14:tracePt t="11952" x="4179888" y="2536825"/>
          <p14:tracePt t="11970" x="4170363" y="2536825"/>
          <p14:tracePt t="11986" x="4160838" y="2536825"/>
          <p14:tracePt t="12005" x="4152900" y="2536825"/>
          <p14:tracePt t="12341" x="4116388" y="2536825"/>
          <p14:tracePt t="12352" x="4054475" y="2544763"/>
          <p14:tracePt t="12362" x="3983038" y="2554288"/>
          <p14:tracePt t="12372" x="3875088" y="2571750"/>
          <p14:tracePt t="12385" x="3776663" y="2581275"/>
          <p14:tracePt t="12401" x="3616325" y="2598738"/>
          <p14:tracePt t="12418" x="3527425" y="2616200"/>
          <p14:tracePt t="12435" x="3509963" y="2625725"/>
          <p14:tracePt t="12451" x="3465513" y="2633663"/>
          <p14:tracePt t="12468" x="3446463" y="2643188"/>
          <p14:tracePt t="12484" x="3438525" y="2643188"/>
          <p14:tracePt t="12501" x="3438525" y="2652713"/>
          <p14:tracePt t="12518" x="3429000" y="2652713"/>
          <p14:tracePt t="12535" x="3419475" y="2652713"/>
          <p14:tracePt t="12791" x="3402013" y="2652713"/>
          <p14:tracePt t="12801" x="3375025" y="2670175"/>
          <p14:tracePt t="12811" x="3295650" y="2679700"/>
          <p14:tracePt t="12821" x="3214688" y="2687638"/>
          <p14:tracePt t="12834" x="3125788" y="2705100"/>
          <p14:tracePt t="12851" x="2874963" y="2759075"/>
          <p14:tracePt t="12868" x="2687638" y="2795588"/>
          <p14:tracePt t="12884" x="2633663" y="2813050"/>
          <p14:tracePt t="12901" x="2562225" y="2830513"/>
          <p14:tracePt t="12917" x="2554288" y="2830513"/>
          <p14:tracePt t="12917" x="2544763" y="2830513"/>
          <p14:tracePt t="12934" x="2536825" y="2830513"/>
          <p14:tracePt t="12950" x="2554288" y="2830513"/>
          <p14:tracePt t="13067" x="2562225" y="2840038"/>
          <p14:tracePt t="13087" x="2581275" y="2840038"/>
          <p14:tracePt t="13097" x="2598738" y="2847975"/>
          <p14:tracePt t="13108" x="2608263" y="2857500"/>
          <p14:tracePt t="13119" x="2625725" y="2857500"/>
          <p14:tracePt t="13135" x="2679700" y="2884488"/>
          <p14:tracePt t="13152" x="2751138" y="2928938"/>
          <p14:tracePt t="13170" x="2803525" y="2946400"/>
          <p14:tracePt t="13186" x="2857500" y="2946400"/>
          <p14:tracePt t="13203" x="2884488" y="2955925"/>
          <p14:tracePt t="13221" x="2894013" y="2955925"/>
          <p14:tracePt t="13234" x="2911475" y="2965450"/>
          <p14:tracePt t="13251" x="2919413" y="2965450"/>
          <p14:tracePt t="13311" x="2928938" y="2965450"/>
          <p14:tracePt t="13352" x="2938463" y="2965450"/>
          <p14:tracePt t="13678" x="2965450" y="2965450"/>
          <p14:tracePt t="13688" x="3027363" y="2946400"/>
          <p14:tracePt t="13699" x="3108325" y="2928938"/>
          <p14:tracePt t="13709" x="3197225" y="2919413"/>
          <p14:tracePt t="13719" x="3330575" y="2901950"/>
          <p14:tracePt t="13734" x="3562350" y="2901950"/>
          <p14:tracePt t="13751" x="3625850" y="2901950"/>
          <p14:tracePt t="13767" x="3759200" y="2901950"/>
          <p14:tracePt t="13783" x="3840163" y="2901950"/>
          <p14:tracePt t="13783" x="3911600" y="2901950"/>
          <p14:tracePt t="13802" x="3973513" y="2911475"/>
          <p14:tracePt t="13817" x="4027488" y="2919413"/>
          <p14:tracePt t="13835" x="4044950" y="2928938"/>
          <p14:tracePt t="13850" x="4071938" y="2928938"/>
          <p14:tracePt t="13867" x="4081463" y="2938463"/>
          <p14:tracePt t="13885" x="4089400" y="2938463"/>
          <p14:tracePt t="13903" x="4089400" y="2946400"/>
          <p14:tracePt t="13917" x="4108450" y="2946400"/>
          <p14:tracePt t="14157" x="4187825" y="2928938"/>
          <p14:tracePt t="14168" x="4276725" y="2919413"/>
          <p14:tracePt t="14178" x="4456113" y="2884488"/>
          <p14:tracePt t="14188" x="4652963" y="2874963"/>
          <p14:tracePt t="14201" x="4751388" y="2874963"/>
          <p14:tracePt t="14217" x="4946650" y="2874963"/>
          <p14:tracePt t="14236" x="5108575" y="2874963"/>
          <p14:tracePt t="14253" x="5170488" y="2884488"/>
          <p14:tracePt t="14268" x="5232400" y="2884488"/>
          <p14:tracePt t="14286" x="5276850" y="2901950"/>
          <p14:tracePt t="14304" x="5295900" y="2911475"/>
          <p14:tracePt t="14317" x="5330825" y="2928938"/>
          <p14:tracePt t="14335" x="5340350" y="2938463"/>
          <p14:tracePt t="14351" x="5367338" y="2973388"/>
          <p14:tracePt t="14368" x="5367338" y="2990850"/>
          <p14:tracePt t="14384" x="5375275" y="2990850"/>
          <p14:tracePt t="14699" x="5411788" y="2990850"/>
          <p14:tracePt t="14709" x="5473700" y="2965450"/>
          <p14:tracePt t="14719" x="5562600" y="2928938"/>
          <p14:tracePt t="14734" x="5822950" y="2867025"/>
          <p14:tracePt t="14751" x="5929313" y="2857500"/>
          <p14:tracePt t="14768" x="6062663" y="2847975"/>
          <p14:tracePt t="14787" x="6161088" y="2847975"/>
          <p14:tracePt t="14804" x="6205538" y="2847975"/>
          <p14:tracePt t="14817" x="6269038" y="2847975"/>
          <p14:tracePt t="14834" x="6296025" y="2847975"/>
          <p14:tracePt t="14851" x="6303963" y="2857500"/>
          <p14:tracePt t="14867" x="6313488" y="2857500"/>
          <p14:tracePt t="14884" x="6323013" y="2857500"/>
          <p14:tracePt t="14944" x="6323013" y="2867025"/>
          <p14:tracePt t="14994" x="6303963" y="2874963"/>
          <p14:tracePt t="15453" x="6276975" y="2884488"/>
          <p14:tracePt t="15464" x="6232525" y="2884488"/>
          <p14:tracePt t="15474" x="6143625" y="2894013"/>
          <p14:tracePt t="15484" x="6037263" y="2901950"/>
          <p14:tracePt t="15501" x="5705475" y="2919413"/>
          <p14:tracePt t="15518" x="5483225" y="2919413"/>
          <p14:tracePt t="15534" x="5241925" y="2946400"/>
          <p14:tracePt t="15550" x="5062538" y="2965450"/>
          <p14:tracePt t="15568" x="5018088" y="2965450"/>
          <p14:tracePt t="15584" x="4956175" y="2973388"/>
          <p14:tracePt t="15600" x="4919663" y="2973388"/>
          <p14:tracePt t="15618" x="4902200" y="2973388"/>
          <p14:tracePt t="15633" x="4894263" y="2973388"/>
          <p14:tracePt t="15650" x="4884738" y="2973388"/>
          <p14:tracePt t="15668" x="4875213" y="2973388"/>
          <p14:tracePt t="16575" x="4867275" y="2990850"/>
          <p14:tracePt t="17056" x="4857750" y="2990850"/>
          <p14:tracePt t="17068" x="4830763" y="3009900"/>
          <p14:tracePt t="17077" x="4795838" y="3017838"/>
          <p14:tracePt t="17088" x="4732338" y="3036888"/>
          <p14:tracePt t="17100" x="4660900" y="3054350"/>
          <p14:tracePt t="17118" x="4625975" y="3062288"/>
          <p14:tracePt t="17133" x="4589463" y="3071813"/>
          <p14:tracePt t="17150" x="4581525" y="3071813"/>
          <p14:tracePt t="17167" x="4545013" y="3081338"/>
          <p14:tracePt t="17185" x="4537075" y="3081338"/>
          <p14:tracePt t="17203" x="4518025" y="3081338"/>
          <p14:tracePt t="17217" x="4500563" y="3081338"/>
          <p14:tracePt t="17233" x="4491038" y="3081338"/>
          <p14:tracePt t="17251" x="4483100" y="3081338"/>
          <p14:tracePt t="17322" x="4473575" y="3081338"/>
          <p14:tracePt t="17424" x="4465638" y="3081338"/>
          <p14:tracePt t="17434" x="4446588" y="3081338"/>
          <p14:tracePt t="17444" x="4411663" y="3081338"/>
          <p14:tracePt t="17454" x="4357688" y="3081338"/>
          <p14:tracePt t="17469" x="4251325" y="3081338"/>
          <p14:tracePt t="17485" x="4197350" y="3081338"/>
          <p14:tracePt t="17500" x="4143375" y="3071813"/>
          <p14:tracePt t="17518" x="4133850" y="3071813"/>
          <p14:tracePt t="17535" x="4108450" y="3062288"/>
          <p14:tracePt t="17551" x="4098925" y="3062288"/>
          <p14:tracePt t="17568" x="4081463" y="3062288"/>
          <p14:tracePt t="17923" x="4054475" y="3062288"/>
          <p14:tracePt t="17933" x="4000500" y="3062288"/>
          <p14:tracePt t="17943" x="3929063" y="3062288"/>
          <p14:tracePt t="17953" x="3795713" y="3081338"/>
          <p14:tracePt t="17967" x="3465513" y="3143250"/>
          <p14:tracePt t="17986" x="3330575" y="3160713"/>
          <p14:tracePt t="18003" x="3071813" y="3205163"/>
          <p14:tracePt t="18020" x="3009900" y="3214688"/>
          <p14:tracePt t="18033" x="2938463" y="3232150"/>
          <p14:tracePt t="18051" x="2894013" y="3232150"/>
          <p14:tracePt t="18068" x="2874963" y="3232150"/>
          <p14:tracePt t="18083" x="2857500" y="3241675"/>
          <p14:tracePt t="18341" x="2822575" y="3241675"/>
          <p14:tracePt t="18351" x="2751138" y="3251200"/>
          <p14:tracePt t="18363" x="2643188" y="3276600"/>
          <p14:tracePt t="18372" x="2554288" y="3295650"/>
          <p14:tracePt t="18384" x="2473325" y="3313113"/>
          <p14:tracePt t="18400" x="2312988" y="3330575"/>
          <p14:tracePt t="18417" x="2224088" y="3348038"/>
          <p14:tracePt t="18434" x="2205038" y="3348038"/>
          <p14:tracePt t="18450" x="2179638" y="3348038"/>
          <p14:tracePt t="18468" x="2170113" y="3348038"/>
          <p14:tracePt t="18485" x="2160588" y="3348038"/>
          <p14:tracePt t="18514" x="2170113" y="3348038"/>
          <p14:tracePt t="18616" x="2187575" y="3348038"/>
          <p14:tracePt t="18626" x="2205038" y="3348038"/>
          <p14:tracePt t="18637" x="2214563" y="3348038"/>
          <p14:tracePt t="18651" x="2232025" y="3348038"/>
          <p14:tracePt t="18667" x="2295525" y="3348038"/>
          <p14:tracePt t="18684" x="2384425" y="3348038"/>
          <p14:tracePt t="18702" x="2411413" y="3348038"/>
          <p14:tracePt t="18717" x="2473325" y="3357563"/>
          <p14:tracePt t="18734" x="2509838" y="3375025"/>
          <p14:tracePt t="18751" x="2527300" y="3375025"/>
          <p14:tracePt t="18767" x="2536825" y="3375025"/>
          <p14:tracePt t="18784" x="2536825" y="3384550"/>
          <p14:tracePt t="18801" x="2544763" y="3384550"/>
          <p14:tracePt t="18817" x="2562225" y="3384550"/>
          <p14:tracePt t="19177" x="2589213" y="3375025"/>
          <p14:tracePt t="19188" x="2660650" y="3340100"/>
          <p14:tracePt t="19198" x="2776538" y="3268663"/>
          <p14:tracePt t="19208" x="2990850" y="3152775"/>
          <p14:tracePt t="19218" x="3152775" y="3081338"/>
          <p14:tracePt t="19233" x="3367088" y="3009900"/>
          <p14:tracePt t="19251" x="3465513" y="2982913"/>
          <p14:tracePt t="19266" x="3608388" y="2965450"/>
          <p14:tracePt t="19284" x="3687763" y="2965450"/>
          <p14:tracePt t="19301" x="3714750" y="2965450"/>
          <p14:tracePt t="19317" x="3741738" y="2965450"/>
          <p14:tracePt t="19333" x="3751263" y="2965450"/>
          <p14:tracePt t="19350" x="3759200" y="2965450"/>
          <p14:tracePt t="19366" x="3776663" y="2965450"/>
          <p14:tracePt t="19384" x="3786188" y="2965450"/>
          <p14:tracePt t="19442" x="3795713" y="2965450"/>
          <p14:tracePt t="19514" x="3795713" y="2973388"/>
          <p14:tracePt t="19524" x="3795713" y="2982913"/>
          <p14:tracePt t="19535" x="3795713" y="2990850"/>
          <p14:tracePt t="19555" x="3803650" y="2990850"/>
          <p14:tracePt t="19567" x="3803650" y="3000375"/>
          <p14:tracePt t="19584" x="3803650" y="3017838"/>
          <p14:tracePt t="19600" x="3803650" y="3027363"/>
          <p14:tracePt t="19617" x="3813175" y="3044825"/>
          <p14:tracePt t="19633" x="3822700" y="3062288"/>
          <p14:tracePt t="19650" x="3822700" y="3081338"/>
          <p14:tracePt t="19667" x="3822700" y="3098800"/>
          <p14:tracePt t="19683" x="3830638" y="3116263"/>
          <p14:tracePt t="19701" x="3830638" y="3125788"/>
          <p14:tracePt t="19717" x="3848100" y="3152775"/>
          <p14:tracePt t="19733" x="3867150" y="3152775"/>
          <p14:tracePt t="20085" x="3884613" y="3152775"/>
          <p14:tracePt t="20096" x="3919538" y="3152775"/>
          <p14:tracePt t="20106" x="3965575" y="3152775"/>
          <p14:tracePt t="20118" x="4054475" y="3152775"/>
          <p14:tracePt t="20133" x="4205288" y="3152775"/>
          <p14:tracePt t="20150" x="4251325" y="3152775"/>
          <p14:tracePt t="20167" x="4330700" y="3160713"/>
          <p14:tracePt t="20184" x="4375150" y="3179763"/>
          <p14:tracePt t="20201" x="4402138" y="3179763"/>
          <p14:tracePt t="20217" x="4411663" y="3179763"/>
          <p14:tracePt t="20233" x="4419600" y="3179763"/>
          <p14:tracePt t="20250" x="4429125" y="3179763"/>
          <p14:tracePt t="20267" x="4429125" y="3187700"/>
          <p14:tracePt t="20283" x="4438650" y="3187700"/>
          <p14:tracePt t="20515" x="4465638" y="3187700"/>
          <p14:tracePt t="20525" x="4510088" y="3179763"/>
          <p14:tracePt t="20536" x="4572000" y="3170238"/>
          <p14:tracePt t="20550" x="4795838" y="3152775"/>
          <p14:tracePt t="20567" x="4875213" y="3152775"/>
          <p14:tracePt t="20584" x="5045075" y="3152775"/>
          <p14:tracePt t="20600" x="5197475" y="3152775"/>
          <p14:tracePt t="20618" x="5251450" y="3160713"/>
          <p14:tracePt t="20634" x="5313363" y="3179763"/>
          <p14:tracePt t="20650" x="5330825" y="3179763"/>
          <p14:tracePt t="20667" x="5357813" y="3187700"/>
          <p14:tracePt t="20683" x="5384800" y="3197225"/>
          <p14:tracePt t="20700" x="5394325" y="3205163"/>
          <p14:tracePt t="20718" x="5402263" y="3205163"/>
          <p14:tracePt t="20734" x="5411788" y="3214688"/>
          <p14:tracePt t="20751" x="5419725" y="3224213"/>
          <p14:tracePt t="20767" x="5429250" y="3241675"/>
          <p14:tracePt t="20784" x="5438775" y="3251200"/>
          <p14:tracePt t="20801" x="5438775" y="3259138"/>
          <p14:tracePt t="20817" x="5456238" y="3259138"/>
          <p14:tracePt t="21168" x="5491163" y="3259138"/>
          <p14:tracePt t="21177" x="5562600" y="3259138"/>
          <p14:tracePt t="21187" x="5626100" y="3259138"/>
          <p14:tracePt t="21201" x="5688013" y="3259138"/>
          <p14:tracePt t="21217" x="5840413" y="3259138"/>
          <p14:tracePt t="21234" x="6000750" y="3286125"/>
          <p14:tracePt t="21251" x="6062663" y="3295650"/>
          <p14:tracePt t="21267" x="6153150" y="3303588"/>
          <p14:tracePt t="21284" x="6188075" y="3313113"/>
          <p14:tracePt t="21300" x="6242050" y="3330575"/>
          <p14:tracePt t="21318" x="6276975" y="3330575"/>
          <p14:tracePt t="21334" x="6286500" y="3330575"/>
          <p14:tracePt t="21350" x="6303963" y="3330575"/>
          <p14:tracePt t="21738" x="6313488" y="3330575"/>
          <p14:tracePt t="21749" x="6330950" y="3322638"/>
          <p14:tracePt t="21759" x="6357938" y="3322638"/>
          <p14:tracePt t="21769" x="6402388" y="3313113"/>
          <p14:tracePt t="21784" x="6438900" y="3303588"/>
          <p14:tracePt t="21801" x="6446838" y="3303588"/>
          <p14:tracePt t="21817" x="6465888" y="3295650"/>
          <p14:tracePt t="21833" x="6473825" y="3295650"/>
          <p14:tracePt t="21850" x="6438900" y="3303588"/>
          <p14:tracePt t="21912" x="6394450" y="3322638"/>
          <p14:tracePt t="21922" x="6323013" y="3348038"/>
          <p14:tracePt t="21933" x="6232525" y="3367088"/>
          <p14:tracePt t="21943" x="6134100" y="3384550"/>
          <p14:tracePt t="21952" x="6062663" y="3402013"/>
          <p14:tracePt t="21967" x="5965825" y="3438525"/>
          <p14:tracePt t="21984" x="5938838" y="3446463"/>
          <p14:tracePt t="22001" x="5894388" y="3455988"/>
          <p14:tracePt t="22017" x="5884863" y="3455988"/>
          <p14:tracePt t="22033" x="5867400" y="3455988"/>
          <p14:tracePt t="22050" x="5857875" y="3455988"/>
          <p14:tracePt t="22067" x="5848350" y="3455988"/>
          <p14:tracePt t="22381" x="5830888" y="3455988"/>
          <p14:tracePt t="22391" x="5776913" y="3446463"/>
          <p14:tracePt t="22402" x="5653088" y="3429000"/>
          <p14:tracePt t="22416" x="5241925" y="3375025"/>
          <p14:tracePt t="22434" x="4973638" y="3375025"/>
          <p14:tracePt t="22450" x="4608513" y="3375025"/>
          <p14:tracePt t="22467" x="4518025" y="3375025"/>
          <p14:tracePt t="22484" x="4384675" y="3375025"/>
          <p14:tracePt t="22501" x="4322763" y="3375025"/>
          <p14:tracePt t="22517" x="4303713" y="3375025"/>
          <p14:tracePt t="22534" x="4286250" y="3375025"/>
          <p14:tracePt t="22550" x="4268788" y="3375025"/>
          <p14:tracePt t="22809" x="4241800" y="3375025"/>
          <p14:tracePt t="22819" x="4205288" y="3375025"/>
          <p14:tracePt t="22830" x="4152900" y="3375025"/>
          <p14:tracePt t="22840" x="4071938" y="3375025"/>
          <p14:tracePt t="22851" x="3990975" y="3375025"/>
          <p14:tracePt t="22866" x="3884613" y="3375025"/>
          <p14:tracePt t="22884" x="3840163" y="3394075"/>
          <p14:tracePt t="22901" x="3786188" y="3402013"/>
          <p14:tracePt t="22917" x="3741738" y="3411538"/>
          <p14:tracePt t="22934" x="3732213" y="3411538"/>
          <p14:tracePt t="22950" x="3724275" y="3419475"/>
          <p14:tracePt t="22967" x="3714750" y="3419475"/>
          <p14:tracePt t="22984" x="3705225" y="3419475"/>
          <p14:tracePt t="23014" x="3714750" y="3429000"/>
          <p14:tracePt t="23330" x="3724275" y="3429000"/>
          <p14:tracePt t="23340" x="3741738" y="3438525"/>
          <p14:tracePt t="23351" x="3751263" y="3446463"/>
          <p14:tracePt t="23367" x="3786188" y="3455988"/>
          <p14:tracePt t="23384" x="3803650" y="3465513"/>
          <p14:tracePt t="23400" x="3840163" y="3473450"/>
          <p14:tracePt t="23417" x="3884613" y="3490913"/>
          <p14:tracePt t="23434" x="3902075" y="3500438"/>
          <p14:tracePt t="23450" x="3929063" y="3509963"/>
          <p14:tracePt t="23467" x="3938588" y="3517900"/>
          <p14:tracePt t="23483" x="3946525" y="3517900"/>
          <p14:tracePt t="23500" x="3956050" y="3517900"/>
          <p14:tracePt t="23517" x="3965575" y="3527425"/>
          <p14:tracePt t="23533" x="3973513" y="3527425"/>
          <p14:tracePt t="23550" x="3983038" y="3527425"/>
          <p14:tracePt t="23575" x="3990975" y="3527425"/>
          <p14:tracePt t="23585" x="4000500" y="3527425"/>
          <p14:tracePt t="23872" x="4027488" y="3527425"/>
          <p14:tracePt t="23882" x="4081463" y="3509963"/>
          <p14:tracePt t="23892" x="4143375" y="3500438"/>
          <p14:tracePt t="23903" x="4205288" y="3482975"/>
          <p14:tracePt t="23916" x="4340225" y="3465513"/>
          <p14:tracePt t="23934" x="4429125" y="3465513"/>
          <p14:tracePt t="23951" x="4572000" y="3465513"/>
          <p14:tracePt t="23968" x="4679950" y="3473450"/>
          <p14:tracePt t="23984" x="4724400" y="3490913"/>
          <p14:tracePt t="23999" x="4822825" y="3536950"/>
          <p14:tracePt t="24017" x="4857750" y="3544888"/>
          <p14:tracePt t="24033" x="4919663" y="3589338"/>
          <p14:tracePt t="24050" x="4946650" y="3608388"/>
          <p14:tracePt t="24067" x="4956175" y="3608388"/>
          <p14:tracePt t="24083" x="4965700" y="3616325"/>
          <p14:tracePt t="24100" x="4973638" y="3616325"/>
          <p14:tracePt t="24514" x="5000625" y="3608388"/>
          <p14:tracePt t="24524" x="5027613" y="3589338"/>
          <p14:tracePt t="24534" x="5081588" y="3571875"/>
          <p14:tracePt t="24550" x="5187950" y="3527425"/>
          <p14:tracePt t="24567" x="5251450" y="3509963"/>
          <p14:tracePt t="24583" x="5384800" y="3490913"/>
          <p14:tracePt t="24601" x="5500688" y="3490913"/>
          <p14:tracePt t="24617" x="5537200" y="3490913"/>
          <p14:tracePt t="24634" x="5589588" y="3490913"/>
          <p14:tracePt t="24651" x="5608638" y="3490913"/>
          <p14:tracePt t="24666" x="5634038" y="3490913"/>
          <p14:tracePt t="24683" x="5661025" y="3490913"/>
          <p14:tracePt t="24700" x="5670550" y="3490913"/>
          <p14:tracePt t="24716" x="5688013" y="3500438"/>
          <p14:tracePt t="24733" x="5705475" y="3500438"/>
          <p14:tracePt t="24751" x="5715000" y="3509963"/>
          <p14:tracePt t="24769" x="5724525" y="3509963"/>
          <p14:tracePt t="24783" x="5741988" y="3517900"/>
          <p14:tracePt t="24801" x="5751513" y="3527425"/>
          <p14:tracePt t="24819" x="5759450" y="3527425"/>
          <p14:tracePt t="24850" x="5768975" y="3536950"/>
          <p14:tracePt t="24901" x="5776913" y="3536950"/>
          <p14:tracePt t="24921" x="5776913" y="3544888"/>
          <p14:tracePt t="24932" x="5786438" y="3544888"/>
          <p14:tracePt t="24952" x="5795963" y="3554413"/>
          <p14:tracePt t="24993" x="5803900" y="3554413"/>
          <p14:tracePt t="25596" x="5813425" y="3554413"/>
          <p14:tracePt t="25606" x="5840413" y="3554413"/>
          <p14:tracePt t="25617" x="5875338" y="3536950"/>
          <p14:tracePt t="25633" x="5929313" y="3509963"/>
          <p14:tracePt t="25650" x="5956300" y="3509963"/>
          <p14:tracePt t="25666" x="6037263" y="3490913"/>
          <p14:tracePt t="25683" x="6099175" y="3482975"/>
          <p14:tracePt t="25700" x="6126163" y="3482975"/>
          <p14:tracePt t="25716" x="6161088" y="3482975"/>
          <p14:tracePt t="25733" x="6197600" y="3482975"/>
          <p14:tracePt t="25750" x="6215063" y="3482975"/>
          <p14:tracePt t="25767" x="6232525" y="3482975"/>
          <p14:tracePt t="25783" x="6259513" y="3482975"/>
          <p14:tracePt t="25800" x="6269038" y="3482975"/>
          <p14:tracePt t="25817" x="6296025" y="3482975"/>
          <p14:tracePt t="25834" x="6303963" y="3482975"/>
          <p14:tracePt t="25851" x="6313488" y="3482975"/>
          <p14:tracePt t="25881" x="6323013" y="3482975"/>
          <p14:tracePt t="25901" x="6330950" y="3490913"/>
          <p14:tracePt t="25942" x="6340475" y="3500438"/>
          <p14:tracePt t="25962" x="6348413" y="3500438"/>
          <p14:tracePt t="25983" x="6357938" y="3509963"/>
          <p14:tracePt t="25993" x="6357938" y="3517900"/>
          <p14:tracePt t="26024" x="6340475" y="3517900"/>
          <p14:tracePt t="26656" x="6313488" y="3517900"/>
          <p14:tracePt t="26667" x="6286500" y="3517900"/>
          <p14:tracePt t="26677" x="6259513" y="3517900"/>
          <p14:tracePt t="26687" x="6242050" y="3517900"/>
          <p14:tracePt t="26700" x="6215063" y="3517900"/>
          <p14:tracePt t="26716" x="6108700" y="3517900"/>
          <p14:tracePt t="26733" x="6037263" y="3500438"/>
          <p14:tracePt t="26750" x="6018213" y="3500438"/>
          <p14:tracePt t="26766" x="5991225" y="3490913"/>
          <p14:tracePt t="26783" x="5973763" y="3490913"/>
          <p14:tracePt t="26800" x="5965825" y="3490913"/>
          <p14:tracePt t="26817" x="5956300" y="3490913"/>
          <p14:tracePt t="26833" x="5946775" y="3490913"/>
          <p14:tracePt t="26850" x="5965825" y="3490913"/>
          <p14:tracePt t="27218" x="5983288" y="3490913"/>
          <p14:tracePt t="27229" x="6000750" y="3490913"/>
          <p14:tracePt t="27239" x="6018213" y="3490913"/>
          <p14:tracePt t="27252" x="6037263" y="3490913"/>
          <p14:tracePt t="27267" x="6072188" y="3490913"/>
          <p14:tracePt t="27285" x="6161088" y="3490913"/>
          <p14:tracePt t="27302" x="6188075" y="3490913"/>
          <p14:tracePt t="27317" x="6242050" y="3500438"/>
          <p14:tracePt t="27335" x="6276975" y="3509963"/>
          <p14:tracePt t="27353" x="6296025" y="3509963"/>
          <p14:tracePt t="27367" x="6313488" y="3509963"/>
          <p14:tracePt t="27386" x="6323013" y="3509963"/>
          <p14:tracePt t="27401" x="6340475" y="3517900"/>
          <p14:tracePt t="27418" x="6348413" y="3517900"/>
          <p14:tracePt t="27435" x="6367463" y="3527425"/>
          <p14:tracePt t="27450" x="6402388" y="3527425"/>
          <p14:tracePt t="27467" x="6429375" y="3544888"/>
          <p14:tracePt t="27485" x="6438900" y="3544888"/>
          <p14:tracePt t="27504" x="6446838" y="3544888"/>
          <p14:tracePt t="27519" x="6456363" y="3544888"/>
          <p14:tracePt t="27545" x="6456363" y="3554413"/>
          <p14:tracePt t="27595" x="6456363" y="3562350"/>
          <p14:tracePt t="27616" x="6456363" y="3571875"/>
          <p14:tracePt t="27625" x="6473825" y="3571875"/>
          <p14:tracePt t="27972" x="6500813" y="3554413"/>
          <p14:tracePt t="27983" x="6554788" y="3527425"/>
          <p14:tracePt t="27993" x="6626225" y="3500438"/>
          <p14:tracePt t="28003" x="6724650" y="3465513"/>
          <p14:tracePt t="28016" x="6813550" y="3438525"/>
          <p14:tracePt t="28033" x="6983413" y="3402013"/>
          <p14:tracePt t="28051" x="7108825" y="3394075"/>
          <p14:tracePt t="28068" x="7161213" y="3394075"/>
          <p14:tracePt t="28083" x="7269163" y="3394075"/>
          <p14:tracePt t="28100" x="7340600" y="3394075"/>
          <p14:tracePt t="28117" x="7358063" y="3394075"/>
          <p14:tracePt t="28132" x="7394575" y="3402013"/>
          <p14:tracePt t="28150" x="7402513" y="3402013"/>
          <p14:tracePt t="28167" x="7412038" y="3402013"/>
          <p14:tracePt t="28183" x="7412038" y="3411538"/>
          <p14:tracePt t="28200" x="7419975" y="3411538"/>
          <p14:tracePt t="28217" x="7429500" y="3419475"/>
          <p14:tracePt t="28233" x="7429500" y="3429000"/>
          <p14:tracePt t="28310" x="7419975" y="3429000"/>
          <p14:tracePt t="28330" x="7375525" y="3438525"/>
          <p14:tracePt t="28341" x="7304088" y="3455988"/>
          <p14:tracePt t="28352" x="7180263" y="3465513"/>
          <p14:tracePt t="28368" x="6813550" y="3500438"/>
          <p14:tracePt t="28385" x="6572250" y="3500438"/>
          <p14:tracePt t="28401" x="6259513" y="3517900"/>
          <p14:tracePt t="28418" x="6099175" y="3517900"/>
          <p14:tracePt t="28436" x="6045200" y="3517900"/>
          <p14:tracePt t="28436" x="6010275" y="3517900"/>
          <p14:tracePt t="28453" x="5983288" y="3517900"/>
          <p14:tracePt t="28467" x="5938838" y="3517900"/>
          <p14:tracePt t="28486" x="5929313" y="3517900"/>
          <p14:tracePt t="28501" x="5911850" y="3517900"/>
          <p14:tracePt t="28519" x="5902325" y="3509963"/>
          <p14:tracePt t="28536" x="5867400" y="3500438"/>
          <p14:tracePt t="28820" x="5776913" y="3482975"/>
          <p14:tracePt t="28831" x="5670550" y="3465513"/>
          <p14:tracePt t="28840" x="5473700" y="3438525"/>
          <p14:tracePt t="28852" x="5153025" y="3438525"/>
          <p14:tracePt t="28867" x="4545013" y="3438525"/>
          <p14:tracePt t="28886" x="4322763" y="3455988"/>
          <p14:tracePt t="28901" x="3929063" y="3571875"/>
          <p14:tracePt t="28918" x="3751263" y="3670300"/>
          <p14:tracePt t="28935" x="3687763" y="3714750"/>
          <p14:tracePt t="28935" x="3625850" y="3759200"/>
          <p14:tracePt t="28953" x="3608388" y="3786188"/>
          <p14:tracePt t="28968" x="3571875" y="3803650"/>
          <p14:tracePt t="28985" x="3554413" y="3813175"/>
          <p14:tracePt t="29002" x="3544888" y="3813175"/>
          <p14:tracePt t="29269" x="3527425" y="3813175"/>
          <p14:tracePt t="29279" x="3500438" y="3813175"/>
          <p14:tracePt t="29290" x="3446463" y="3813175"/>
          <p14:tracePt t="29302" x="3367088" y="3813175"/>
          <p14:tracePt t="29317" x="3187700" y="3813175"/>
          <p14:tracePt t="29335" x="2965450" y="3813175"/>
          <p14:tracePt t="29352" x="2867025" y="3813175"/>
          <p14:tracePt t="29368" x="2768600" y="3813175"/>
          <p14:tracePt t="29385" x="2697163" y="3803650"/>
          <p14:tracePt t="29403" x="2670175" y="3803650"/>
          <p14:tracePt t="29418" x="2652713" y="3803650"/>
          <p14:tracePt t="29437" x="2643188" y="3803650"/>
          <p14:tracePt t="29452" x="2652713" y="3795713"/>
          <p14:tracePt t="29789" x="2679700" y="3795713"/>
          <p14:tracePt t="29799" x="2705100" y="3786188"/>
          <p14:tracePt t="29809" x="2724150" y="3776663"/>
          <p14:tracePt t="29819" x="2751138" y="3768725"/>
          <p14:tracePt t="29832" x="2813050" y="3768725"/>
          <p14:tracePt t="29851" x="2847975" y="3768725"/>
          <p14:tracePt t="29867" x="2911475" y="3759200"/>
          <p14:tracePt t="29884" x="2938463" y="3759200"/>
          <p14:tracePt t="29900" x="2973388" y="3759200"/>
          <p14:tracePt t="29917" x="3000375" y="3759200"/>
          <p14:tracePt t="29934" x="3017838" y="3759200"/>
          <p14:tracePt t="29949" x="3044825" y="3759200"/>
          <p14:tracePt t="29966" x="3071813" y="3768725"/>
          <p14:tracePt t="29983" x="3089275" y="3776663"/>
          <p14:tracePt t="29999" x="3108325" y="3776663"/>
          <p14:tracePt t="30016" x="3116263" y="3776663"/>
          <p14:tracePt t="30033" x="3125788" y="3786188"/>
          <p14:tracePt t="30095" x="3133725" y="3786188"/>
          <p14:tracePt t="30156" x="3143250" y="3786188"/>
          <p14:tracePt t="30228" x="3152775" y="3786188"/>
          <p14:tracePt t="30431" x="3160713" y="3786188"/>
          <p14:tracePt t="30451" x="3170238" y="3786188"/>
          <p14:tracePt t="30482" x="3179763" y="3786188"/>
          <p14:tracePt t="30492" x="3197225" y="3786188"/>
          <p14:tracePt t="30502" x="3197225" y="3795713"/>
          <p14:tracePt t="30516" x="3214688" y="3795713"/>
          <p14:tracePt t="30533" x="3232150" y="3795713"/>
          <p14:tracePt t="30550" x="3241675" y="3795713"/>
          <p14:tracePt t="30566" x="3241675" y="3803650"/>
          <p14:tracePt t="30583" x="3251200" y="3803650"/>
          <p14:tracePt t="33258" x="3241675" y="3803650"/>
          <p14:tracePt t="33869" x="3214688" y="3803650"/>
          <p14:tracePt t="33879" x="3197225" y="3786188"/>
          <p14:tracePt t="33890" x="3160713" y="3768725"/>
          <p14:tracePt t="33900" x="3098800" y="3724275"/>
          <p14:tracePt t="33916" x="2928938" y="3616325"/>
          <p14:tracePt t="33933" x="2847975" y="3562350"/>
          <p14:tracePt t="33949" x="2724150" y="3473450"/>
          <p14:tracePt t="33967" x="2633663" y="3402013"/>
          <p14:tracePt t="33984" x="2608263" y="3384550"/>
          <p14:tracePt t="33999" x="2562225" y="3357563"/>
          <p14:tracePt t="34016" x="2554288" y="3348038"/>
          <p14:tracePt t="34032" x="2536825" y="3330575"/>
          <p14:tracePt t="34050" x="2527300" y="3330575"/>
          <p14:tracePt t="34066" x="2527300" y="3322638"/>
          <p14:tracePt t="34124" x="2536825" y="3322638"/>
          <p14:tracePt t="34155" x="2562225" y="3322638"/>
          <p14:tracePt t="34165" x="2589213" y="3322638"/>
          <p14:tracePt t="34175" x="2633663" y="3313113"/>
          <p14:tracePt t="34185" x="2679700" y="3313113"/>
          <p14:tracePt t="34199" x="2714625" y="3313113"/>
          <p14:tracePt t="34216" x="2776538" y="3313113"/>
          <p14:tracePt t="34233" x="2813050" y="3313113"/>
          <p14:tracePt t="34249" x="2822575" y="3313113"/>
          <p14:tracePt t="34266" x="2847975" y="3313113"/>
          <p14:tracePt t="34283" x="2857500" y="3322638"/>
          <p14:tracePt t="34299" x="2867025" y="3322638"/>
          <p14:tracePt t="44062" x="2874963" y="3322638"/>
          <p14:tracePt t="44198" x="2901950" y="3330575"/>
          <p14:tracePt t="44208" x="2946400" y="3330575"/>
          <p14:tracePt t="44218" x="2990850" y="3340100"/>
          <p14:tracePt t="44232" x="3044825" y="3357563"/>
          <p14:tracePt t="44232" x="3108325" y="3375025"/>
          <p14:tracePt t="44250" x="3197225" y="3394075"/>
          <p14:tracePt t="44266" x="3367088" y="3446463"/>
          <p14:tracePt t="44283" x="3429000" y="3465513"/>
          <p14:tracePt t="44299" x="3527425" y="3500438"/>
          <p14:tracePt t="44316" x="3660775" y="3554413"/>
          <p14:tracePt t="44333" x="3714750" y="3581400"/>
          <p14:tracePt t="44350" x="3803650" y="3616325"/>
          <p14:tracePt t="44366" x="3857625" y="3652838"/>
          <p14:tracePt t="44383" x="3867150" y="3660775"/>
          <p14:tracePt t="44400" x="3884613" y="3679825"/>
          <p14:tracePt t="44417" x="3894138" y="3679825"/>
          <p14:tracePt t="44433" x="3902075" y="3687763"/>
          <p14:tracePt t="44450" x="3911600" y="3687763"/>
          <p14:tracePt t="44534" x="3911600" y="3697288"/>
          <p14:tracePt t="45456" x="3902075" y="3697288"/>
          <p14:tracePt t="45973" x="3894138" y="3697288"/>
          <p14:tracePt t="45983" x="3884613" y="3697288"/>
          <p14:tracePt t="45993" x="3875088" y="3697288"/>
          <p14:tracePt t="46003" x="3857625" y="3697288"/>
          <p14:tracePt t="46024" x="3848100" y="3697288"/>
          <p14:tracePt t="46035" x="3840163" y="3687763"/>
          <p14:tracePt t="46049" x="3830638" y="3687763"/>
          <p14:tracePt t="46066" x="3822700" y="3687763"/>
          <p14:tracePt t="46082" x="3822700" y="3679825"/>
          <p14:tracePt t="46099" x="3813175" y="3679825"/>
          <p14:tracePt t="46115" x="3803650" y="3679825"/>
          <p14:tracePt t="46136" x="3813175" y="3679825"/>
          <p14:tracePt t="46258" x="3822700" y="3679825"/>
          <p14:tracePt t="47217" x="3830638" y="3679825"/>
          <p14:tracePt t="47513" x="3830638" y="3687763"/>
          <p14:tracePt t="47524" x="3840163" y="3697288"/>
          <p14:tracePt t="47534" x="3848100" y="3705225"/>
          <p14:tracePt t="47554" x="3857625" y="3714750"/>
          <p14:tracePt t="47566" x="3867150" y="3732213"/>
          <p14:tracePt t="47585" x="3867150" y="3741738"/>
          <p14:tracePt t="47605" x="3867150" y="3751263"/>
          <p14:tracePt t="47627" x="3867150" y="3759200"/>
          <p14:tracePt t="47637" x="3867150" y="3768725"/>
          <p14:tracePt t="47656" x="3822700" y="3776663"/>
          <p14:tracePt t="47667" x="3759200" y="3813175"/>
          <p14:tracePt t="47682" x="3643313" y="3830638"/>
          <p14:tracePt t="47700" x="3589338" y="3830638"/>
          <p14:tracePt t="47715" x="3527425" y="3840163"/>
          <p14:tracePt t="47733" x="3500438" y="3840163"/>
          <p14:tracePt t="47750" x="3490913" y="3840163"/>
          <p14:tracePt t="47765" x="3482975" y="3840163"/>
          <p14:tracePt t="47782" x="3517900" y="3840163"/>
          <p14:tracePt t="48156" x="3571875" y="3830638"/>
          <p14:tracePt t="48166" x="3616325" y="3822700"/>
          <p14:tracePt t="48176" x="3687763" y="3822700"/>
          <p14:tracePt t="48187" x="3741738" y="3822700"/>
          <p14:tracePt t="48199" x="3786188" y="3822700"/>
          <p14:tracePt t="48216" x="3884613" y="3822700"/>
          <p14:tracePt t="48233" x="3929063" y="3822700"/>
          <p14:tracePt t="48250" x="3938588" y="3822700"/>
          <p14:tracePt t="48266" x="3956050" y="3822700"/>
          <p14:tracePt t="48283" x="3946525" y="3822700"/>
          <p14:tracePt t="48330" x="3884613" y="3822700"/>
          <p14:tracePt t="48340" x="3768725" y="3813175"/>
          <p14:tracePt t="48350" x="3660775" y="3795713"/>
          <p14:tracePt t="48365" x="3482975" y="3768725"/>
          <p14:tracePt t="48383" x="3394075" y="3768725"/>
          <p14:tracePt t="48399" x="3295650" y="3768725"/>
          <p14:tracePt t="48416" x="3259138" y="3768725"/>
          <p14:tracePt t="48433" x="3241675" y="3768725"/>
          <p14:tracePt t="48452" x="3232150" y="3768725"/>
          <p14:tracePt t="48493" x="3224213" y="3768725"/>
          <p14:tracePt t="48788" x="3179763" y="3768725"/>
          <p14:tracePt t="48799" x="3098800" y="3759200"/>
          <p14:tracePt t="48809" x="3036888" y="3751263"/>
          <p14:tracePt t="48819" x="2946400" y="3751263"/>
          <p14:tracePt t="48832" x="2840038" y="3741738"/>
          <p14:tracePt t="48848" x="2697163" y="3724275"/>
          <p14:tracePt t="48866" x="2616200" y="3705225"/>
          <p14:tracePt t="48883" x="2589213" y="3705225"/>
          <p14:tracePt t="48899" x="2562225" y="3697288"/>
          <p14:tracePt t="48916" x="2544763" y="3697288"/>
          <p14:tracePt t="48933" x="2536825" y="3697288"/>
          <p14:tracePt t="48948" x="2544763" y="3705225"/>
          <p14:tracePt t="49237" x="2562225" y="3724275"/>
          <p14:tracePt t="49248" x="2571750" y="3741738"/>
          <p14:tracePt t="49258" x="2598738" y="3759200"/>
          <p14:tracePt t="49268" x="2616200" y="3795713"/>
          <p14:tracePt t="49282" x="2643188" y="3822700"/>
          <p14:tracePt t="49282" x="2660650" y="3840163"/>
          <p14:tracePt t="49300" x="2679700" y="3857625"/>
          <p14:tracePt t="49315" x="2714625" y="3884613"/>
          <p14:tracePt t="49332" x="2732088" y="3894138"/>
          <p14:tracePt t="49349" x="2741613" y="3902075"/>
          <p14:tracePt t="49365" x="2759075" y="3919538"/>
          <p14:tracePt t="49383" x="2776538" y="3919538"/>
          <p14:tracePt t="49718" x="2803525" y="3919538"/>
          <p14:tracePt t="49729" x="2857500" y="3902075"/>
          <p14:tracePt t="49739" x="2919413" y="3884613"/>
          <p14:tracePt t="49751" x="2982913" y="3867150"/>
          <p14:tracePt t="49767" x="3062288" y="3867150"/>
          <p14:tracePt t="49785" x="3116263" y="3867150"/>
          <p14:tracePt t="49802" x="3143250" y="3867150"/>
          <p14:tracePt t="49815" x="3197225" y="3867150"/>
          <p14:tracePt t="49833" x="3232150" y="3867150"/>
          <p14:tracePt t="49851" x="3251200" y="3867150"/>
          <p14:tracePt t="49866" x="3276600" y="3875088"/>
          <p14:tracePt t="49884" x="3286125" y="3875088"/>
          <p14:tracePt t="49899" x="3295650" y="3884613"/>
          <p14:tracePt t="49915" x="3303588" y="3884613"/>
          <p14:tracePt t="49934" x="3313113" y="3884613"/>
          <p14:tracePt t="49950" x="3313113" y="3894138"/>
          <p14:tracePt t="49966" x="3322638" y="3902075"/>
          <p14:tracePt t="50896" x="3322638" y="3911600"/>
          <p14:tracePt t="51075" x="3322638" y="3919538"/>
          <p14:tracePt t="51085" x="3322638" y="3938588"/>
          <p14:tracePt t="51096" x="3322638" y="3956050"/>
          <p14:tracePt t="51106" x="3322638" y="3973513"/>
          <p14:tracePt t="51118" x="3322638" y="3990975"/>
          <p14:tracePt t="51134" x="3322638" y="4017963"/>
          <p14:tracePt t="51150" x="3322638" y="4044950"/>
          <p14:tracePt t="51167" x="3322638" y="4054475"/>
          <p14:tracePt t="51186" x="3322638" y="4062413"/>
          <p14:tracePt t="51206" x="3322638" y="4071938"/>
          <p14:tracePt t="51278" x="3322638" y="4089400"/>
          <p14:tracePt t="51697" x="3303588" y="4098925"/>
          <p14:tracePt t="51707" x="3268663" y="4125913"/>
          <p14:tracePt t="51717" x="3179763" y="4170363"/>
          <p14:tracePt t="51733" x="2840038" y="4303713"/>
          <p14:tracePt t="51750" x="2616200" y="4375150"/>
          <p14:tracePt t="51766" x="2232025" y="4429125"/>
          <p14:tracePt t="51783" x="2027238" y="4446588"/>
          <p14:tracePt t="51800" x="1955800" y="4446588"/>
          <p14:tracePt t="51817" x="1847850" y="4446588"/>
          <p14:tracePt t="51835" x="1803400" y="4446588"/>
          <p14:tracePt t="51851" x="1785938" y="4446588"/>
          <p14:tracePt t="51866" x="1776413" y="4446588"/>
          <p14:tracePt t="51883" x="1785938" y="4465638"/>
          <p14:tracePt t="52135" x="1795463" y="4473575"/>
          <p14:tracePt t="52145" x="1812925" y="4500563"/>
          <p14:tracePt t="52157" x="1830388" y="4518025"/>
          <p14:tracePt t="52168" x="1839913" y="4537075"/>
          <p14:tracePt t="52184" x="1874838" y="4581525"/>
          <p14:tracePt t="52201" x="1884363" y="4589463"/>
          <p14:tracePt t="52216" x="1901825" y="4608513"/>
          <p14:tracePt t="52233" x="1901825" y="4616450"/>
          <p14:tracePt t="52251" x="1911350" y="4616450"/>
          <p14:tracePt t="52269" x="1911350" y="4625975"/>
          <p14:tracePt t="52289" x="1919288" y="4625975"/>
          <p14:tracePt t="52719" x="1946275" y="4625975"/>
          <p14:tracePt t="52729" x="1990725" y="4625975"/>
          <p14:tracePt t="52739" x="2027238" y="4625975"/>
          <p14:tracePt t="52751" x="2062163" y="4625975"/>
          <p14:tracePt t="52767" x="2143125" y="4633913"/>
          <p14:tracePt t="52784" x="2241550" y="4660900"/>
          <p14:tracePt t="52802" x="2286000" y="4670425"/>
          <p14:tracePt t="52817" x="2339975" y="4679950"/>
          <p14:tracePt t="52835" x="2374900" y="4697413"/>
          <p14:tracePt t="52852" x="2393950" y="4705350"/>
          <p14:tracePt t="52867" x="2438400" y="4714875"/>
          <p14:tracePt t="52885" x="2446338" y="4724400"/>
          <p14:tracePt t="52901" x="2465388" y="4724400"/>
          <p14:tracePt t="52918" x="2473325" y="4732338"/>
          <p14:tracePt t="52937" x="2482850" y="4732338"/>
          <p14:tracePt t="52951" x="2490788" y="4732338"/>
          <p14:tracePt t="53005" x="2500313" y="4732338"/>
          <p14:tracePt t="53258" x="2527300" y="4732338"/>
          <p14:tracePt t="53269" x="2581275" y="4732338"/>
          <p14:tracePt t="53279" x="2679700" y="4724400"/>
          <p14:tracePt t="53289" x="2813050" y="4687888"/>
          <p14:tracePt t="53300" x="2965450" y="4687888"/>
          <p14:tracePt t="53316" x="3295650" y="4705350"/>
          <p14:tracePt t="53333" x="3402013" y="4724400"/>
          <p14:tracePt t="53350" x="3527425" y="4751388"/>
          <p14:tracePt t="53368" x="3598863" y="4768850"/>
          <p14:tracePt t="53386" x="3616325" y="4768850"/>
          <p14:tracePt t="53403" x="3625850" y="4768850"/>
          <p14:tracePt t="53417" x="3633788" y="4768850"/>
          <p14:tracePt t="53433" x="3643313" y="4768850"/>
          <p14:tracePt t="53840" x="3679825" y="4768850"/>
          <p14:tracePt t="53850" x="3724275" y="4759325"/>
          <p14:tracePt t="53860" x="3786188" y="4751388"/>
          <p14:tracePt t="53870" x="3830638" y="4751388"/>
          <p14:tracePt t="53883" x="3875088" y="4751388"/>
          <p14:tracePt t="53899" x="3965575" y="4751388"/>
          <p14:tracePt t="53916" x="4027488" y="4751388"/>
          <p14:tracePt t="53933" x="4044950" y="4751388"/>
          <p14:tracePt t="53949" x="4089400" y="4759325"/>
          <p14:tracePt t="53967" x="4108450" y="4768850"/>
          <p14:tracePt t="53983" x="4116388" y="4768850"/>
          <p14:tracePt t="54003" x="4125913" y="4768850"/>
          <p14:tracePt t="54054" x="4152900" y="4768850"/>
          <p14:tracePt t="54442" x="4197350" y="4768850"/>
          <p14:tracePt t="54452" x="4268788" y="4768850"/>
          <p14:tracePt t="54462" x="4367213" y="4759325"/>
          <p14:tracePt t="54472" x="4446588" y="4759325"/>
          <p14:tracePt t="54484" x="4545013" y="4759325"/>
          <p14:tracePt t="54499" x="4732338" y="4759325"/>
          <p14:tracePt t="54516" x="4803775" y="4759325"/>
          <p14:tracePt t="54533" x="4894263" y="4776788"/>
          <p14:tracePt t="54550" x="4973638" y="4786313"/>
          <p14:tracePt t="54566" x="5000625" y="4786313"/>
          <p14:tracePt t="54583" x="5037138" y="4795838"/>
          <p14:tracePt t="54600" x="5062538" y="4803775"/>
          <p14:tracePt t="54617" x="5072063" y="4803775"/>
          <p14:tracePt t="54633" x="5081588" y="4803775"/>
          <p14:tracePt t="54649" x="5089525" y="4803775"/>
          <p14:tracePt t="54667" x="5099050" y="4803775"/>
          <p14:tracePt t="55064" x="5116513" y="4795838"/>
          <p14:tracePt t="55074" x="5126038" y="4795838"/>
          <p14:tracePt t="55084" x="5133975" y="4795838"/>
          <p14:tracePt t="55100" x="5170488" y="4786313"/>
          <p14:tracePt t="55117" x="5180013" y="4776788"/>
          <p14:tracePt t="55133" x="5214938" y="4776788"/>
          <p14:tracePt t="55149" x="5224463" y="4776788"/>
          <p14:tracePt t="55166" x="5232400" y="4776788"/>
          <p14:tracePt t="55182" x="5241925" y="4776788"/>
          <p14:tracePt t="55200" x="5241925" y="4768850"/>
          <p14:tracePt t="55258" x="5232400" y="4768850"/>
          <p14:tracePt t="55269" x="5224463" y="4768850"/>
          <p14:tracePt t="55279" x="5205413" y="4768850"/>
          <p14:tracePt t="55289" x="5187950" y="4768850"/>
          <p14:tracePt t="55302" x="5170488" y="4768850"/>
          <p14:tracePt t="55317" x="5143500" y="4768850"/>
          <p14:tracePt t="55335" x="5126038" y="4768850"/>
          <p14:tracePt t="55353" x="5116513" y="4768850"/>
          <p14:tracePt t="55370" x="5108575" y="4768850"/>
          <p14:tracePt t="55383" x="5099050" y="4768850"/>
          <p14:tracePt t="55900" x="5089525" y="4768850"/>
          <p14:tracePt t="55910" x="5081588" y="4776788"/>
          <p14:tracePt t="55921" x="5062538" y="4776788"/>
          <p14:tracePt t="55933" x="5037138" y="4776788"/>
          <p14:tracePt t="55949" x="4983163" y="4776788"/>
          <p14:tracePt t="55966" x="4902200" y="4776788"/>
          <p14:tracePt t="55984" x="4867275" y="4776788"/>
          <p14:tracePt t="55999" x="4813300" y="4776788"/>
          <p14:tracePt t="56017" x="4795838" y="4776788"/>
          <p14:tracePt t="56017" x="4776788" y="4776788"/>
          <p14:tracePt t="56034" x="4751388" y="4776788"/>
          <p14:tracePt t="56049" x="4714875" y="4776788"/>
          <p14:tracePt t="56066" x="4697413" y="4786313"/>
          <p14:tracePt t="56082" x="4670425" y="4786313"/>
          <p14:tracePt t="56100" x="4652963" y="4795838"/>
          <p14:tracePt t="56117" x="4643438" y="4795838"/>
          <p14:tracePt t="56132" x="4625975" y="4795838"/>
          <p14:tracePt t="56411" x="4598988" y="4795838"/>
          <p14:tracePt t="56422" x="4562475" y="4813300"/>
          <p14:tracePt t="56435" x="4527550" y="4822825"/>
          <p14:tracePt t="56450" x="4367213" y="4857750"/>
          <p14:tracePt t="56468" x="4170363" y="4894263"/>
          <p14:tracePt t="56486" x="4098925" y="4902200"/>
          <p14:tracePt t="56500" x="3938588" y="4929188"/>
          <p14:tracePt t="56518" x="3867150" y="4938713"/>
          <p14:tracePt t="56518" x="3803650" y="4946650"/>
          <p14:tracePt t="56534" x="3759200" y="4946650"/>
          <p14:tracePt t="56550" x="3697288" y="4956175"/>
          <p14:tracePt t="56566" x="3679825" y="4956175"/>
          <p14:tracePt t="56583" x="3660775" y="4965700"/>
          <p14:tracePt t="56599" x="3652838" y="4965700"/>
          <p14:tracePt t="56616" x="3633788" y="4973638"/>
          <p14:tracePt t="56962" x="3598863" y="4973638"/>
          <p14:tracePt t="56972" x="3517900" y="5000625"/>
          <p14:tracePt t="56984" x="3438525" y="5010150"/>
          <p14:tracePt t="57000" x="3143250" y="5045075"/>
          <p14:tracePt t="57016" x="3017838" y="5072063"/>
          <p14:tracePt t="57033" x="2830513" y="5099050"/>
          <p14:tracePt t="57050" x="2697163" y="5116513"/>
          <p14:tracePt t="57066" x="2643188" y="5126038"/>
          <p14:tracePt t="57082" x="2589213" y="5133975"/>
          <p14:tracePt t="57100" x="2554288" y="5143500"/>
          <p14:tracePt t="57118" x="2536825" y="5153025"/>
          <p14:tracePt t="57133" x="2527300" y="5153025"/>
          <p14:tracePt t="57149" x="2527300" y="5160963"/>
          <p14:tracePt t="57390" x="2544763" y="5170488"/>
          <p14:tracePt t="57411" x="2562225" y="5170488"/>
          <p14:tracePt t="57421" x="2571750" y="5180013"/>
          <p14:tracePt t="57435" x="2625725" y="5197475"/>
          <p14:tracePt t="57452" x="2643188" y="5197475"/>
          <p14:tracePt t="57467" x="2687638" y="5224463"/>
          <p14:tracePt t="57484" x="2705100" y="5224463"/>
          <p14:tracePt t="57499" x="2759075" y="5251450"/>
          <p14:tracePt t="57518" x="2795588" y="5276850"/>
          <p14:tracePt t="57534" x="2813050" y="5295900"/>
          <p14:tracePt t="57549" x="2847975" y="5322888"/>
          <p14:tracePt t="57567" x="2857500" y="5322888"/>
          <p14:tracePt t="57583" x="2867025" y="5330825"/>
          <p14:tracePt t="58506" x="2874963" y="5330825"/>
          <p14:tracePt t="58695" x="2884488" y="5330825"/>
          <p14:tracePt t="58706" x="2894013" y="5330825"/>
          <p14:tracePt t="58716" x="2919413" y="5330825"/>
          <p14:tracePt t="58732" x="2946400" y="5322888"/>
          <p14:tracePt t="58749" x="2965450" y="5322888"/>
          <p14:tracePt t="58766" x="3017838" y="5313363"/>
          <p14:tracePt t="58783" x="3044825" y="5303838"/>
          <p14:tracePt t="58800" x="3054350" y="5303838"/>
          <p14:tracePt t="58817" x="3081338" y="5303838"/>
          <p14:tracePt t="58833" x="3098800" y="5303838"/>
          <p14:tracePt t="58850" x="3108325" y="5303838"/>
          <p14:tracePt t="58869" x="3116263" y="5303838"/>
          <p14:tracePt t="58889" x="3125788" y="5303838"/>
          <p14:tracePt t="58900" x="3133725" y="5303838"/>
          <p14:tracePt t="58916" x="3152775" y="5303838"/>
          <p14:tracePt t="58933" x="3160713" y="5303838"/>
          <p14:tracePt t="58950" x="3170238" y="5303838"/>
          <p14:tracePt t="58971" x="3187700" y="5303838"/>
          <p14:tracePt t="58991" x="3197225" y="5303838"/>
          <p14:tracePt t="59012" x="3205163" y="5303838"/>
          <p14:tracePt t="59022" x="3214688" y="5303838"/>
          <p14:tracePt t="59033" x="3224213" y="5303838"/>
          <p14:tracePt t="59049" x="3241675" y="5303838"/>
          <p14:tracePt t="59066" x="3251200" y="5303838"/>
          <p14:tracePt t="59093" x="3241675" y="5303838"/>
          <p14:tracePt t="59338" x="3224213" y="5303838"/>
          <p14:tracePt t="59349" x="3205163" y="5303838"/>
          <p14:tracePt t="59359" x="3187700" y="5303838"/>
          <p14:tracePt t="59369" x="3170238" y="5295900"/>
          <p14:tracePt t="59382" x="3133725" y="5286375"/>
          <p14:tracePt t="59399" x="3027363" y="5224463"/>
          <p14:tracePt t="59416" x="2894013" y="5126038"/>
          <p14:tracePt t="59433" x="2847975" y="5089525"/>
          <p14:tracePt t="59450" x="2786063" y="5045075"/>
          <p14:tracePt t="59466" x="2759075" y="5018088"/>
          <p14:tracePt t="59483" x="2741613" y="5010150"/>
          <p14:tracePt t="59499" x="2724150" y="4991100"/>
          <p14:tracePt t="59516" x="2714625" y="4991100"/>
          <p14:tracePt t="59533" x="2705100" y="4983163"/>
          <p14:tracePt t="60001" x="2687638" y="4983163"/>
          <p14:tracePt t="60011" x="2670175" y="4973638"/>
          <p14:tracePt t="60022" x="2643188" y="4946650"/>
          <p14:tracePt t="60034" x="2598738" y="4929188"/>
          <p14:tracePt t="60049" x="2465388" y="4830763"/>
          <p14:tracePt t="60066" x="2401888" y="4795838"/>
          <p14:tracePt t="60083" x="2312988" y="4714875"/>
          <p14:tracePt t="60100" x="2259013" y="4660900"/>
          <p14:tracePt t="60117" x="2241550" y="4633913"/>
          <p14:tracePt t="60132" x="2214563" y="4598988"/>
          <p14:tracePt t="60149" x="2197100" y="4589463"/>
          <p14:tracePt t="60166" x="2197100" y="4581525"/>
          <p14:tracePt t="60182" x="2187575" y="4581525"/>
          <p14:tracePt t="60199" x="2187575" y="4572000"/>
          <p14:tracePt t="60216" x="2187575" y="4562475"/>
          <p14:tracePt t="60246" x="2197100" y="4562475"/>
          <p14:tracePt t="60297" x="2214563" y="4562475"/>
          <p14:tracePt t="60307" x="2232025" y="4562475"/>
          <p14:tracePt t="60318" x="2251075" y="4581525"/>
          <p14:tracePt t="60333" x="2295525" y="4598988"/>
          <p14:tracePt t="60350" x="2312988" y="4608513"/>
          <p14:tracePt t="60366" x="2339975" y="4625975"/>
          <p14:tracePt t="60383" x="2347913" y="4625975"/>
          <p14:tracePt t="60400" x="2357438" y="4643438"/>
          <p14:tracePt t="60416" x="2366963" y="4643438"/>
          <p14:tracePt t="60433" x="2374900" y="4643438"/>
          <p14:tracePt t="60451" x="2374900" y="4652963"/>
          <p14:tracePt t="60466" x="2384425" y="4652963"/>
          <p14:tracePt t="60501" x="2393950" y="4660900"/>
          <p14:tracePt t="62293" x="2411413" y="4660900"/>
          <p14:tracePt t="63103" x="2428875" y="4660900"/>
          <p14:tracePt t="63113" x="2473325" y="4660900"/>
          <p14:tracePt t="63123" x="2509838" y="4660900"/>
          <p14:tracePt t="63133" x="2544763" y="4660900"/>
          <p14:tracePt t="63149" x="2670175" y="4697413"/>
          <p14:tracePt t="63168" x="2724150" y="4714875"/>
          <p14:tracePt t="63184" x="2813050" y="4751388"/>
          <p14:tracePt t="63201" x="2867025" y="4768850"/>
          <p14:tracePt t="63218" x="2894013" y="4786313"/>
          <p14:tracePt t="63233" x="2919413" y="4803775"/>
          <p14:tracePt t="63251" x="2938463" y="4803775"/>
          <p14:tracePt t="63268" x="2955925" y="4813300"/>
          <p14:tracePt t="63283" x="2955925" y="4822825"/>
          <p14:tracePt t="63301" x="2965450" y="4822825"/>
          <p14:tracePt t="63301" x="2965450" y="4830763"/>
          <p14:tracePt t="63318" x="2973388" y="4840288"/>
          <p14:tracePt t="63338" x="2982913" y="4857750"/>
          <p14:tracePt t="63351" x="2982913" y="4875213"/>
          <p14:tracePt t="63367" x="2990850" y="4929188"/>
          <p14:tracePt t="63384" x="3009900" y="4973638"/>
          <p14:tracePt t="63402" x="3027363" y="4973638"/>
          <p14:tracePt t="63766" x="3054350" y="4973638"/>
          <p14:tracePt t="63776" x="3071813" y="4973638"/>
          <p14:tracePt t="63786" x="3089275" y="4973638"/>
          <p14:tracePt t="63799" x="3098800" y="4983163"/>
          <p14:tracePt t="63816" x="3133725" y="4991100"/>
          <p14:tracePt t="63832" x="3160713" y="5018088"/>
          <p14:tracePt t="63850" x="3170238" y="5027613"/>
          <p14:tracePt t="63868" x="3179763" y="5037138"/>
          <p14:tracePt t="63888" x="3179763" y="5045075"/>
          <p14:tracePt t="63909" x="3187700" y="5045075"/>
          <p14:tracePt t="63919" x="3197225" y="5045075"/>
          <p14:tracePt t="63932" x="3197225" y="5054600"/>
          <p14:tracePt t="63949" x="3205163" y="5062538"/>
          <p14:tracePt t="63966" x="3205163" y="5072063"/>
          <p14:tracePt t="63983" x="3214688" y="5072063"/>
          <p14:tracePt t="63999" x="3214688" y="5081588"/>
          <p14:tracePt t="64016" x="3224213" y="5099050"/>
          <p14:tracePt t="64033" x="3232150" y="5108575"/>
          <p14:tracePt t="64051" x="3232150" y="5126038"/>
          <p14:tracePt t="64072" x="3241675" y="5133975"/>
          <p14:tracePt t="64083" x="3251200" y="5143500"/>
          <p14:tracePt t="64099" x="3251200" y="5153025"/>
          <p14:tracePt t="64116" x="3259138" y="5160963"/>
          <p14:tracePt t="64132" x="3259138" y="5170488"/>
          <p14:tracePt t="64149" x="3268663" y="5180013"/>
          <p14:tracePt t="64166" x="3268663" y="5187950"/>
          <p14:tracePt t="64182" x="3276600" y="5197475"/>
          <p14:tracePt t="64204" x="3276600" y="5205413"/>
          <p14:tracePt t="64225" x="3286125" y="5205413"/>
          <p14:tracePt t="64245" x="3295650" y="5214938"/>
          <p14:tracePt t="64306" x="3303588" y="5214938"/>
          <p14:tracePt t="64593" x="3340100" y="5214938"/>
          <p14:tracePt t="64604" x="3384550" y="5214938"/>
          <p14:tracePt t="64617" x="3527425" y="5214938"/>
          <p14:tracePt t="64635" x="3616325" y="5232400"/>
          <p14:tracePt t="64650" x="3776663" y="5251450"/>
          <p14:tracePt t="64668" x="3848100" y="5268913"/>
          <p14:tracePt t="64668" x="3894138" y="5276850"/>
          <p14:tracePt t="64685" x="3929063" y="5295900"/>
          <p14:tracePt t="64700" x="3973513" y="5295900"/>
          <p14:tracePt t="64718" x="3983038" y="5303838"/>
          <p14:tracePt t="64718" x="4000500" y="5303838"/>
          <p14:tracePt t="64736" x="4010025" y="5303838"/>
          <p14:tracePt t="64776" x="4000500" y="5303838"/>
          <p14:tracePt t="64910" x="3983038" y="5303838"/>
          <p14:tracePt t="64920" x="3946525" y="5303838"/>
          <p14:tracePt t="64930" x="3894138" y="5303838"/>
          <p14:tracePt t="64940" x="3822700" y="5303838"/>
          <p14:tracePt t="64951" x="3679825" y="5303838"/>
          <p14:tracePt t="64967" x="3490913" y="5303838"/>
          <p14:tracePt t="64985" x="3419475" y="5303838"/>
          <p14:tracePt t="64985" x="3340100" y="5303838"/>
          <p14:tracePt t="65002" x="3276600" y="5286375"/>
          <p14:tracePt t="65017" x="3214688" y="5268913"/>
          <p14:tracePt t="65034" x="3197225" y="5268913"/>
          <p14:tracePt t="65050" x="3160713" y="5259388"/>
          <p14:tracePt t="65067" x="3152775" y="5251450"/>
          <p14:tracePt t="65085" x="3143250" y="5251450"/>
          <p14:tracePt t="65104" x="3133725" y="5251450"/>
          <p14:tracePt t="65369" x="3108325" y="5251450"/>
          <p14:tracePt t="65379" x="3044825" y="5251450"/>
          <p14:tracePt t="65389" x="2955925" y="5268913"/>
          <p14:tracePt t="65401" x="2874963" y="5268913"/>
          <p14:tracePt t="65417" x="2652713" y="5268913"/>
          <p14:tracePt t="65434" x="2517775" y="5268913"/>
          <p14:tracePt t="65451" x="2482850" y="5268913"/>
          <p14:tracePt t="65468" x="2428875" y="5268913"/>
          <p14:tracePt t="65485" x="2411413" y="5268913"/>
          <p14:tracePt t="65485" x="2401888" y="5268913"/>
          <p14:tracePt t="65502" x="2393950" y="5268913"/>
          <p14:tracePt t="65533" x="2419350" y="5268913"/>
          <p14:tracePt t="65613" x="2438400" y="5268913"/>
          <p14:tracePt t="65624" x="2465388" y="5268913"/>
          <p14:tracePt t="65634" x="2490788" y="5268913"/>
          <p14:tracePt t="65650" x="2527300" y="5268913"/>
          <p14:tracePt t="65669" x="2544763" y="5268913"/>
          <p14:tracePt t="65684" x="2598738" y="5268913"/>
          <p14:tracePt t="65684" x="2625725" y="5268913"/>
          <p14:tracePt t="65706" x="2652713" y="5268913"/>
          <p14:tracePt t="65719" x="2670175" y="5268913"/>
          <p14:tracePt t="65734" x="2705100" y="5268913"/>
          <p14:tracePt t="65749" x="2732088" y="5276850"/>
          <p14:tracePt t="65767" x="2741613" y="5286375"/>
          <p14:tracePt t="65782" x="2759075" y="5286375"/>
          <p14:tracePt t="65800" x="2768600" y="5286375"/>
          <p14:tracePt t="65858" x="2751138" y="5286375"/>
          <p14:tracePt t="66225" x="2724150" y="5286375"/>
          <p14:tracePt t="66236" x="2687638" y="5286375"/>
          <p14:tracePt t="66246" x="2625725" y="5286375"/>
          <p14:tracePt t="66256" x="2581275" y="5286375"/>
          <p14:tracePt t="66268" x="2536825" y="5286375"/>
          <p14:tracePt t="66283" x="2482850" y="5276850"/>
          <p14:tracePt t="66300" x="2446338" y="5268913"/>
          <p14:tracePt t="66318" x="2438400" y="5268913"/>
          <p14:tracePt t="66338" x="2428875" y="5268913"/>
          <p14:tracePt t="66368" x="2455863" y="5268913"/>
          <p14:tracePt t="66430" x="2509838" y="5268913"/>
          <p14:tracePt t="66440" x="2562225" y="5276850"/>
          <p14:tracePt t="66451" x="2652713" y="5295900"/>
          <p14:tracePt t="66467" x="2857500" y="5348288"/>
          <p14:tracePt t="66484" x="2946400" y="5367338"/>
          <p14:tracePt t="66484" x="3009900" y="5384800"/>
          <p14:tracePt t="66501" x="3044825" y="5402263"/>
          <p14:tracePt t="66517" x="3098800" y="5419725"/>
          <p14:tracePt t="66534" x="3116263" y="5419725"/>
          <p14:tracePt t="66550" x="3143250" y="5429250"/>
          <p14:tracePt t="66567" x="3152775" y="5429250"/>
          <p14:tracePt t="66584" x="3160713" y="5429250"/>
          <p14:tracePt t="66613" x="3170238" y="5429250"/>
          <p14:tracePt t="66705" x="3179763" y="5429250"/>
          <p14:tracePt t="66970" x="3224213" y="5429250"/>
          <p14:tracePt t="66981" x="3303588" y="5419725"/>
          <p14:tracePt t="66991" x="3394075" y="5394325"/>
          <p14:tracePt t="67002" x="3517900" y="5375275"/>
          <p14:tracePt t="67018" x="3768725" y="5367338"/>
          <p14:tracePt t="67033" x="3884613" y="5367338"/>
          <p14:tracePt t="67049" x="4054475" y="5367338"/>
          <p14:tracePt t="67066" x="4187825" y="5394325"/>
          <p14:tracePt t="67083" x="4224338" y="5402263"/>
          <p14:tracePt t="67099" x="4268788" y="5411788"/>
          <p14:tracePt t="67115" x="4286250" y="5411788"/>
          <p14:tracePt t="67133" x="4295775" y="5411788"/>
          <p14:tracePt t="67149" x="4313238" y="5411788"/>
          <p14:tracePt t="67480" x="4340225" y="5402263"/>
          <p14:tracePt t="67491" x="4402138" y="5384800"/>
          <p14:tracePt t="67502" x="4500563" y="5357813"/>
          <p14:tracePt t="67517" x="4687888" y="5322888"/>
          <p14:tracePt t="67535" x="4919663" y="5295900"/>
          <p14:tracePt t="67553" x="5010150" y="5295900"/>
          <p14:tracePt t="67567" x="5133975" y="5295900"/>
          <p14:tracePt t="67583" x="5180013" y="5295900"/>
          <p14:tracePt t="67599" x="5224463" y="5295900"/>
          <p14:tracePt t="67616" x="5251450" y="5295900"/>
          <p14:tracePt t="67636" x="5259388" y="5295900"/>
          <p14:tracePt t="67664" x="5268913" y="5295900"/>
          <p14:tracePt t="67675" x="5259388" y="5295900"/>
          <p14:tracePt t="67846" x="5251450" y="5295900"/>
          <p14:tracePt t="67856" x="5224463" y="5295900"/>
          <p14:tracePt t="67867" x="5187950" y="5286375"/>
          <p14:tracePt t="67882" x="5081588" y="5286375"/>
          <p14:tracePt t="67899" x="4983163" y="5286375"/>
          <p14:tracePt t="67915" x="4813300" y="5268913"/>
          <p14:tracePt t="67932" x="4732338" y="5259388"/>
          <p14:tracePt t="67950" x="4687888" y="5251450"/>
          <p14:tracePt t="67965" x="4643438" y="5241925"/>
          <p14:tracePt t="67982" x="4625975" y="5241925"/>
          <p14:tracePt t="67999" x="4598988" y="5232400"/>
          <p14:tracePt t="68016" x="4581525" y="5232400"/>
          <p14:tracePt t="68033" x="4572000" y="5232400"/>
          <p14:tracePt t="68060" x="4554538" y="5232400"/>
          <p14:tracePt t="68388" x="4518025" y="5232400"/>
          <p14:tracePt t="68399" x="4473575" y="5241925"/>
          <p14:tracePt t="68408" x="4411663" y="5259388"/>
          <p14:tracePt t="68419" x="4322763" y="5286375"/>
          <p14:tracePt t="68433" x="4081463" y="5322888"/>
          <p14:tracePt t="68451" x="3983038" y="5340350"/>
          <p14:tracePt t="68467" x="3795713" y="5394325"/>
          <p14:tracePt t="68484" x="3670300" y="5438775"/>
          <p14:tracePt t="68502" x="3616325" y="5456238"/>
          <p14:tracePt t="68518" x="3562350" y="5483225"/>
          <p14:tracePt t="68533" x="3544888" y="5491163"/>
          <p14:tracePt t="68549" x="3527425" y="5510213"/>
          <p14:tracePt t="68566" x="3509963" y="5510213"/>
          <p14:tracePt t="68583" x="3500438" y="5518150"/>
          <p14:tracePt t="68599" x="3490913" y="5527675"/>
          <p14:tracePt t="68888" x="3490913" y="5537200"/>
          <p14:tracePt t="68899" x="3482975" y="5545138"/>
          <p14:tracePt t="68919" x="3473450" y="5545138"/>
          <p14:tracePt t="68929" x="3473450" y="5554663"/>
          <p14:tracePt t="68950" x="3473450" y="5562600"/>
          <p14:tracePt t="68970" x="3473450" y="5572125"/>
          <p14:tracePt t="68980" x="3473450" y="5581650"/>
          <p14:tracePt t="68990" x="3473450" y="5589588"/>
          <p14:tracePt t="69001" x="3473450" y="5599113"/>
          <p14:tracePt t="69016" x="3473450" y="5616575"/>
          <p14:tracePt t="69034" x="3473450" y="5626100"/>
          <p14:tracePt t="69049" x="3482975" y="5634038"/>
          <p14:tracePt t="69066" x="3482975" y="5653088"/>
          <p14:tracePt t="69083" x="3490913" y="5653088"/>
          <p14:tracePt t="69101" x="3490913" y="5661025"/>
          <p14:tracePt t="69122" x="3500438" y="5661025"/>
          <p14:tracePt t="69183" x="3509963" y="5661025"/>
          <p14:tracePt t="69531" x="3527425" y="5661025"/>
          <p14:tracePt t="69541" x="3581400" y="5661025"/>
          <p14:tracePt t="69551" x="3660775" y="5634038"/>
          <p14:tracePt t="69567" x="3857625" y="5616575"/>
          <p14:tracePt t="69584" x="3938588" y="5616575"/>
          <p14:tracePt t="69600" x="4108450" y="5616575"/>
          <p14:tracePt t="69617" x="4232275" y="5616575"/>
          <p14:tracePt t="69635" x="4268788" y="5616575"/>
          <p14:tracePt t="69650" x="4330700" y="5616575"/>
          <p14:tracePt t="69668" x="4375150" y="5626100"/>
          <p14:tracePt t="69686" x="4394200" y="5634038"/>
          <p14:tracePt t="69699" x="4429125" y="5643563"/>
          <p14:tracePt t="69717" x="4438650" y="5643563"/>
          <p14:tracePt t="69734" x="4446588" y="5643563"/>
          <p14:tracePt t="69754" x="4456113" y="5643563"/>
          <p14:tracePt t="69774" x="4465638" y="5643563"/>
          <p14:tracePt t="69826" x="4483100" y="5643563"/>
          <p14:tracePt t="70143" x="4518025" y="5643563"/>
          <p14:tracePt t="70152" x="4589463" y="5643563"/>
          <p14:tracePt t="70162" x="4670425" y="5634038"/>
          <p14:tracePt t="70172" x="4741863" y="5626100"/>
          <p14:tracePt t="70183" x="4803775" y="5626100"/>
          <p14:tracePt t="70199" x="4946650" y="5616575"/>
          <p14:tracePt t="70216" x="5010150" y="5616575"/>
          <p14:tracePt t="70232" x="5081588" y="5616575"/>
          <p14:tracePt t="70250" x="5133975" y="5616575"/>
          <p14:tracePt t="70267" x="5153025" y="5616575"/>
          <p14:tracePt t="70282" x="5187950" y="5626100"/>
          <p14:tracePt t="70299" x="5197475" y="5626100"/>
          <p14:tracePt t="70316" x="5205413" y="5626100"/>
          <p14:tracePt t="70332" x="5214938" y="5626100"/>
          <p14:tracePt t="70376" x="5224463" y="5626100"/>
          <p14:tracePt t="70714" x="5251450" y="5626100"/>
          <p14:tracePt t="70724" x="5303838" y="5608638"/>
          <p14:tracePt t="70735" x="5375275" y="5599113"/>
          <p14:tracePt t="70750" x="5510213" y="5572125"/>
          <p14:tracePt t="70769" x="5572125" y="5572125"/>
          <p14:tracePt t="70782" x="5670550" y="5572125"/>
          <p14:tracePt t="70799" x="5732463" y="5572125"/>
          <p14:tracePt t="70817" x="5759450" y="5572125"/>
          <p14:tracePt t="70833" x="5786438" y="5572125"/>
          <p14:tracePt t="70849" x="5803900" y="5572125"/>
          <p14:tracePt t="70849" x="5813425" y="5572125"/>
          <p14:tracePt t="70867" x="5822950" y="5572125"/>
          <p14:tracePt t="70882" x="5830888" y="5581650"/>
          <p14:tracePt t="70899" x="5840413" y="5581650"/>
          <p14:tracePt t="70927" x="5848350" y="5589588"/>
          <p14:tracePt t="70958" x="5848350" y="5608638"/>
          <p14:tracePt t="71061" x="5840413" y="5626100"/>
          <p14:tracePt t="71082" x="5822950" y="5653088"/>
          <p14:tracePt t="71091" x="5803900" y="5661025"/>
          <p14:tracePt t="71102" x="5776913" y="5680075"/>
          <p14:tracePt t="71116" x="5751513" y="5697538"/>
          <p14:tracePt t="71135" x="5741988" y="5705475"/>
          <p14:tracePt t="71150" x="5724525" y="5715000"/>
          <p14:tracePt t="71167" x="5715000" y="5715000"/>
          <p14:tracePt t="71184" x="5715000" y="5724525"/>
        </p14:tracePtLst>
      </p14:laserTraceLst>
    </p:ext>
  </p:extLs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6347713" cy="1320800"/>
          </a:xfrm>
        </p:spPr>
        <p:txBody>
          <a:bodyPr/>
          <a:lstStyle/>
          <a:p>
            <a:pPr eaLnBrk="1" fontAlgn="auto" hangingPunct="1">
              <a:spcAft>
                <a:spcPts val="0"/>
              </a:spcAft>
              <a:defRPr/>
            </a:pPr>
            <a:r>
              <a:rPr lang="en-US" dirty="0">
                <a:solidFill>
                  <a:schemeClr val="accent1">
                    <a:satMod val="150000"/>
                  </a:schemeClr>
                </a:solidFill>
              </a:rPr>
              <a:t>Cache Coherence Problem</a:t>
            </a:r>
          </a:p>
        </p:txBody>
      </p:sp>
      <p:sp>
        <p:nvSpPr>
          <p:cNvPr id="3" name="Content Placeholder 2"/>
          <p:cNvSpPr>
            <a:spLocks noGrp="1"/>
          </p:cNvSpPr>
          <p:nvPr>
            <p:ph idx="1"/>
          </p:nvPr>
        </p:nvSpPr>
        <p:spPr>
          <a:xfrm>
            <a:off x="304800" y="1295400"/>
            <a:ext cx="8244841" cy="4739639"/>
          </a:xfrm>
        </p:spPr>
        <p:txBody>
          <a:bodyPr rtlCol="0">
            <a:normAutofit fontScale="92500" lnSpcReduction="20000"/>
          </a:bodyPr>
          <a:lstStyle/>
          <a:p>
            <a:pPr marL="438912" indent="-320040" eaLnBrk="1" fontAlgn="auto" hangingPunct="1">
              <a:spcBef>
                <a:spcPts val="0"/>
              </a:spcBef>
              <a:spcAft>
                <a:spcPts val="0"/>
              </a:spcAft>
              <a:buFontTx/>
              <a:buChar char="•"/>
              <a:defRPr/>
            </a:pPr>
            <a:r>
              <a:rPr lang="en-US" i="1" dirty="0">
                <a:solidFill>
                  <a:schemeClr val="tx1"/>
                </a:solidFill>
              </a:rPr>
              <a:t>A bit called </a:t>
            </a:r>
            <a:r>
              <a:rPr lang="en-US" i="1" dirty="0">
                <a:solidFill>
                  <a:srgbClr val="C00000"/>
                </a:solidFill>
              </a:rPr>
              <a:t>as “valid bit” </a:t>
            </a:r>
            <a:r>
              <a:rPr lang="en-US" i="1" dirty="0">
                <a:solidFill>
                  <a:schemeClr val="tx1"/>
                </a:solidFill>
              </a:rPr>
              <a:t>is provided for each block.</a:t>
            </a:r>
          </a:p>
          <a:p>
            <a:pPr marL="438912" indent="-320040" eaLnBrk="1" fontAlgn="auto" hangingPunct="1">
              <a:spcBef>
                <a:spcPts val="0"/>
              </a:spcBef>
              <a:spcAft>
                <a:spcPts val="0"/>
              </a:spcAft>
              <a:buFontTx/>
              <a:buChar char="•"/>
              <a:defRPr/>
            </a:pPr>
            <a:r>
              <a:rPr lang="en-US" i="1" dirty="0">
                <a:solidFill>
                  <a:schemeClr val="tx1"/>
                </a:solidFill>
              </a:rPr>
              <a:t>If the block contains valid data, then the bit is set to 1, else it is 0. </a:t>
            </a:r>
          </a:p>
          <a:p>
            <a:pPr marL="438912" indent="-320040" eaLnBrk="1" fontAlgn="auto" hangingPunct="1">
              <a:spcBef>
                <a:spcPts val="0"/>
              </a:spcBef>
              <a:spcAft>
                <a:spcPts val="0"/>
              </a:spcAft>
              <a:buFontTx/>
              <a:buChar char="•"/>
              <a:defRPr/>
            </a:pPr>
            <a:r>
              <a:rPr lang="en-US" i="1" dirty="0">
                <a:solidFill>
                  <a:schemeClr val="tx1"/>
                </a:solidFill>
              </a:rPr>
              <a:t>Valid bits are set to 0, when the power is just turned on.</a:t>
            </a:r>
          </a:p>
          <a:p>
            <a:pPr marL="438912" indent="-320040" eaLnBrk="1" fontAlgn="auto" hangingPunct="1">
              <a:spcBef>
                <a:spcPts val="0"/>
              </a:spcBef>
              <a:spcAft>
                <a:spcPts val="0"/>
              </a:spcAft>
              <a:buFontTx/>
              <a:buChar char="•"/>
              <a:defRPr/>
            </a:pPr>
            <a:r>
              <a:rPr lang="en-US" i="1" dirty="0">
                <a:solidFill>
                  <a:schemeClr val="tx1"/>
                </a:solidFill>
              </a:rPr>
              <a:t>When a block is loaded into the cache for the first time, the valid bit is set to 1. </a:t>
            </a:r>
          </a:p>
          <a:p>
            <a:pPr marL="438912" indent="-320040" eaLnBrk="1" fontAlgn="auto" hangingPunct="1">
              <a:spcBef>
                <a:spcPts val="0"/>
              </a:spcBef>
              <a:spcAft>
                <a:spcPts val="0"/>
              </a:spcAft>
              <a:buFont typeface="Wingdings 2"/>
              <a:buChar char=""/>
              <a:defRPr/>
            </a:pPr>
            <a:endParaRPr lang="en-US" i="1" dirty="0">
              <a:solidFill>
                <a:schemeClr val="tx1"/>
              </a:solidFill>
            </a:endParaRPr>
          </a:p>
          <a:p>
            <a:pPr marL="438912" indent="-320040" eaLnBrk="1" fontAlgn="auto" hangingPunct="1">
              <a:spcBef>
                <a:spcPts val="0"/>
              </a:spcBef>
              <a:spcAft>
                <a:spcPts val="0"/>
              </a:spcAft>
              <a:buFontTx/>
              <a:buChar char="•"/>
              <a:defRPr/>
            </a:pPr>
            <a:r>
              <a:rPr lang="en-US" i="1" dirty="0">
                <a:solidFill>
                  <a:schemeClr val="tx1"/>
                </a:solidFill>
              </a:rPr>
              <a:t>Data transfers between main memory and disk occur directly bypassing the cache.</a:t>
            </a:r>
          </a:p>
          <a:p>
            <a:pPr marL="438912" indent="-320040" eaLnBrk="1" fontAlgn="auto" hangingPunct="1">
              <a:spcBef>
                <a:spcPts val="0"/>
              </a:spcBef>
              <a:spcAft>
                <a:spcPts val="0"/>
              </a:spcAft>
              <a:buFontTx/>
              <a:buChar char="•"/>
              <a:defRPr/>
            </a:pPr>
            <a:r>
              <a:rPr lang="en-US" i="1" dirty="0">
                <a:solidFill>
                  <a:schemeClr val="tx1"/>
                </a:solidFill>
              </a:rPr>
              <a:t>When the data on a disk changes, the main memory block is also updated. </a:t>
            </a:r>
          </a:p>
          <a:p>
            <a:pPr marL="438912" indent="-320040" eaLnBrk="1" fontAlgn="auto" hangingPunct="1">
              <a:spcBef>
                <a:spcPts val="0"/>
              </a:spcBef>
              <a:spcAft>
                <a:spcPts val="0"/>
              </a:spcAft>
              <a:buFontTx/>
              <a:buChar char="•"/>
              <a:defRPr/>
            </a:pPr>
            <a:r>
              <a:rPr lang="en-US" i="1" dirty="0">
                <a:solidFill>
                  <a:schemeClr val="tx1"/>
                </a:solidFill>
              </a:rPr>
              <a:t>However, if the data is also resident in the cache, then the valid bit is set to 0.</a:t>
            </a:r>
          </a:p>
          <a:p>
            <a:pPr marL="438912" indent="-320040" eaLnBrk="1" fontAlgn="auto" hangingPunct="1">
              <a:spcBef>
                <a:spcPts val="0"/>
              </a:spcBef>
              <a:spcAft>
                <a:spcPts val="0"/>
              </a:spcAft>
              <a:buFont typeface="Wingdings 2"/>
              <a:buChar char=""/>
              <a:defRPr/>
            </a:pPr>
            <a:endParaRPr lang="en-US" i="1" dirty="0">
              <a:solidFill>
                <a:schemeClr val="tx1"/>
              </a:solidFill>
            </a:endParaRPr>
          </a:p>
          <a:p>
            <a:pPr marL="438912" indent="-320040" eaLnBrk="1" fontAlgn="auto" hangingPunct="1">
              <a:spcBef>
                <a:spcPts val="0"/>
              </a:spcBef>
              <a:spcAft>
                <a:spcPts val="0"/>
              </a:spcAft>
              <a:buFontTx/>
              <a:buChar char="•"/>
              <a:defRPr/>
            </a:pPr>
            <a:r>
              <a:rPr lang="en-US" i="1" dirty="0">
                <a:solidFill>
                  <a:schemeClr val="tx1"/>
                </a:solidFill>
              </a:rPr>
              <a:t>What happens if the data in the disk and main memory changes and the write-back protocol is being used?</a:t>
            </a:r>
          </a:p>
          <a:p>
            <a:pPr marL="438912" indent="-320040" eaLnBrk="1" fontAlgn="auto" hangingPunct="1">
              <a:spcBef>
                <a:spcPts val="0"/>
              </a:spcBef>
              <a:spcAft>
                <a:spcPts val="0"/>
              </a:spcAft>
              <a:buFontTx/>
              <a:buChar char="•"/>
              <a:defRPr/>
            </a:pPr>
            <a:r>
              <a:rPr lang="en-US" i="1" dirty="0">
                <a:solidFill>
                  <a:schemeClr val="tx1"/>
                </a:solidFill>
              </a:rPr>
              <a:t>In this case, the data in the cache may also have changed and is indicated by the dirty bit. </a:t>
            </a:r>
          </a:p>
          <a:p>
            <a:pPr marL="438912" indent="-320040" eaLnBrk="1" fontAlgn="auto" hangingPunct="1">
              <a:spcBef>
                <a:spcPts val="0"/>
              </a:spcBef>
              <a:spcAft>
                <a:spcPts val="0"/>
              </a:spcAft>
              <a:buFontTx/>
              <a:buChar char="•"/>
              <a:defRPr/>
            </a:pPr>
            <a:r>
              <a:rPr lang="en-US" i="1" dirty="0">
                <a:solidFill>
                  <a:schemeClr val="tx1"/>
                </a:solidFill>
              </a:rPr>
              <a:t>The copies of the data in the cache, and the main memory are different. This is called the </a:t>
            </a:r>
            <a:r>
              <a:rPr lang="en-US" i="1" u="sng" dirty="0">
                <a:solidFill>
                  <a:srgbClr val="C00000"/>
                </a:solidFill>
              </a:rPr>
              <a:t>cache coherence problem</a:t>
            </a:r>
            <a:r>
              <a:rPr lang="en-US" i="1" dirty="0">
                <a:solidFill>
                  <a:srgbClr val="C00000"/>
                </a:solidFill>
              </a:rPr>
              <a:t>. </a:t>
            </a:r>
          </a:p>
          <a:p>
            <a:pPr marL="438912" indent="-320040" eaLnBrk="1" fontAlgn="auto" hangingPunct="1">
              <a:spcBef>
                <a:spcPts val="0"/>
              </a:spcBef>
              <a:spcAft>
                <a:spcPts val="0"/>
              </a:spcAft>
              <a:buFontTx/>
              <a:buChar char="•"/>
              <a:defRPr/>
            </a:pPr>
            <a:r>
              <a:rPr lang="en-US" i="1" dirty="0">
                <a:solidFill>
                  <a:schemeClr val="tx1"/>
                </a:solidFill>
              </a:rPr>
              <a:t>One option is to force a write-back before the main memory is updated from the disk.</a:t>
            </a:r>
          </a:p>
        </p:txBody>
      </p:sp>
      <p:pic>
        <p:nvPicPr>
          <p:cNvPr id="5" name="Picture 4">
            <a:extLst>
              <a:ext uri="{FF2B5EF4-FFF2-40B4-BE49-F238E27FC236}">
                <a16:creationId xmlns:a16="http://schemas.microsoft.com/office/drawing/2014/main" xmlns="" id="{2DFFDB16-3618-4E3F-A02D-DE89549C5E6E}"/>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9129"/>
    </mc:Choice>
    <mc:Fallback>
      <p:transition spd="slow" advTm="89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2" x="5697538" y="5724525"/>
          <p14:tracePt t="786" x="5670550" y="5705475"/>
          <p14:tracePt t="796" x="5616575" y="5661025"/>
          <p14:tracePt t="806" x="5527675" y="5581650"/>
          <p14:tracePt t="817" x="5402263" y="5465763"/>
          <p14:tracePt t="830" x="4965700" y="4795838"/>
          <p14:tracePt t="848" x="4741863" y="4384675"/>
          <p14:tracePt t="862" x="4340225" y="3473450"/>
          <p14:tracePt t="880" x="4170363" y="2660650"/>
          <p14:tracePt t="899" x="4160838" y="2509838"/>
          <p14:tracePt t="913" x="4133850" y="2179638"/>
          <p14:tracePt t="931" x="4133850" y="2108200"/>
          <p14:tracePt t="945" x="4133850" y="2044700"/>
          <p14:tracePt t="962" x="4133850" y="2036763"/>
          <p14:tracePt t="979" x="4133850" y="2017713"/>
          <p14:tracePt t="995" x="4125913" y="2017713"/>
          <p14:tracePt t="1356" x="4108450" y="2009775"/>
          <p14:tracePt t="1366" x="4089400" y="2000250"/>
          <p14:tracePt t="1378" x="4062413" y="1990725"/>
          <p14:tracePt t="1387" x="4010025" y="1955800"/>
          <p14:tracePt t="1397" x="3929063" y="1884363"/>
          <p14:tracePt t="1412" x="3751263" y="1660525"/>
          <p14:tracePt t="1430" x="3633788" y="1509713"/>
          <p14:tracePt t="1445" x="3429000" y="1204913"/>
          <p14:tracePt t="1463" x="3348038" y="1089025"/>
          <p14:tracePt t="1463" x="3303588" y="1009650"/>
          <p14:tracePt t="1479" x="3268663" y="955675"/>
          <p14:tracePt t="1495" x="3241675" y="911225"/>
          <p14:tracePt t="1512" x="3224213" y="884238"/>
          <p14:tracePt t="1529" x="3214688" y="874713"/>
          <p14:tracePt t="1545" x="3205163" y="857250"/>
          <p14:tracePt t="1561" x="3205163" y="847725"/>
          <p14:tracePt t="2029" x="3214688" y="847725"/>
          <p14:tracePt t="2050" x="3224213" y="847725"/>
          <p14:tracePt t="2061" x="3259138" y="839788"/>
          <p14:tracePt t="2070" x="3295650" y="830263"/>
          <p14:tracePt t="2079" x="3322638" y="830263"/>
          <p14:tracePt t="2094" x="3375025" y="830263"/>
          <p14:tracePt t="2111" x="3394075" y="830263"/>
          <p14:tracePt t="2127" x="3429000" y="830263"/>
          <p14:tracePt t="2145" x="3438525" y="830263"/>
          <p14:tracePt t="2160" x="3465513" y="830263"/>
          <p14:tracePt t="2177" x="3482975" y="839788"/>
          <p14:tracePt t="2194" x="3490913" y="839788"/>
          <p14:tracePt t="2213" x="3482975" y="847725"/>
          <p14:tracePt t="2662" x="3465513" y="866775"/>
          <p14:tracePt t="2673" x="3429000" y="893763"/>
          <p14:tracePt t="2683" x="3313113" y="946150"/>
          <p14:tracePt t="2696" x="3170238" y="1009650"/>
          <p14:tracePt t="2696" x="3009900" y="1089025"/>
          <p14:tracePt t="2713" x="2830513" y="1160463"/>
          <p14:tracePt t="2728" x="2544763" y="1295400"/>
          <p14:tracePt t="2747" x="2366963" y="1393825"/>
          <p14:tracePt t="2765" x="2286000" y="1428750"/>
          <p14:tracePt t="2779" x="2241550" y="1446213"/>
          <p14:tracePt t="2794" x="2179638" y="1473200"/>
          <p14:tracePt t="2810" x="2143125" y="1482725"/>
          <p14:tracePt t="2827" x="2133600" y="1482725"/>
          <p14:tracePt t="2827" x="2125663" y="1490663"/>
          <p14:tracePt t="2845" x="2116138" y="1490663"/>
          <p14:tracePt t="2861" x="2116138" y="1500188"/>
          <p14:tracePt t="3212" x="2133600" y="1500188"/>
          <p14:tracePt t="3243" x="2143125" y="1509713"/>
          <p14:tracePt t="3253" x="2152650" y="1509713"/>
          <p14:tracePt t="3263" x="2160588" y="1509713"/>
          <p14:tracePt t="3277" x="2170113" y="1509713"/>
          <p14:tracePt t="3295" x="2179638" y="1509713"/>
          <p14:tracePt t="3311" x="2187575" y="1509713"/>
          <p14:tracePt t="3329" x="2197100" y="1517650"/>
          <p14:tracePt t="3346" x="2205038" y="1517650"/>
          <p14:tracePt t="3416" x="2214563" y="1517650"/>
          <p14:tracePt t="3620" x="2214563" y="1527175"/>
          <p14:tracePt t="3641" x="2224088" y="1527175"/>
          <p14:tracePt t="3722" x="2232025" y="1527175"/>
          <p14:tracePt t="4590" x="2241550" y="1527175"/>
          <p14:tracePt t="4600" x="2251075" y="1527175"/>
          <p14:tracePt t="4621" x="2259013" y="1527175"/>
          <p14:tracePt t="4631" x="2268538" y="1527175"/>
          <p14:tracePt t="4651" x="2276475" y="1527175"/>
          <p14:tracePt t="4662" x="2286000" y="1527175"/>
          <p14:tracePt t="4678" x="2295525" y="1536700"/>
          <p14:tracePt t="4695" x="2312988" y="1536700"/>
          <p14:tracePt t="4713" x="2322513" y="1536700"/>
          <p14:tracePt t="4732" x="2330450" y="1536700"/>
          <p14:tracePt t="4762" x="2339975" y="1536700"/>
          <p14:tracePt t="4803" x="2347913" y="1536700"/>
          <p14:tracePt t="5089" x="2366963" y="1536700"/>
          <p14:tracePt t="5099" x="2393950" y="1536700"/>
          <p14:tracePt t="5110" x="2455863" y="1517650"/>
          <p14:tracePt t="5119" x="2544763" y="1490663"/>
          <p14:tracePt t="5130" x="2652713" y="1482725"/>
          <p14:tracePt t="5144" x="2840038" y="1465263"/>
          <p14:tracePt t="5161" x="2946400" y="1465263"/>
          <p14:tracePt t="5177" x="3125788" y="1465263"/>
          <p14:tracePt t="5194" x="3197225" y="1465263"/>
          <p14:tracePt t="5211" x="3313113" y="1482725"/>
          <p14:tracePt t="5228" x="3419475" y="1500188"/>
          <p14:tracePt t="5246" x="3473450" y="1517650"/>
          <p14:tracePt t="5262" x="3536950" y="1536700"/>
          <p14:tracePt t="5278" x="3554413" y="1536700"/>
          <p14:tracePt t="5295" x="3562350" y="1536700"/>
          <p14:tracePt t="5311" x="3571875" y="1536700"/>
          <p14:tracePt t="5335" x="3581400" y="1536700"/>
          <p14:tracePt t="5834" x="3598863" y="1536700"/>
          <p14:tracePt t="5845" x="3616325" y="1527175"/>
          <p14:tracePt t="5854" x="3625850" y="1527175"/>
          <p14:tracePt t="5864" x="3652838" y="1517650"/>
          <p14:tracePt t="5877" x="3670300" y="1509713"/>
          <p14:tracePt t="5895" x="3724275" y="1500188"/>
          <p14:tracePt t="5911" x="3759200" y="1490663"/>
          <p14:tracePt t="5928" x="3776663" y="1490663"/>
          <p14:tracePt t="5944" x="3795713" y="1482725"/>
          <p14:tracePt t="5962" x="3803650" y="1482725"/>
          <p14:tracePt t="5979" x="3813175" y="1482725"/>
          <p14:tracePt t="5994" x="3822700" y="1482725"/>
          <p14:tracePt t="6018" x="3830638" y="1482725"/>
          <p14:tracePt t="7888" x="3840163" y="1482725"/>
          <p14:tracePt t="8048" x="3848100" y="1482725"/>
          <p14:tracePt t="8058" x="3875088" y="1482725"/>
          <p14:tracePt t="8068" x="3894138" y="1482725"/>
          <p14:tracePt t="8078" x="3919538" y="1482725"/>
          <p14:tracePt t="8093" x="3973513" y="1482725"/>
          <p14:tracePt t="8113" x="4010025" y="1482725"/>
          <p14:tracePt t="8128" x="4062413" y="1500188"/>
          <p14:tracePt t="8146" x="4108450" y="1509713"/>
          <p14:tracePt t="8163" x="4125913" y="1509713"/>
          <p14:tracePt t="8178" x="4152900" y="1527175"/>
          <p14:tracePt t="8195" x="4160838" y="1527175"/>
          <p14:tracePt t="8211" x="4205288" y="1536700"/>
          <p14:tracePt t="8228" x="4232275" y="1554163"/>
          <p14:tracePt t="8245" x="4251325" y="1554163"/>
          <p14:tracePt t="8261" x="4276725" y="1554163"/>
          <p14:tracePt t="8279" x="4295775" y="1554163"/>
          <p14:tracePt t="8295" x="4303713" y="1562100"/>
          <p14:tracePt t="8311" x="4322763" y="1562100"/>
          <p14:tracePt t="8328" x="4348163" y="1571625"/>
          <p14:tracePt t="8346" x="4357688" y="1571625"/>
          <p14:tracePt t="8362" x="4375150" y="1571625"/>
          <p14:tracePt t="8379" x="4384675" y="1571625"/>
          <p14:tracePt t="8395" x="4394200" y="1571625"/>
          <p14:tracePt t="8411" x="4402138" y="1571625"/>
          <p14:tracePt t="8427" x="4411663" y="1571625"/>
          <p14:tracePt t="8444" x="4429125" y="1571625"/>
          <p14:tracePt t="8461" x="4456113" y="1571625"/>
          <p14:tracePt t="8478" x="4473575" y="1571625"/>
          <p14:tracePt t="8496" x="4483100" y="1571625"/>
          <p14:tracePt t="8517" x="4491038" y="1571625"/>
          <p14:tracePt t="8528" x="4500563" y="1571625"/>
          <p14:tracePt t="8544" x="4510088" y="1571625"/>
          <p14:tracePt t="22698" x="4483100" y="1554163"/>
          <p14:tracePt t="23267" x="4429125" y="1509713"/>
          <p14:tracePt t="23278" x="4313238" y="1446213"/>
          <p14:tracePt t="23288" x="4081463" y="1330325"/>
          <p14:tracePt t="23298" x="3894138" y="1241425"/>
          <p14:tracePt t="23311" x="3705225" y="1152525"/>
          <p14:tracePt t="23328" x="3375025" y="1009650"/>
          <p14:tracePt t="23344" x="3205163" y="955675"/>
          <p14:tracePt t="23361" x="3143250" y="938213"/>
          <p14:tracePt t="23377" x="3036888" y="911225"/>
          <p14:tracePt t="23394" x="3009900" y="911225"/>
          <p14:tracePt t="23410" x="2955925" y="911225"/>
          <p14:tracePt t="23429" x="2919413" y="911225"/>
          <p14:tracePt t="23445" x="2901950" y="911225"/>
          <p14:tracePt t="23462" x="2894013" y="911225"/>
          <p14:tracePt t="23482" x="2884488" y="911225"/>
          <p14:tracePt t="23502" x="2894013" y="919163"/>
          <p14:tracePt t="23858" x="2894013" y="928688"/>
          <p14:tracePt t="23868" x="2901950" y="938213"/>
          <p14:tracePt t="23879" x="2911475" y="955675"/>
          <p14:tracePt t="23893" x="2928938" y="982663"/>
          <p14:tracePt t="23912" x="2928938" y="1000125"/>
          <p14:tracePt t="23928" x="2955925" y="1036638"/>
          <p14:tracePt t="23943" x="2973388" y="1054100"/>
          <p14:tracePt t="23959" x="3000375" y="1098550"/>
          <p14:tracePt t="23977" x="3017838" y="1133475"/>
          <p14:tracePt t="23993" x="3036888" y="1143000"/>
          <p14:tracePt t="24009" x="3044825" y="1160463"/>
          <p14:tracePt t="24026" x="3054350" y="1169988"/>
          <p14:tracePt t="24043" x="3071813" y="1187450"/>
          <p14:tracePt t="24059" x="3089275" y="1204913"/>
          <p14:tracePt t="24076" x="3098800" y="1214438"/>
          <p14:tracePt t="24093" x="3098800" y="1223963"/>
          <p14:tracePt t="24113" x="3108325" y="1223963"/>
          <p14:tracePt t="27717" x="3116263" y="1223963"/>
          <p14:tracePt t="28328" x="3125788" y="1231900"/>
          <p14:tracePt t="28338" x="3143250" y="1241425"/>
          <p14:tracePt t="28348" x="3152775" y="1241425"/>
          <p14:tracePt t="28361" x="3179763" y="1268413"/>
          <p14:tracePt t="28379" x="3187700" y="1276350"/>
          <p14:tracePt t="28394" x="3205163" y="1285875"/>
          <p14:tracePt t="28411" x="3214688" y="1295400"/>
          <p14:tracePt t="28427" x="3232150" y="1303338"/>
          <p14:tracePt t="28444" x="3241675" y="1312863"/>
          <p14:tracePt t="28463" x="3241675" y="1322388"/>
          <p14:tracePt t="28477" x="3251200" y="1330325"/>
          <p14:tracePt t="28494" x="3259138" y="1347788"/>
          <p14:tracePt t="28512" x="3259138" y="1357313"/>
          <p14:tracePt t="28532" x="3268663" y="1374775"/>
          <p14:tracePt t="28544" x="3268663" y="1384300"/>
          <p14:tracePt t="28560" x="3268663" y="1401763"/>
          <p14:tracePt t="28577" x="3268663" y="1419225"/>
          <p14:tracePt t="28595" x="3276600" y="1419225"/>
          <p14:tracePt t="28610" x="3276600" y="1428750"/>
          <p14:tracePt t="28644" x="3276600" y="1438275"/>
          <p14:tracePt t="28664" x="3286125" y="1438275"/>
          <p14:tracePt t="28676" x="3286125" y="1446213"/>
          <p14:tracePt t="28685" x="3295650" y="1455738"/>
          <p14:tracePt t="28695" x="3295650" y="1465263"/>
          <p14:tracePt t="28712" x="3313113" y="1490663"/>
          <p14:tracePt t="28728" x="3313113" y="1500188"/>
          <p14:tracePt t="28743" x="3322638" y="1509713"/>
          <p14:tracePt t="28761" x="3330575" y="1517650"/>
          <p14:tracePt t="28779" x="3330575" y="1527175"/>
          <p14:tracePt t="29195" x="3340100" y="1527175"/>
          <p14:tracePt t="29205" x="3357563" y="1527175"/>
          <p14:tracePt t="29216" x="3367088" y="1527175"/>
          <p14:tracePt t="29228" x="3384550" y="1527175"/>
          <p14:tracePt t="29244" x="3446463" y="1544638"/>
          <p14:tracePt t="29261" x="3509963" y="1554163"/>
          <p14:tracePt t="29278" x="3527425" y="1554163"/>
          <p14:tracePt t="29293" x="3554413" y="1562100"/>
          <p14:tracePt t="29311" x="3571875" y="1571625"/>
          <p14:tracePt t="29311" x="3581400" y="1571625"/>
          <p14:tracePt t="29329" x="3589338" y="1571625"/>
          <p14:tracePt t="29346" x="3598863" y="1581150"/>
          <p14:tracePt t="29361" x="3598863" y="1589088"/>
          <p14:tracePt t="29377" x="3608388" y="1589088"/>
          <p14:tracePt t="29393" x="3616325" y="1589088"/>
          <p14:tracePt t="29410" x="3616325" y="1598613"/>
          <p14:tracePt t="29428" x="3625850" y="1598613"/>
          <p14:tracePt t="29816" x="3633788" y="1598613"/>
          <p14:tracePt t="29826" x="3652838" y="1598613"/>
          <p14:tracePt t="29837" x="3670300" y="1598613"/>
          <p14:tracePt t="29847" x="3705225" y="1598613"/>
          <p14:tracePt t="29859" x="3768725" y="1598613"/>
          <p14:tracePt t="29876" x="3894138" y="1608138"/>
          <p14:tracePt t="29893" x="4054475" y="1616075"/>
          <p14:tracePt t="29911" x="4143375" y="1625600"/>
          <p14:tracePt t="29927" x="4232275" y="1643063"/>
          <p14:tracePt t="29945" x="4268788" y="1643063"/>
          <p14:tracePt t="29962" x="4286250" y="1652588"/>
          <p14:tracePt t="29979" x="4295775" y="1652588"/>
          <p14:tracePt t="29993" x="4303713" y="1652588"/>
          <p14:tracePt t="30010" x="4313238" y="1652588"/>
          <p14:tracePt t="30026" x="4322763" y="1652588"/>
          <p14:tracePt t="30042" x="4330700" y="1652588"/>
          <p14:tracePt t="30102" x="4330700" y="1660525"/>
          <p14:tracePt t="31091" x="4303713" y="1660525"/>
          <p14:tracePt t="31816" x="4259263" y="1660525"/>
          <p14:tracePt t="31826" x="4197350" y="1652588"/>
          <p14:tracePt t="31836" x="4116388" y="1633538"/>
          <p14:tracePt t="31846" x="4017963" y="1616075"/>
          <p14:tracePt t="31861" x="3867150" y="1598613"/>
          <p14:tracePt t="31877" x="3509963" y="1571625"/>
          <p14:tracePt t="31894" x="3251200" y="1571625"/>
          <p14:tracePt t="31911" x="3108325" y="1571625"/>
          <p14:tracePt t="31927" x="2955925" y="1571625"/>
          <p14:tracePt t="31944" x="2840038" y="1571625"/>
          <p14:tracePt t="31962" x="2751138" y="1571625"/>
          <p14:tracePt t="31980" x="2724150" y="1571625"/>
          <p14:tracePt t="31994" x="2705100" y="1571625"/>
          <p14:tracePt t="31994" x="2687638" y="1571625"/>
          <p14:tracePt t="32011" x="2679700" y="1571625"/>
          <p14:tracePt t="32030" x="2670175" y="1571625"/>
          <p14:tracePt t="32042" x="2660650" y="1571625"/>
          <p14:tracePt t="32357" x="2633663" y="1571625"/>
          <p14:tracePt t="32368" x="2598738" y="1581150"/>
          <p14:tracePt t="32379" x="2562225" y="1589088"/>
          <p14:tracePt t="32393" x="2482850" y="1616075"/>
          <p14:tracePt t="32410" x="2446338" y="1616075"/>
          <p14:tracePt t="32426" x="2384425" y="1633538"/>
          <p14:tracePt t="32443" x="2303463" y="1652588"/>
          <p14:tracePt t="32461" x="2259013" y="1670050"/>
          <p14:tracePt t="32477" x="2197100" y="1679575"/>
          <p14:tracePt t="32493" x="2170113" y="1697038"/>
          <p14:tracePt t="32511" x="2160588" y="1697038"/>
          <p14:tracePt t="32526" x="2143125" y="1704975"/>
          <p14:tracePt t="32543" x="2133600" y="1704975"/>
          <p14:tracePt t="32560" x="2133600" y="1714500"/>
          <p14:tracePt t="32601" x="2133600" y="1724025"/>
          <p14:tracePt t="32642" x="2125663" y="1724025"/>
          <p14:tracePt t="32652" x="2125663" y="1731963"/>
          <p14:tracePt t="32703" x="2116138" y="1731963"/>
          <p14:tracePt t="32713" x="2108200" y="1741488"/>
          <p14:tracePt t="32725" x="2098675" y="1741488"/>
          <p14:tracePt t="32745" x="2098675" y="1751013"/>
          <p14:tracePt t="32775" x="2089150" y="1751013"/>
          <p14:tracePt t="32785" x="2116138" y="1751013"/>
          <p14:tracePt t="32866" x="2160588" y="1751013"/>
          <p14:tracePt t="32878" x="2214563" y="1741488"/>
          <p14:tracePt t="32887" x="2241550" y="1741488"/>
          <p14:tracePt t="32898" x="2268538" y="1741488"/>
          <p14:tracePt t="32911" x="2312988" y="1741488"/>
          <p14:tracePt t="32928" x="2330450" y="1741488"/>
          <p14:tracePt t="32943" x="2366963" y="1741488"/>
          <p14:tracePt t="32961" x="2384425" y="1741488"/>
          <p14:tracePt t="32977" x="2419350" y="1741488"/>
          <p14:tracePt t="32992" x="2446338" y="1741488"/>
          <p14:tracePt t="33010" x="2465388" y="1741488"/>
          <p14:tracePt t="33026" x="2482850" y="1751013"/>
          <p14:tracePt t="33042" x="2490788" y="1751013"/>
          <p14:tracePt t="33060" x="2517775" y="1751013"/>
          <p14:tracePt t="33315" x="2589213" y="1741488"/>
          <p14:tracePt t="33325" x="2705100" y="1704975"/>
          <p14:tracePt t="33335" x="2840038" y="1670050"/>
          <p14:tracePt t="33346" x="3027363" y="1643063"/>
          <p14:tracePt t="33359" x="3251200" y="1643063"/>
          <p14:tracePt t="33377" x="3330575" y="1643063"/>
          <p14:tracePt t="33393" x="3490913" y="1670050"/>
          <p14:tracePt t="33409" x="3554413" y="1687513"/>
          <p14:tracePt t="33426" x="3643313" y="1697038"/>
          <p14:tracePt t="33442" x="3724275" y="1724025"/>
          <p14:tracePt t="33460" x="3741738" y="1731963"/>
          <p14:tracePt t="33475" x="3776663" y="1741488"/>
          <p14:tracePt t="33492" x="3803650" y="1751013"/>
          <p14:tracePt t="33511" x="3813175" y="1751013"/>
          <p14:tracePt t="33526" x="3822700" y="1751013"/>
          <p14:tracePt t="33544" x="3830638" y="1751013"/>
          <p14:tracePt t="33562" x="3840163" y="1751013"/>
          <p14:tracePt t="33611" x="3848100" y="1751013"/>
          <p14:tracePt t="33703" x="3875088" y="1751013"/>
          <p14:tracePt t="34163" x="3965575" y="1731963"/>
          <p14:tracePt t="34172" x="4098925" y="1704975"/>
          <p14:tracePt t="34182" x="4286250" y="1679575"/>
          <p14:tracePt t="34193" x="4473575" y="1643063"/>
          <p14:tracePt t="34209" x="4687888" y="1643063"/>
          <p14:tracePt t="34227" x="4786313" y="1652588"/>
          <p14:tracePt t="34242" x="4956175" y="1687513"/>
          <p14:tracePt t="34260" x="5081588" y="1731963"/>
          <p14:tracePt t="34277" x="5116513" y="1751013"/>
          <p14:tracePt t="34294" x="5187950" y="1776413"/>
          <p14:tracePt t="34310" x="5251450" y="1803400"/>
          <p14:tracePt t="34327" x="5259388" y="1803400"/>
          <p14:tracePt t="34344" x="5276850" y="1803400"/>
          <p14:tracePt t="34360" x="5286375" y="1803400"/>
          <p14:tracePt t="34407" x="5303838" y="1803400"/>
          <p14:tracePt t="34734" x="5357813" y="1803400"/>
          <p14:tracePt t="34744" x="5465763" y="1776413"/>
          <p14:tracePt t="34754" x="5589588" y="1758950"/>
          <p14:tracePt t="34763" x="5715000" y="1751013"/>
          <p14:tracePt t="34778" x="5813425" y="1751013"/>
          <p14:tracePt t="34793" x="5983288" y="1751013"/>
          <p14:tracePt t="34810" x="6045200" y="1751013"/>
          <p14:tracePt t="34827" x="6062663" y="1751013"/>
          <p14:tracePt t="34844" x="6089650" y="1751013"/>
          <p14:tracePt t="34860" x="6099175" y="1751013"/>
          <p14:tracePt t="34877" x="6108700" y="1751013"/>
          <p14:tracePt t="34927" x="6126163" y="1751013"/>
          <p14:tracePt t="35366" x="6143625" y="1751013"/>
          <p14:tracePt t="35377" x="6188075" y="1751013"/>
          <p14:tracePt t="35387" x="6251575" y="1751013"/>
          <p14:tracePt t="35397" x="6313488" y="1741488"/>
          <p14:tracePt t="35410" x="6367463" y="1741488"/>
          <p14:tracePt t="35426" x="6438900" y="1741488"/>
          <p14:tracePt t="35443" x="6473825" y="1741488"/>
          <p14:tracePt t="35460" x="6491288" y="1741488"/>
          <p14:tracePt t="35476" x="6510338" y="1741488"/>
          <p14:tracePt t="35493" x="6527800" y="1741488"/>
          <p14:tracePt t="35511" x="6537325" y="1741488"/>
          <p14:tracePt t="35540" x="6545263" y="1741488"/>
          <p14:tracePt t="35560" x="6545263" y="1751013"/>
          <p14:tracePt t="35580" x="6545263" y="1758950"/>
          <p14:tracePt t="35591" x="6554788" y="1758950"/>
          <p14:tracePt t="35601" x="6554788" y="1768475"/>
          <p14:tracePt t="35611" x="6562725" y="1776413"/>
          <p14:tracePt t="35627" x="6572250" y="1795463"/>
          <p14:tracePt t="35644" x="6581775" y="1803400"/>
          <p14:tracePt t="35672" x="6589713" y="1803400"/>
          <p14:tracePt t="35713" x="6589713" y="1812925"/>
          <p14:tracePt t="35723" x="6589713" y="1822450"/>
          <p14:tracePt t="35764" x="6581775" y="1822450"/>
          <p14:tracePt t="36335" x="6518275" y="1830388"/>
          <p14:tracePt t="36345" x="6402388" y="1857375"/>
          <p14:tracePt t="36356" x="6188075" y="1901825"/>
          <p14:tracePt t="36366" x="5867400" y="1946275"/>
          <p14:tracePt t="36377" x="5491163" y="1982788"/>
          <p14:tracePt t="36393" x="4813300" y="2000250"/>
          <p14:tracePt t="36410" x="4375150" y="2017713"/>
          <p14:tracePt t="36427" x="3875088" y="2027238"/>
          <p14:tracePt t="36444" x="3490913" y="2036763"/>
          <p14:tracePt t="36461" x="3402013" y="2044700"/>
          <p14:tracePt t="36477" x="3259138" y="2071688"/>
          <p14:tracePt t="36494" x="3170238" y="2089150"/>
          <p14:tracePt t="36511" x="3143250" y="2089150"/>
          <p14:tracePt t="36527" x="3116263" y="2098675"/>
          <p14:tracePt t="36544" x="3108325" y="2098675"/>
          <p14:tracePt t="36561" x="3098800" y="2098675"/>
          <p14:tracePt t="36577" x="3089275" y="2098675"/>
          <p14:tracePt t="36825" x="3071813" y="2108200"/>
          <p14:tracePt t="36835" x="3044825" y="2108200"/>
          <p14:tracePt t="36845" x="3000375" y="2108200"/>
          <p14:tracePt t="36861" x="2901950" y="2098675"/>
          <p14:tracePt t="36877" x="2822575" y="2081213"/>
          <p14:tracePt t="36893" x="2705100" y="2027238"/>
          <p14:tracePt t="36910" x="2679700" y="2009775"/>
          <p14:tracePt t="36927" x="2652713" y="2000250"/>
          <p14:tracePt t="36944" x="2643188" y="1990725"/>
          <p14:tracePt t="36962" x="2633663" y="1982788"/>
          <p14:tracePt t="36988" x="2643188" y="1982788"/>
          <p14:tracePt t="37112" x="2652713" y="1982788"/>
          <p14:tracePt t="37131" x="2670175" y="1982788"/>
          <p14:tracePt t="37142" x="2679700" y="1990725"/>
          <p14:tracePt t="37151" x="2697163" y="1990725"/>
          <p14:tracePt t="37162" x="2741613" y="2000250"/>
          <p14:tracePt t="37177" x="2786063" y="2017713"/>
          <p14:tracePt t="37194" x="2803525" y="2027238"/>
          <p14:tracePt t="37210" x="2830513" y="2036763"/>
          <p14:tracePt t="37227" x="2840038" y="2036763"/>
          <p14:tracePt t="37253" x="2847975" y="2036763"/>
          <p14:tracePt t="37315" x="2867025" y="2036763"/>
          <p14:tracePt t="37682" x="2911475" y="2036763"/>
          <p14:tracePt t="37692" x="3000375" y="2027238"/>
          <p14:tracePt t="37702" x="3152775" y="2000250"/>
          <p14:tracePt t="37712" x="3276600" y="1990725"/>
          <p14:tracePt t="37726" x="3438525" y="1982788"/>
          <p14:tracePt t="37744" x="3509963" y="1982788"/>
          <p14:tracePt t="37760" x="3616325" y="1982788"/>
          <p14:tracePt t="37777" x="3652838" y="1982788"/>
          <p14:tracePt t="37793" x="3705225" y="1990725"/>
          <p14:tracePt t="37810" x="3741738" y="1990725"/>
          <p14:tracePt t="37827" x="3751263" y="1990725"/>
          <p14:tracePt t="37843" x="3768725" y="2000250"/>
          <p14:tracePt t="37860" x="3786188" y="2000250"/>
          <p14:tracePt t="38222" x="3830638" y="2000250"/>
          <p14:tracePt t="38233" x="3894138" y="1990725"/>
          <p14:tracePt t="38244" x="4027488" y="1973263"/>
          <p14:tracePt t="38261" x="4295775" y="1946275"/>
          <p14:tracePt t="38276" x="4375150" y="1946275"/>
          <p14:tracePt t="38293" x="4581525" y="1946275"/>
          <p14:tracePt t="38310" x="4697413" y="1946275"/>
          <p14:tracePt t="38327" x="4741863" y="1946275"/>
          <p14:tracePt t="38343" x="4786313" y="1946275"/>
          <p14:tracePt t="38360" x="4803775" y="1955800"/>
          <p14:tracePt t="38377" x="4822825" y="1955800"/>
          <p14:tracePt t="38394" x="4840288" y="1955800"/>
          <p14:tracePt t="38410" x="4848225" y="1955800"/>
          <p14:tracePt t="38427" x="4857750" y="1955800"/>
          <p14:tracePt t="38467" x="4857750" y="1965325"/>
          <p14:tracePt t="39532" x="4830763" y="1965325"/>
          <p14:tracePt t="39927" x="4768850" y="1965325"/>
          <p14:tracePt t="39937" x="4724400" y="1965325"/>
          <p14:tracePt t="39947" x="4652963" y="1982788"/>
          <p14:tracePt t="39961" x="4562475" y="2000250"/>
          <p14:tracePt t="39961" x="4446588" y="2027238"/>
          <p14:tracePt t="39979" x="4268788" y="2062163"/>
          <p14:tracePt t="39995" x="3990975" y="2098675"/>
          <p14:tracePt t="40014" x="3616325" y="2108200"/>
          <p14:tracePt t="40030" x="3500438" y="2108200"/>
          <p14:tracePt t="40044" x="3322638" y="2108200"/>
          <p14:tracePt t="40061" x="3232150" y="2108200"/>
          <p14:tracePt t="40076" x="3125788" y="2108200"/>
          <p14:tracePt t="40093" x="3062288" y="2116138"/>
          <p14:tracePt t="40111" x="3044825" y="2125663"/>
          <p14:tracePt t="40127" x="3009900" y="2133600"/>
          <p14:tracePt t="40144" x="2982913" y="2143125"/>
          <p14:tracePt t="40161" x="2973388" y="2143125"/>
          <p14:tracePt t="40177" x="2965450" y="2143125"/>
          <p14:tracePt t="40194" x="2955925" y="2143125"/>
          <p14:tracePt t="40210" x="2938463" y="2143125"/>
          <p14:tracePt t="40548" x="2911475" y="2152650"/>
          <p14:tracePt t="40559" x="2874963" y="2152650"/>
          <p14:tracePt t="40568" x="2830513" y="2152650"/>
          <p14:tracePt t="40579" x="2768600" y="2152650"/>
          <p14:tracePt t="40594" x="2697163" y="2160588"/>
          <p14:tracePt t="40609" x="2509838" y="2170113"/>
          <p14:tracePt t="40626" x="2384425" y="2179638"/>
          <p14:tracePt t="40643" x="2347913" y="2179638"/>
          <p14:tracePt t="40660" x="2303463" y="2187575"/>
          <p14:tracePt t="40678" x="2286000" y="2187575"/>
          <p14:tracePt t="40693" x="2276475" y="2187575"/>
          <p14:tracePt t="40710" x="2268538" y="2187575"/>
          <p14:tracePt t="40726" x="2259013" y="2187575"/>
          <p14:tracePt t="40744" x="2268538" y="2187575"/>
          <p14:tracePt t="41048" x="2276475" y="2187575"/>
          <p14:tracePt t="41059" x="2276475" y="2197100"/>
          <p14:tracePt t="41068" x="2295525" y="2197100"/>
          <p14:tracePt t="41078" x="2303463" y="2205038"/>
          <p14:tracePt t="41099" x="2312988" y="2205038"/>
          <p14:tracePt t="41110" x="2322513" y="2205038"/>
          <p14:tracePt t="41126" x="2357438" y="2214563"/>
          <p14:tracePt t="41143" x="2366963" y="2224088"/>
          <p14:tracePt t="41160" x="2384425" y="2224088"/>
          <p14:tracePt t="41177" x="2393950" y="2224088"/>
          <p14:tracePt t="41193" x="2401888" y="2224088"/>
          <p14:tracePt t="41211" x="2411413" y="2224088"/>
          <p14:tracePt t="41272" x="2419350" y="2224088"/>
          <p14:tracePt t="41558" x="2455863" y="2224088"/>
          <p14:tracePt t="41568" x="2527300" y="2224088"/>
          <p14:tracePt t="41578" x="2598738" y="2214563"/>
          <p14:tracePt t="41594" x="2857500" y="2170113"/>
          <p14:tracePt t="41611" x="2955925" y="2152650"/>
          <p14:tracePt t="41626" x="3071813" y="2152650"/>
          <p14:tracePt t="41643" x="3116263" y="2152650"/>
          <p14:tracePt t="41659" x="3214688" y="2152650"/>
          <p14:tracePt t="41676" x="3286125" y="2152650"/>
          <p14:tracePt t="41693" x="3303588" y="2160588"/>
          <p14:tracePt t="41710" x="3322638" y="2160588"/>
          <p14:tracePt t="41726" x="3330575" y="2160588"/>
          <p14:tracePt t="41743" x="3340100" y="2160588"/>
          <p14:tracePt t="42027" x="3375025" y="2160588"/>
          <p14:tracePt t="42037" x="3465513" y="2152650"/>
          <p14:tracePt t="42048" x="3581400" y="2143125"/>
          <p14:tracePt t="42060" x="3840163" y="2116138"/>
          <p14:tracePt t="42076" x="4170363" y="2108200"/>
          <p14:tracePt t="42093" x="4446588" y="2108200"/>
          <p14:tracePt t="42111" x="4537075" y="2108200"/>
          <p14:tracePt t="42127" x="4643438" y="2125663"/>
          <p14:tracePt t="42143" x="4697413" y="2133600"/>
          <p14:tracePt t="42161" x="4724400" y="2143125"/>
          <p14:tracePt t="42176" x="4751388" y="2152650"/>
          <p14:tracePt t="42193" x="4768850" y="2152650"/>
          <p14:tracePt t="42209" x="4776788" y="2152650"/>
          <p14:tracePt t="42227" x="4776788" y="2160588"/>
          <p14:tracePt t="42292" x="4813300" y="2160588"/>
          <p14:tracePt t="42547" x="4848225" y="2152650"/>
          <p14:tracePt t="42557" x="4919663" y="2143125"/>
          <p14:tracePt t="42568" x="5045075" y="2125663"/>
          <p14:tracePt t="42578" x="5160963" y="2116138"/>
          <p14:tracePt t="42593" x="5313363" y="2116138"/>
          <p14:tracePt t="42610" x="5402263" y="2116138"/>
          <p14:tracePt t="42626" x="5589588" y="2116138"/>
          <p14:tracePt t="42643" x="5715000" y="2143125"/>
          <p14:tracePt t="42661" x="5751513" y="2152650"/>
          <p14:tracePt t="42677" x="5803900" y="2160588"/>
          <p14:tracePt t="42694" x="5813425" y="2170113"/>
          <p14:tracePt t="42710" x="5830888" y="2170113"/>
          <p14:tracePt t="42727" x="5840413" y="2179638"/>
          <p14:tracePt t="42744" x="5848350" y="2179638"/>
          <p14:tracePt t="42760" x="5857875" y="2187575"/>
          <p14:tracePt t="42777" x="5867400" y="2187575"/>
          <p14:tracePt t="42793" x="5875338" y="2187575"/>
          <p14:tracePt t="42812" x="5875338" y="2197100"/>
          <p14:tracePt t="42904" x="5919788" y="2187575"/>
          <p14:tracePt t="43231" x="5983288" y="2170113"/>
          <p14:tracePt t="43242" x="6081713" y="2143125"/>
          <p14:tracePt t="43251" x="6251575" y="2116138"/>
          <p14:tracePt t="43262" x="6429375" y="2098675"/>
          <p14:tracePt t="43277" x="6599238" y="2089150"/>
          <p14:tracePt t="43294" x="6661150" y="2089150"/>
          <p14:tracePt t="43310" x="6823075" y="2089150"/>
          <p14:tracePt t="43327" x="6894513" y="2089150"/>
          <p14:tracePt t="43327" x="6929438" y="2089150"/>
          <p14:tracePt t="43344" x="6973888" y="2089150"/>
          <p14:tracePt t="43360" x="7010400" y="2108200"/>
          <p14:tracePt t="43377" x="7027863" y="2108200"/>
          <p14:tracePt t="43393" x="7045325" y="2108200"/>
          <p14:tracePt t="43410" x="7054850" y="2108200"/>
          <p14:tracePt t="43455" x="7054850" y="2116138"/>
          <p14:tracePt t="43506" x="7054850" y="2125663"/>
          <p14:tracePt t="43517" x="7072313" y="2125663"/>
          <p14:tracePt t="43975" x="7089775" y="2125663"/>
          <p14:tracePt t="43986" x="7116763" y="2125663"/>
          <p14:tracePt t="43996" x="7170738" y="2125663"/>
          <p14:tracePt t="44010" x="7277100" y="2125663"/>
          <p14:tracePt t="44028" x="7313613" y="2125663"/>
          <p14:tracePt t="44044" x="7402513" y="2125663"/>
          <p14:tracePt t="44061" x="7439025" y="2125663"/>
          <p14:tracePt t="44077" x="7518400" y="2143125"/>
          <p14:tracePt t="44094" x="7554913" y="2160588"/>
          <p14:tracePt t="44112" x="7572375" y="2160588"/>
          <p14:tracePt t="44127" x="7581900" y="2170113"/>
          <p14:tracePt t="44144" x="7589838" y="2170113"/>
          <p14:tracePt t="44169" x="7599363" y="2179638"/>
          <p14:tracePt t="44210" x="7599363" y="2187575"/>
          <p14:tracePt t="44241" x="7599363" y="2197100"/>
          <p14:tracePt t="44251" x="7581900" y="2197100"/>
          <p14:tracePt t="44721" x="7491413" y="2197100"/>
          <p14:tracePt t="44731" x="7348538" y="2197100"/>
          <p14:tracePt t="44745" x="6965950" y="2197100"/>
          <p14:tracePt t="44761" x="6215063" y="2295525"/>
          <p14:tracePt t="44778" x="5446713" y="2465388"/>
          <p14:tracePt t="44796" x="5089525" y="2562225"/>
          <p14:tracePt t="44811" x="4724400" y="2660650"/>
          <p14:tracePt t="44828" x="4510088" y="2732088"/>
          <p14:tracePt t="44845" x="4456113" y="2759075"/>
          <p14:tracePt t="44861" x="4394200" y="2776538"/>
          <p14:tracePt t="44876" x="4375150" y="2786063"/>
          <p14:tracePt t="44876" x="4357688" y="2795588"/>
          <p14:tracePt t="44895" x="4348163" y="2795588"/>
          <p14:tracePt t="44913" x="4322763" y="2795588"/>
          <p14:tracePt t="45169" x="4259263" y="2795588"/>
          <p14:tracePt t="45179" x="4179888" y="2786063"/>
          <p14:tracePt t="45189" x="3973513" y="2776538"/>
          <p14:tracePt t="45199" x="3705225" y="2759075"/>
          <p14:tracePt t="45210" x="3438525" y="2759075"/>
          <p14:tracePt t="45226" x="3000375" y="2759075"/>
          <p14:tracePt t="45244" x="2874963" y="2759075"/>
          <p14:tracePt t="45244" x="2795588" y="2759075"/>
          <p14:tracePt t="45262" x="2724150" y="2759075"/>
          <p14:tracePt t="45277" x="2608263" y="2786063"/>
          <p14:tracePt t="45295" x="2571750" y="2803525"/>
          <p14:tracePt t="45310" x="2544763" y="2813050"/>
          <p14:tracePt t="45327" x="2554288" y="2822575"/>
          <p14:tracePt t="45607" x="2562225" y="2830513"/>
          <p14:tracePt t="45617" x="2581275" y="2840038"/>
          <p14:tracePt t="45628" x="2608263" y="2847975"/>
          <p14:tracePt t="45643" x="2652713" y="2874963"/>
          <p14:tracePt t="45660" x="2679700" y="2884488"/>
          <p14:tracePt t="45676" x="2751138" y="2919413"/>
          <p14:tracePt t="45693" x="2776538" y="2919413"/>
          <p14:tracePt t="45710" x="2803525" y="2928938"/>
          <p14:tracePt t="45726" x="2813050" y="2928938"/>
          <p14:tracePt t="45743" x="2822575" y="2928938"/>
          <p14:tracePt t="45761" x="2830513" y="2928938"/>
          <p14:tracePt t="46088" x="2884488" y="2919413"/>
          <p14:tracePt t="46098" x="2973388" y="2894013"/>
          <p14:tracePt t="46111" x="3071813" y="2867025"/>
          <p14:tracePt t="46127" x="3455988" y="2803525"/>
          <p14:tracePt t="46146" x="3633788" y="2795588"/>
          <p14:tracePt t="46162" x="3705225" y="2795588"/>
          <p14:tracePt t="46178" x="3884613" y="2795588"/>
          <p14:tracePt t="46194" x="4000500" y="2795588"/>
          <p14:tracePt t="46212" x="4027488" y="2803525"/>
          <p14:tracePt t="46227" x="4071938" y="2803525"/>
          <p14:tracePt t="46244" x="4098925" y="2813050"/>
          <p14:tracePt t="46261" x="4108450" y="2813050"/>
          <p14:tracePt t="46277" x="4125913" y="2813050"/>
          <p14:tracePt t="46293" x="4133850" y="2813050"/>
          <p14:tracePt t="46311" x="4133850" y="2822575"/>
          <p14:tracePt t="46326" x="4143375" y="2822575"/>
          <p14:tracePt t="46344" x="4143375" y="2830513"/>
          <p14:tracePt t="46359" x="4160838" y="2830513"/>
          <p14:tracePt t="46597" x="4187825" y="2830513"/>
          <p14:tracePt t="46607" x="4241800" y="2822575"/>
          <p14:tracePt t="46617" x="4330700" y="2813050"/>
          <p14:tracePt t="46628" x="4465638" y="2795588"/>
          <p14:tracePt t="46643" x="4660900" y="2786063"/>
          <p14:tracePt t="46660" x="4751388" y="2786063"/>
          <p14:tracePt t="46676" x="4894263" y="2786063"/>
          <p14:tracePt t="46693" x="4991100" y="2786063"/>
          <p14:tracePt t="46710" x="5010150" y="2786063"/>
          <p14:tracePt t="46726" x="5045075" y="2786063"/>
          <p14:tracePt t="46743" x="5054600" y="2786063"/>
          <p14:tracePt t="46743" x="5062538" y="2795588"/>
          <p14:tracePt t="46760" x="5081588" y="2803525"/>
          <p14:tracePt t="46780" x="5089525" y="2813050"/>
          <p14:tracePt t="46801" x="5099050" y="2822575"/>
          <p14:tracePt t="46821" x="5099050" y="2830513"/>
          <p14:tracePt t="46831" x="5099050" y="2840038"/>
          <p14:tracePt t="46843" x="5116513" y="2840038"/>
          <p14:tracePt t="47076" x="5143500" y="2840038"/>
          <p14:tracePt t="47087" x="5197475" y="2840038"/>
          <p14:tracePt t="47096" x="5303838" y="2830513"/>
          <p14:tracePt t="47109" x="5419725" y="2830513"/>
          <p14:tracePt t="47126" x="5626100" y="2830513"/>
          <p14:tracePt t="47143" x="5776913" y="2830513"/>
          <p14:tracePt t="47160" x="5840413" y="2830513"/>
          <p14:tracePt t="47176" x="5911850" y="2830513"/>
          <p14:tracePt t="47193" x="5965825" y="2847975"/>
          <p14:tracePt t="47210" x="5973763" y="2847975"/>
          <p14:tracePt t="47226" x="5983288" y="2847975"/>
          <p14:tracePt t="47242" x="5991225" y="2847975"/>
          <p14:tracePt t="47259" x="6000750" y="2847975"/>
          <p14:tracePt t="47291" x="6000750" y="2857500"/>
          <p14:tracePt t="47331" x="6018213" y="2857500"/>
          <p14:tracePt t="47587" x="6054725" y="2857500"/>
          <p14:tracePt t="47597" x="6126163" y="2847975"/>
          <p14:tracePt t="47611" x="6188075" y="2840038"/>
          <p14:tracePt t="47611" x="6251575" y="2840038"/>
          <p14:tracePt t="47628" x="6330950" y="2830513"/>
          <p14:tracePt t="47645" x="6537325" y="2830513"/>
          <p14:tracePt t="47661" x="6608763" y="2830513"/>
          <p14:tracePt t="47677" x="6715125" y="2830513"/>
          <p14:tracePt t="47693" x="6796088" y="2830513"/>
          <p14:tracePt t="47711" x="6823075" y="2830513"/>
          <p14:tracePt t="47726" x="6858000" y="2840038"/>
          <p14:tracePt t="47745" x="6867525" y="2840038"/>
          <p14:tracePt t="47760" x="6875463" y="2840038"/>
          <p14:tracePt t="47776" x="6884988" y="2840038"/>
          <p14:tracePt t="47794" x="6894513" y="2840038"/>
          <p14:tracePt t="47822" x="6884988" y="2840038"/>
          <p14:tracePt t="48566" x="6840538" y="2847975"/>
          <p14:tracePt t="48576" x="6751638" y="2857500"/>
          <p14:tracePt t="48587" x="6527800" y="2867025"/>
          <p14:tracePt t="48597" x="6330950" y="2867025"/>
          <p14:tracePt t="48611" x="5768975" y="2901950"/>
          <p14:tracePt t="48629" x="5599113" y="2901950"/>
          <p14:tracePt t="48644" x="5276850" y="2928938"/>
          <p14:tracePt t="48662" x="5187950" y="2928938"/>
          <p14:tracePt t="48662" x="5116513" y="2928938"/>
          <p14:tracePt t="48679" x="5062538" y="2928938"/>
          <p14:tracePt t="48694" x="5010150" y="2928938"/>
          <p14:tracePt t="48711" x="5000625" y="2928938"/>
          <p14:tracePt t="48727" x="4983163" y="2928938"/>
          <p14:tracePt t="48742" x="4973638" y="2928938"/>
          <p14:tracePt t="48760" x="4965700" y="2928938"/>
          <p14:tracePt t="49117" x="4929188" y="2928938"/>
          <p14:tracePt t="49127" x="4830763" y="2901950"/>
          <p14:tracePt t="49136" x="4705350" y="2874963"/>
          <p14:tracePt t="49147" x="4537075" y="2847975"/>
          <p14:tracePt t="49160" x="4251325" y="2847975"/>
          <p14:tracePt t="49176" x="3867150" y="2840038"/>
          <p14:tracePt t="49193" x="3616325" y="2840038"/>
          <p14:tracePt t="49210" x="3536950" y="2840038"/>
          <p14:tracePt t="49226" x="3429000" y="2840038"/>
          <p14:tracePt t="49243" x="3384550" y="2840038"/>
          <p14:tracePt t="49260" x="3367088" y="2840038"/>
          <p14:tracePt t="49276" x="3357563" y="2840038"/>
          <p14:tracePt t="49293" x="3340100" y="2840038"/>
          <p14:tracePt t="49575" x="3322638" y="2840038"/>
          <p14:tracePt t="49585" x="3276600" y="2840038"/>
          <p14:tracePt t="49595" x="3187700" y="2840038"/>
          <p14:tracePt t="49610" x="3081338" y="2840038"/>
          <p14:tracePt t="49610" x="2946400" y="2840038"/>
          <p14:tracePt t="49627" x="2741613" y="2857500"/>
          <p14:tracePt t="49642" x="2455863" y="2928938"/>
          <p14:tracePt t="49660" x="2347913" y="2946400"/>
          <p14:tracePt t="49676" x="2160588" y="2982913"/>
          <p14:tracePt t="49693" x="2044700" y="3000375"/>
          <p14:tracePt t="49710" x="2009775" y="3009900"/>
          <p14:tracePt t="49726" x="1965325" y="3017838"/>
          <p14:tracePt t="49744" x="1946275" y="3027363"/>
          <p14:tracePt t="49760" x="1938338" y="3036888"/>
          <p14:tracePt t="49776" x="1955800" y="3036888"/>
          <p14:tracePt t="50055" x="1982788" y="3036888"/>
          <p14:tracePt t="50065" x="2000250" y="3044825"/>
          <p14:tracePt t="50076" x="2017713" y="3044825"/>
          <p14:tracePt t="50094" x="2071688" y="3062288"/>
          <p14:tracePt t="50110" x="2116138" y="3071813"/>
          <p14:tracePt t="50128" x="2133600" y="3081338"/>
          <p14:tracePt t="50143" x="2170113" y="3089275"/>
          <p14:tracePt t="50160" x="2187575" y="3089275"/>
          <p14:tracePt t="50176" x="2205038" y="3089275"/>
          <p14:tracePt t="50193" x="2232025" y="3098800"/>
          <p14:tracePt t="50210" x="2241550" y="3098800"/>
          <p14:tracePt t="50226" x="2251075" y="3108325"/>
          <p14:tracePt t="50243" x="2259013" y="3108325"/>
          <p14:tracePt t="50279" x="2276475" y="3108325"/>
          <p14:tracePt t="50677" x="2303463" y="3108325"/>
          <p14:tracePt t="50687" x="2339975" y="3108325"/>
          <p14:tracePt t="50698" x="2393950" y="3089275"/>
          <p14:tracePt t="50710" x="2446338" y="3081338"/>
          <p14:tracePt t="50727" x="2562225" y="3071813"/>
          <p14:tracePt t="50744" x="2679700" y="3071813"/>
          <p14:tracePt t="50761" x="2724150" y="3071813"/>
          <p14:tracePt t="50776" x="2776538" y="3071813"/>
          <p14:tracePt t="50793" x="2803525" y="3071813"/>
          <p14:tracePt t="50810" x="2874963" y="3081338"/>
          <p14:tracePt t="50826" x="2965450" y="3108325"/>
          <p14:tracePt t="50843" x="2982913" y="3116263"/>
          <p14:tracePt t="50860" x="3017838" y="3125788"/>
          <p14:tracePt t="50876" x="3036888" y="3133725"/>
          <p14:tracePt t="50892" x="3044825" y="3133725"/>
          <p14:tracePt t="50909" x="3054350" y="3133725"/>
          <p14:tracePt t="50932" x="3071813" y="3133725"/>
          <p14:tracePt t="51238" x="3098800" y="3133725"/>
          <p14:tracePt t="51248" x="3152775" y="3125788"/>
          <p14:tracePt t="51260" x="3251200" y="3108325"/>
          <p14:tracePt t="51276" x="3625850" y="3044825"/>
          <p14:tracePt t="51294" x="3732213" y="3044825"/>
          <p14:tracePt t="51294" x="3857625" y="3044825"/>
          <p14:tracePt t="51310" x="3956050" y="3044825"/>
          <p14:tracePt t="51326" x="4152900" y="3054350"/>
          <p14:tracePt t="51343" x="4214813" y="3062288"/>
          <p14:tracePt t="51359" x="4295775" y="3089275"/>
          <p14:tracePt t="51376" x="4340225" y="3108325"/>
          <p14:tracePt t="51393" x="4348163" y="3108325"/>
          <p14:tracePt t="51408" x="4367213" y="3116263"/>
          <p14:tracePt t="51426" x="4375150" y="3116263"/>
          <p14:tracePt t="51442" x="4394200" y="3116263"/>
          <p14:tracePt t="51737" x="4456113" y="3116263"/>
          <p14:tracePt t="51748" x="4537075" y="3098800"/>
          <p14:tracePt t="51760" x="4759325" y="3071813"/>
          <p14:tracePt t="51776" x="5232400" y="3044825"/>
          <p14:tracePt t="51793" x="5545138" y="3044825"/>
          <p14:tracePt t="51809" x="5776913" y="3054350"/>
          <p14:tracePt t="51826" x="5929313" y="3089275"/>
          <p14:tracePt t="51843" x="5991225" y="3108325"/>
          <p14:tracePt t="51843" x="6037263" y="3125788"/>
          <p14:tracePt t="51860" x="6072188" y="3143250"/>
          <p14:tracePt t="51876" x="6116638" y="3152775"/>
          <p14:tracePt t="51894" x="6126163" y="3152775"/>
          <p14:tracePt t="51909" x="6134100" y="3160713"/>
          <p14:tracePt t="51926" x="6143625" y="3160713"/>
          <p14:tracePt t="51943" x="6161088" y="3160713"/>
          <p14:tracePt t="52258" x="6205538" y="3152775"/>
          <p14:tracePt t="52268" x="6259513" y="3133725"/>
          <p14:tracePt t="52278" x="6313488" y="3116263"/>
          <p14:tracePt t="52293" x="6375400" y="3108325"/>
          <p14:tracePt t="52309" x="6518275" y="3089275"/>
          <p14:tracePt t="52326" x="6599238" y="3089275"/>
          <p14:tracePt t="52342" x="6626225" y="3089275"/>
          <p14:tracePt t="52359" x="6670675" y="3089275"/>
          <p14:tracePt t="52376" x="6697663" y="3089275"/>
          <p14:tracePt t="52394" x="6705600" y="3089275"/>
          <p14:tracePt t="52409" x="6724650" y="3089275"/>
          <p14:tracePt t="52426" x="6742113" y="3089275"/>
          <p14:tracePt t="52443" x="6751638" y="3089275"/>
          <p14:tracePt t="52462" x="6751638" y="3098800"/>
          <p14:tracePt t="52493" x="6759575" y="3098800"/>
          <p14:tracePt t="52523" x="6759575" y="3108325"/>
          <p14:tracePt t="52564" x="6697663" y="3108325"/>
          <p14:tracePt t="53329" x="6616700" y="3116263"/>
          <p14:tracePt t="53339" x="6510338" y="3133725"/>
          <p14:tracePt t="53349" x="6303963" y="3143250"/>
          <p14:tracePt t="53360" x="6037263" y="3143250"/>
          <p14:tracePt t="53376" x="5491163" y="3187700"/>
          <p14:tracePt t="53393" x="5276850" y="3224213"/>
          <p14:tracePt t="53409" x="4911725" y="3276600"/>
          <p14:tracePt t="53426" x="4687888" y="3303588"/>
          <p14:tracePt t="53443" x="4633913" y="3313113"/>
          <p14:tracePt t="53459" x="4554538" y="3330575"/>
          <p14:tracePt t="53476" x="4527550" y="3340100"/>
          <p14:tracePt t="53492" x="4483100" y="3340100"/>
          <p14:tracePt t="53510" x="4473575" y="3340100"/>
          <p14:tracePt t="53526" x="4465638" y="3340100"/>
          <p14:tracePt t="53543" x="4446588" y="3340100"/>
          <p14:tracePt t="53819" x="4419600" y="3348038"/>
          <p14:tracePt t="53829" x="4340225" y="3348038"/>
          <p14:tracePt t="53839" x="4224338" y="3348038"/>
          <p14:tracePt t="53849" x="4081463" y="3348038"/>
          <p14:tracePt t="53861" x="3867150" y="3348038"/>
          <p14:tracePt t="53875" x="3419475" y="3348038"/>
          <p14:tracePt t="53892" x="3295650" y="3348038"/>
          <p14:tracePt t="53909" x="3036888" y="3357563"/>
          <p14:tracePt t="53926" x="2919413" y="3367088"/>
          <p14:tracePt t="53943" x="2884488" y="3367088"/>
          <p14:tracePt t="53959" x="2847975" y="3367088"/>
          <p14:tracePt t="53976" x="2830513" y="3375025"/>
          <p14:tracePt t="53976" x="2822575" y="3375025"/>
          <p14:tracePt t="53993" x="2813050" y="3375025"/>
          <p14:tracePt t="54012" x="2822575" y="3375025"/>
          <p14:tracePt t="54471" x="2840038" y="3375025"/>
          <p14:tracePt t="54481" x="2867025" y="3375025"/>
          <p14:tracePt t="54493" x="2894013" y="3375025"/>
          <p14:tracePt t="54509" x="2955925" y="3375025"/>
          <p14:tracePt t="54526" x="3036888" y="3375025"/>
          <p14:tracePt t="54545" x="3071813" y="3375025"/>
          <p14:tracePt t="54560" x="3125788" y="3375025"/>
          <p14:tracePt t="54578" x="3170238" y="3384550"/>
          <p14:tracePt t="54596" x="3205163" y="3384550"/>
          <p14:tracePt t="54610" x="3232150" y="3402013"/>
          <p14:tracePt t="54627" x="3251200" y="3402013"/>
          <p14:tracePt t="54642" x="3259138" y="3411538"/>
          <p14:tracePt t="54659" x="3268663" y="3419475"/>
          <p14:tracePt t="54677" x="3276600" y="3419475"/>
          <p14:tracePt t="54737" x="3286125" y="3419475"/>
          <p14:tracePt t="55176" x="3313113" y="3419475"/>
          <p14:tracePt t="55186" x="3357563" y="3402013"/>
          <p14:tracePt t="55196" x="3419475" y="3384550"/>
          <p14:tracePt t="55210" x="3473450" y="3367088"/>
          <p14:tracePt t="55210" x="3536950" y="3357563"/>
          <p14:tracePt t="55229" x="3608388" y="3348038"/>
          <p14:tracePt t="55243" x="3724275" y="3340100"/>
          <p14:tracePt t="55261" x="3776663" y="3340100"/>
          <p14:tracePt t="55277" x="3830638" y="3340100"/>
          <p14:tracePt t="55294" x="3867150" y="3340100"/>
          <p14:tracePt t="55311" x="3902075" y="3348038"/>
          <p14:tracePt t="55330" x="3919538" y="3357563"/>
          <p14:tracePt t="55349" x="3929063" y="3357563"/>
          <p14:tracePt t="55380" x="3938588" y="3357563"/>
          <p14:tracePt t="55441" x="3946525" y="3367088"/>
          <p14:tracePt t="55452" x="3956050" y="3367088"/>
          <p14:tracePt t="55483" x="3956050" y="3375025"/>
          <p14:tracePt t="55493" x="3965575" y="3375025"/>
          <p14:tracePt t="55512" x="3983038" y="3375025"/>
          <p14:tracePt t="55757" x="4010025" y="3375025"/>
          <p14:tracePt t="55767" x="4071938" y="3348038"/>
          <p14:tracePt t="55777" x="4179888" y="3303588"/>
          <p14:tracePt t="55793" x="4643438" y="3170238"/>
          <p14:tracePt t="55810" x="4795838" y="3152775"/>
          <p14:tracePt t="55826" x="5045075" y="3152775"/>
          <p14:tracePt t="55843" x="5241925" y="3170238"/>
          <p14:tracePt t="55860" x="5313363" y="3187700"/>
          <p14:tracePt t="55876" x="5419725" y="3241675"/>
          <p14:tracePt t="55892" x="5456238" y="3259138"/>
          <p14:tracePt t="55909" x="5518150" y="3268663"/>
          <p14:tracePt t="55926" x="5554663" y="3286125"/>
          <p14:tracePt t="55943" x="5562600" y="3295650"/>
          <p14:tracePt t="55959" x="5608638" y="3313113"/>
          <p14:tracePt t="55976" x="5643563" y="3330575"/>
          <p14:tracePt t="55993" x="5661025" y="3340100"/>
          <p14:tracePt t="56009" x="5680075" y="3340100"/>
          <p14:tracePt t="56026" x="5680075" y="3348038"/>
          <p14:tracePt t="56043" x="5688013" y="3348038"/>
          <p14:tracePt t="56059" x="5688013" y="3357563"/>
          <p14:tracePt t="56076" x="5697538" y="3357563"/>
          <p14:tracePt t="56103" x="5697538" y="3367088"/>
          <p14:tracePt t="56135" x="5705475" y="3367088"/>
          <p14:tracePt t="56145" x="5705475" y="3375025"/>
          <p14:tracePt t="56165" x="5715000" y="3375025"/>
          <p14:tracePt t="56176" x="5715000" y="3384550"/>
          <p14:tracePt t="56186" x="5715000" y="3394075"/>
          <p14:tracePt t="56196" x="5715000" y="3402013"/>
          <p14:tracePt t="56210" x="5715000" y="3429000"/>
          <p14:tracePt t="58017" x="5697538" y="3438525"/>
          <p14:tracePt t="58399" x="5670550" y="3438525"/>
          <p14:tracePt t="58410" x="5634038" y="3455988"/>
          <p14:tracePt t="58420" x="5572125" y="3465513"/>
          <p14:tracePt t="58430" x="5510213" y="3482975"/>
          <p14:tracePt t="58445" x="5411788" y="3482975"/>
          <p14:tracePt t="58459" x="5116513" y="3509963"/>
          <p14:tracePt t="58475" x="4724400" y="3527425"/>
          <p14:tracePt t="58492" x="4562475" y="3544888"/>
          <p14:tracePt t="58509" x="4375150" y="3571875"/>
          <p14:tracePt t="58525" x="4224338" y="3598863"/>
          <p14:tracePt t="58543" x="4187825" y="3616325"/>
          <p14:tracePt t="58559" x="4116388" y="3625850"/>
          <p14:tracePt t="58576" x="4108450" y="3633788"/>
          <p14:tracePt t="58593" x="4098925" y="3633788"/>
          <p14:tracePt t="58609" x="4081463" y="3633788"/>
          <p14:tracePt t="58950" x="4044950" y="3652838"/>
          <p14:tracePt t="58960" x="3973513" y="3670300"/>
          <p14:tracePt t="58970" x="3867150" y="3679825"/>
          <p14:tracePt t="58981" x="3724275" y="3679825"/>
          <p14:tracePt t="58994" x="3490913" y="3705225"/>
          <p14:tracePt t="59010" x="3170238" y="3705225"/>
          <p14:tracePt t="59027" x="2867025" y="3714750"/>
          <p14:tracePt t="59044" x="2776538" y="3724275"/>
          <p14:tracePt t="59060" x="2679700" y="3732213"/>
          <p14:tracePt t="59077" x="2616200" y="3741738"/>
          <p14:tracePt t="59094" x="2608263" y="3741738"/>
          <p14:tracePt t="59111" x="2571750" y="3751263"/>
          <p14:tracePt t="59127" x="2562225" y="3751263"/>
          <p14:tracePt t="59144" x="2562225" y="3759200"/>
          <p14:tracePt t="59541" x="2562225" y="3768725"/>
          <p14:tracePt t="59551" x="2562225" y="3776663"/>
          <p14:tracePt t="59561" x="2571750" y="3795713"/>
          <p14:tracePt t="59576" x="2571750" y="3813175"/>
          <p14:tracePt t="59595" x="2589213" y="3830638"/>
          <p14:tracePt t="59610" x="2598738" y="3857625"/>
          <p14:tracePt t="59627" x="2616200" y="3884613"/>
          <p14:tracePt t="59645" x="2625725" y="3894138"/>
          <p14:tracePt t="59660" x="2633663" y="3911600"/>
          <p14:tracePt t="59678" x="2643188" y="3919538"/>
          <p14:tracePt t="59694" x="2643188" y="3929063"/>
          <p14:tracePt t="59715" x="2652713" y="3929063"/>
          <p14:tracePt t="59735" x="2652713" y="3938588"/>
          <p14:tracePt t="59746" x="2660650" y="3938588"/>
          <p14:tracePt t="59827" x="2679700" y="3938588"/>
          <p14:tracePt t="60368" x="2697163" y="3938588"/>
          <p14:tracePt t="60378" x="2732088" y="3938588"/>
          <p14:tracePt t="60388" x="2776538" y="3938588"/>
          <p14:tracePt t="60398" x="2822575" y="3938588"/>
          <p14:tracePt t="60411" x="2857500" y="3938588"/>
          <p14:tracePt t="60426" x="2919413" y="3946525"/>
          <p14:tracePt t="60444" x="3017838" y="3956050"/>
          <p14:tracePt t="60462" x="3054350" y="3965575"/>
          <p14:tracePt t="60476" x="3133725" y="3973513"/>
          <p14:tracePt t="60493" x="3170238" y="3990975"/>
          <p14:tracePt t="60509" x="3241675" y="4027488"/>
          <p14:tracePt t="60526" x="3286125" y="4044950"/>
          <p14:tracePt t="60543" x="3303588" y="4054475"/>
          <p14:tracePt t="60559" x="3322638" y="4071938"/>
          <p14:tracePt t="60577" x="3340100" y="4071938"/>
          <p14:tracePt t="60958" x="3348038" y="4062413"/>
          <p14:tracePt t="60968" x="3367088" y="4054475"/>
          <p14:tracePt t="60979" x="3384550" y="4044950"/>
          <p14:tracePt t="60993" x="3419475" y="4037013"/>
          <p14:tracePt t="61010" x="3490913" y="4017963"/>
          <p14:tracePt t="61025" x="3536950" y="4000500"/>
          <p14:tracePt t="61043" x="3554413" y="4000500"/>
          <p14:tracePt t="61059" x="3581400" y="4000500"/>
          <p14:tracePt t="61076" x="3589338" y="4000500"/>
          <p14:tracePt t="61092" x="3608388" y="4000500"/>
          <p14:tracePt t="61108" x="3616325" y="4000500"/>
          <p14:tracePt t="61125" x="3625850" y="4000500"/>
          <p14:tracePt t="61142" x="3633788" y="4000500"/>
          <p14:tracePt t="61158" x="3643313" y="4000500"/>
          <p14:tracePt t="61175" x="3652838" y="4000500"/>
          <p14:tracePt t="61203" x="3660775" y="4000500"/>
          <p14:tracePt t="61213" x="3670300" y="4000500"/>
          <p14:tracePt t="61226" x="3679825" y="4000500"/>
          <p14:tracePt t="61244" x="3687763" y="4000500"/>
          <p14:tracePt t="61259" x="3705225" y="4000500"/>
          <p14:tracePt t="61276" x="3724275" y="4000500"/>
          <p14:tracePt t="61292" x="3751263" y="4010025"/>
          <p14:tracePt t="61309" x="3759200" y="4017963"/>
          <p14:tracePt t="61326" x="3768725" y="4027488"/>
          <p14:tracePt t="61342" x="3776663" y="4027488"/>
          <p14:tracePt t="61360" x="3786188" y="4027488"/>
          <p14:tracePt t="61652" x="3830638" y="4027488"/>
          <p14:tracePt t="61662" x="3911600" y="4017963"/>
          <p14:tracePt t="61672" x="3983038" y="4010025"/>
          <p14:tracePt t="61682" x="4054475" y="3990975"/>
          <p14:tracePt t="61692" x="4152900" y="3973513"/>
          <p14:tracePt t="61709" x="4330700" y="3965575"/>
          <p14:tracePt t="61726" x="4394200" y="3965575"/>
          <p14:tracePt t="61742" x="4483100" y="3965575"/>
          <p14:tracePt t="61760" x="4554538" y="3965575"/>
          <p14:tracePt t="61778" x="4581525" y="3965575"/>
          <p14:tracePt t="61793" x="4616450" y="3965575"/>
          <p14:tracePt t="61811" x="4633913" y="3965575"/>
          <p14:tracePt t="61827" x="4643438" y="3965575"/>
          <p14:tracePt t="61844" x="4652963" y="3965575"/>
          <p14:tracePt t="61867" x="4679950" y="3956050"/>
          <p14:tracePt t="62163" x="4714875" y="3946525"/>
          <p14:tracePt t="62173" x="4776788" y="3929063"/>
          <p14:tracePt t="62183" x="4867275" y="3902075"/>
          <p14:tracePt t="62195" x="4956175" y="3902075"/>
          <p14:tracePt t="62209" x="5160963" y="3894138"/>
          <p14:tracePt t="62226" x="5232400" y="3894138"/>
          <p14:tracePt t="62242" x="5330825" y="3894138"/>
          <p14:tracePt t="62259" x="5384800" y="3902075"/>
          <p14:tracePt t="62278" x="5411788" y="3911600"/>
          <p14:tracePt t="62293" x="5446713" y="3911600"/>
          <p14:tracePt t="62312" x="5465763" y="3911600"/>
          <p14:tracePt t="62327" x="5473700" y="3911600"/>
          <p14:tracePt t="62346" x="5473700" y="3919538"/>
          <p14:tracePt t="63291" x="5465763" y="3929063"/>
          <p14:tracePt t="63610" x="5419725" y="3938588"/>
          <p14:tracePt t="63620" x="5348288" y="3946525"/>
          <p14:tracePt t="63630" x="5259388" y="3956050"/>
          <p14:tracePt t="63643" x="5089525" y="3973513"/>
          <p14:tracePt t="63659" x="4751388" y="4010025"/>
          <p14:tracePt t="63676" x="4411663" y="4044950"/>
          <p14:tracePt t="63693" x="4313238" y="4062413"/>
          <p14:tracePt t="63709" x="4214813" y="4062413"/>
          <p14:tracePt t="63726" x="4179888" y="4071938"/>
          <p14:tracePt t="63742" x="4133850" y="4071938"/>
          <p14:tracePt t="63759" x="4108450" y="4071938"/>
          <p14:tracePt t="63777" x="4098925" y="4071938"/>
          <p14:tracePt t="64191" x="4089400" y="4081463"/>
          <p14:tracePt t="64201" x="4062413" y="4089400"/>
          <p14:tracePt t="64212" x="4037013" y="4098925"/>
          <p14:tracePt t="64225" x="4000500" y="4108450"/>
          <p14:tracePt t="64242" x="3875088" y="4125913"/>
          <p14:tracePt t="64259" x="3795713" y="4125913"/>
          <p14:tracePt t="64276" x="3768725" y="4125913"/>
          <p14:tracePt t="64292" x="3714750" y="4133850"/>
          <p14:tracePt t="64310" x="3670300" y="4133850"/>
          <p14:tracePt t="64327" x="3643313" y="4133850"/>
          <p14:tracePt t="64342" x="3608388" y="4133850"/>
          <p14:tracePt t="64359" x="3562350" y="4143375"/>
          <p14:tracePt t="64376" x="3544888" y="4143375"/>
          <p14:tracePt t="64392" x="3509963" y="4152900"/>
          <p14:tracePt t="64409" x="3490913" y="4152900"/>
          <p14:tracePt t="64425" x="3465513" y="4152900"/>
          <p14:tracePt t="64442" x="3455988" y="4160838"/>
          <p14:tracePt t="64459" x="3438525" y="4160838"/>
          <p14:tracePt t="64476" x="3411538" y="4170363"/>
          <p14:tracePt t="64492" x="3384550" y="4170363"/>
          <p14:tracePt t="64510" x="3367088" y="4170363"/>
          <p14:tracePt t="64528" x="3357563" y="4170363"/>
          <p14:tracePt t="64548" x="3348038" y="4170363"/>
          <p14:tracePt t="64589" x="3384550" y="4160838"/>
          <p14:tracePt t="65242" x="3490913" y="4125913"/>
          <p14:tracePt t="65252" x="3643313" y="4054475"/>
          <p14:tracePt t="65262" x="3884613" y="3965575"/>
          <p14:tracePt t="65275" x="4062413" y="3902075"/>
          <p14:tracePt t="65291" x="4251325" y="3867150"/>
          <p14:tracePt t="65308" x="4348163" y="3857625"/>
          <p14:tracePt t="65326" x="4375150" y="3857625"/>
          <p14:tracePt t="65341" x="4438650" y="3867150"/>
          <p14:tracePt t="65358" x="4465638" y="3884613"/>
          <p14:tracePt t="65376" x="4491038" y="3894138"/>
          <p14:tracePt t="65391" x="4510088" y="3894138"/>
          <p14:tracePt t="65409" x="4518025" y="3894138"/>
          <p14:tracePt t="65425" x="4527550" y="3902075"/>
          <p14:tracePt t="65442" x="4537075" y="3902075"/>
          <p14:tracePt t="65458" x="4545013" y="3902075"/>
          <p14:tracePt t="65529" x="4545013" y="3911600"/>
          <p14:tracePt t="65578" x="4545013" y="3919538"/>
          <p14:tracePt t="65599" x="4545013" y="3929063"/>
          <p14:tracePt t="65639" x="4545013" y="3946525"/>
          <p14:tracePt t="65660" x="4545013" y="3956050"/>
          <p14:tracePt t="65680" x="4537075" y="3965575"/>
          <p14:tracePt t="65691" x="4527550" y="3973513"/>
          <p14:tracePt t="65711" x="4510088" y="3990975"/>
          <p14:tracePt t="65721" x="4500563" y="3990975"/>
          <p14:tracePt t="65732" x="4491038" y="4000500"/>
          <p14:tracePt t="65743" x="4473575" y="4010025"/>
          <p14:tracePt t="65759" x="4446588" y="4010025"/>
          <p14:tracePt t="65776" x="4429125" y="4010025"/>
          <p14:tracePt t="65792" x="4419600" y="4010025"/>
          <p14:tracePt t="65808" x="4411663" y="4010025"/>
          <p14:tracePt t="65854" x="4411663" y="4017963"/>
          <p14:tracePt t="66028" x="4402138" y="4017963"/>
          <p14:tracePt t="66038" x="4394200" y="4017963"/>
          <p14:tracePt t="66078" x="4384675" y="4017963"/>
          <p14:tracePt t="66192" x="4384675" y="4027488"/>
          <p14:tracePt t="66232" x="4375150" y="4027488"/>
          <p14:tracePt t="66243" x="4375150" y="4037013"/>
          <p14:tracePt t="66273" x="4367213" y="4037013"/>
          <p14:tracePt t="66283" x="4357688" y="4037013"/>
          <p14:tracePt t="66294" x="4357688" y="4044950"/>
          <p14:tracePt t="66313" x="4348163" y="4044950"/>
          <p14:tracePt t="66325" x="4340225" y="4044950"/>
          <p14:tracePt t="66341" x="4330700" y="4054475"/>
          <p14:tracePt t="66359" x="4313238" y="4054475"/>
          <p14:tracePt t="66376" x="4313238" y="4062413"/>
          <p14:tracePt t="66393" x="4295775" y="4062413"/>
          <p14:tracePt t="66408" x="4286250" y="4071938"/>
          <p14:tracePt t="66426" x="4276725" y="4071938"/>
          <p14:tracePt t="66442" x="4268788" y="4071938"/>
          <p14:tracePt t="66459" x="4268788" y="4081463"/>
          <p14:tracePt t="66476" x="4259263" y="4081463"/>
          <p14:tracePt t="66517" x="4259263" y="4089400"/>
          <p14:tracePt t="66557" x="4251325" y="4089400"/>
          <p14:tracePt t="66568" x="4241800" y="4089400"/>
          <p14:tracePt t="66588" x="4232275" y="4089400"/>
          <p14:tracePt t="66598" x="4224338" y="4089400"/>
          <p14:tracePt t="66619" x="4214813" y="4089400"/>
          <p14:tracePt t="66640" x="4205288" y="4098925"/>
          <p14:tracePt t="66649" x="4197350" y="4098925"/>
          <p14:tracePt t="66660" x="4187825" y="4098925"/>
          <p14:tracePt t="70247" x="4170363" y="4098925"/>
          <p14:tracePt t="70994" x="4143375" y="4108450"/>
          <p14:tracePt t="71004" x="4125913" y="4108450"/>
          <p14:tracePt t="71014" x="4089400" y="4116388"/>
          <p14:tracePt t="71026" x="4027488" y="4133850"/>
          <p14:tracePt t="71042" x="3894138" y="4160838"/>
          <p14:tracePt t="71059" x="3830638" y="4179888"/>
          <p14:tracePt t="71075" x="3714750" y="4214813"/>
          <p14:tracePt t="71091" x="3544888" y="4259263"/>
          <p14:tracePt t="71109" x="3473450" y="4286250"/>
          <p14:tracePt t="71125" x="3348038" y="4313238"/>
          <p14:tracePt t="71142" x="3232150" y="4348163"/>
          <p14:tracePt t="71159" x="3179763" y="4367213"/>
          <p14:tracePt t="71175" x="3108325" y="4384675"/>
          <p14:tracePt t="71192" x="3089275" y="4394200"/>
          <p14:tracePt t="71208" x="3071813" y="4402138"/>
          <p14:tracePt t="71225" x="3054350" y="4402138"/>
          <p14:tracePt t="71242" x="3044825" y="4402138"/>
          <p14:tracePt t="71270" x="3044825" y="4411663"/>
          <p14:tracePt t="71791" x="3036888" y="4411663"/>
          <p14:tracePt t="71801" x="3027363" y="4419600"/>
          <p14:tracePt t="71811" x="3017838" y="4419600"/>
          <p14:tracePt t="71826" x="2973388" y="4429125"/>
          <p14:tracePt t="71844" x="2955925" y="4438650"/>
          <p14:tracePt t="71859" x="2911475" y="4446588"/>
          <p14:tracePt t="71876" x="2822575" y="4456113"/>
          <p14:tracePt t="71894" x="2776538" y="4473575"/>
          <p14:tracePt t="71909" x="2714625" y="4483100"/>
          <p14:tracePt t="71927" x="2697163" y="4491038"/>
          <p14:tracePt t="71943" x="2660650" y="4491038"/>
          <p14:tracePt t="71960" x="2643188" y="4500563"/>
          <p14:tracePt t="71978" x="2633663" y="4510088"/>
          <p14:tracePt t="71993" x="2616200" y="4510088"/>
          <p14:tracePt t="72010" x="2633663" y="4510088"/>
          <p14:tracePt t="72331" x="2670175" y="4491038"/>
          <p14:tracePt t="72342" x="2751138" y="4473575"/>
          <p14:tracePt t="72352" x="2822575" y="4465638"/>
          <p14:tracePt t="72362" x="2884488" y="4456113"/>
          <p14:tracePt t="72376" x="2955925" y="4456113"/>
          <p14:tracePt t="72394" x="2982913" y="4456113"/>
          <p14:tracePt t="72410" x="3036888" y="4456113"/>
          <p14:tracePt t="72427" x="3071813" y="4456113"/>
          <p14:tracePt t="72443" x="3116263" y="4465638"/>
          <p14:tracePt t="72461" x="3143250" y="4483100"/>
          <p14:tracePt t="72477" x="3152775" y="4483100"/>
          <p14:tracePt t="72477" x="3160713" y="4483100"/>
          <p14:tracePt t="72495" x="3170238" y="4483100"/>
          <p14:tracePt t="72509" x="3170238" y="4491038"/>
          <p14:tracePt t="72535" x="3187700" y="4491038"/>
          <p14:tracePt t="72801" x="3205163" y="4483100"/>
          <p14:tracePt t="72811" x="3251200" y="4465638"/>
          <p14:tracePt t="72821" x="3340100" y="4438650"/>
          <p14:tracePt t="72831" x="3438525" y="4419600"/>
          <p14:tracePt t="72843" x="3517900" y="4402138"/>
          <p14:tracePt t="72859" x="3633788" y="4394200"/>
          <p14:tracePt t="72877" x="3768725" y="4394200"/>
          <p14:tracePt t="72894" x="3830638" y="4394200"/>
          <p14:tracePt t="72909" x="3911600" y="4394200"/>
          <p14:tracePt t="72926" x="3973513" y="4411663"/>
          <p14:tracePt t="72944" x="3990975" y="4419600"/>
          <p14:tracePt t="72959" x="4037013" y="4446588"/>
          <p14:tracePt t="72977" x="4044950" y="4456113"/>
          <p14:tracePt t="72995" x="4054475" y="4456113"/>
          <p14:tracePt t="73015" x="4071938" y="4456113"/>
          <p14:tracePt t="73300" x="4098925" y="4456113"/>
          <p14:tracePt t="73311" x="4143375" y="4456113"/>
          <p14:tracePt t="73321" x="4241800" y="4419600"/>
          <p14:tracePt t="73331" x="4330700" y="4411663"/>
          <p14:tracePt t="73344" x="4394200" y="4402138"/>
          <p14:tracePt t="73359" x="4518025" y="4394200"/>
          <p14:tracePt t="73376" x="4660900" y="4394200"/>
          <p14:tracePt t="73394" x="4705350" y="4394200"/>
          <p14:tracePt t="73409" x="4759325" y="4394200"/>
          <p14:tracePt t="73426" x="4795838" y="4394200"/>
          <p14:tracePt t="73443" x="4813300" y="4394200"/>
          <p14:tracePt t="73460" x="4822825" y="4394200"/>
          <p14:tracePt t="73475" x="4830763" y="4394200"/>
          <p14:tracePt t="73492" x="4840288" y="4402138"/>
          <p14:tracePt t="73509" x="4857750" y="4402138"/>
          <p14:tracePt t="73526" x="4857750" y="4411663"/>
          <p14:tracePt t="73542" x="4867275" y="4419600"/>
          <p14:tracePt t="73559" x="4875213" y="4419600"/>
          <p14:tracePt t="73576" x="4884738" y="4419600"/>
          <p14:tracePt t="73592" x="4884738" y="4429125"/>
          <p14:tracePt t="73608" x="4875213" y="4429125"/>
          <p14:tracePt t="73820" x="4857750" y="4429125"/>
          <p14:tracePt t="73830" x="4830763" y="4429125"/>
          <p14:tracePt t="73843" x="4795838" y="4429125"/>
          <p14:tracePt t="73858" x="4741863" y="4429125"/>
          <p14:tracePt t="73875" x="4714875" y="4429125"/>
          <p14:tracePt t="73892" x="4697413" y="4429125"/>
          <p14:tracePt t="73908" x="4670425" y="4429125"/>
          <p14:tracePt t="73926" x="4660900" y="4429125"/>
          <p14:tracePt t="73926" x="4652963" y="4429125"/>
          <p14:tracePt t="73942" x="4633913" y="4429125"/>
          <p14:tracePt t="73958" x="4625975" y="4429125"/>
          <p14:tracePt t="73975" x="4608513" y="4429125"/>
          <p14:tracePt t="73991" x="4589463" y="4438650"/>
          <p14:tracePt t="74008" x="4581525" y="4438650"/>
          <p14:tracePt t="74026" x="4572000" y="4438650"/>
          <p14:tracePt t="74041" x="4562475" y="4438650"/>
          <p14:tracePt t="74085" x="4572000" y="4438650"/>
          <p14:tracePt t="74187" x="4598988" y="4438650"/>
          <p14:tracePt t="74197" x="4608513" y="4438650"/>
          <p14:tracePt t="74208" x="4625975" y="4438650"/>
          <p14:tracePt t="74224" x="4670425" y="4446588"/>
          <p14:tracePt t="74241" x="4687888" y="4446588"/>
          <p14:tracePt t="74241" x="4714875" y="4446588"/>
          <p14:tracePt t="74259" x="4732338" y="4446588"/>
          <p14:tracePt t="74274" x="4768850" y="4446588"/>
          <p14:tracePt t="74292" x="4776788" y="4456113"/>
          <p14:tracePt t="74308" x="4803775" y="4456113"/>
          <p14:tracePt t="74325" x="4813300" y="4456113"/>
          <p14:tracePt t="74342" x="4822825" y="4456113"/>
          <p14:tracePt t="74391" x="4848225" y="4456113"/>
          <p14:tracePt t="74677" x="4911725" y="4446588"/>
          <p14:tracePt t="74688" x="4973638" y="4438650"/>
          <p14:tracePt t="74698" x="5045075" y="4429125"/>
          <p14:tracePt t="74710" x="5116513" y="4429125"/>
          <p14:tracePt t="74726" x="5330825" y="4419600"/>
          <p14:tracePt t="74743" x="5473700" y="4419600"/>
          <p14:tracePt t="74762" x="5527675" y="4419600"/>
          <p14:tracePt t="74775" x="5616575" y="4429125"/>
          <p14:tracePt t="74792" x="5661025" y="4438650"/>
          <p14:tracePt t="74808" x="5715000" y="4446588"/>
          <p14:tracePt t="74825" x="5759450" y="4465638"/>
          <p14:tracePt t="74841" x="5768975" y="4465638"/>
          <p14:tracePt t="74860" x="5776913" y="4465638"/>
          <p14:tracePt t="74880" x="5776913" y="4473575"/>
          <p14:tracePt t="74921" x="5795963" y="4473575"/>
          <p14:tracePt t="75237" x="5830888" y="4465638"/>
          <p14:tracePt t="75247" x="5884863" y="4456113"/>
          <p14:tracePt t="75259" x="5956300" y="4446588"/>
          <p14:tracePt t="75274" x="6161088" y="4429125"/>
          <p14:tracePt t="75291" x="6269038" y="4419600"/>
          <p14:tracePt t="75308" x="6394450" y="4419600"/>
          <p14:tracePt t="75325" x="6483350" y="4419600"/>
          <p14:tracePt t="75342" x="6527800" y="4419600"/>
          <p14:tracePt t="75358" x="6581775" y="4419600"/>
          <p14:tracePt t="75375" x="6626225" y="4419600"/>
          <p14:tracePt t="75392" x="6634163" y="4419600"/>
          <p14:tracePt t="75411" x="6643688" y="4419600"/>
          <p14:tracePt t="75425" x="6653213" y="4429125"/>
          <p14:tracePt t="75444" x="6661150" y="4429125"/>
          <p14:tracePt t="75459" x="6670675" y="4429125"/>
          <p14:tracePt t="75483" x="6670675" y="4438650"/>
          <p14:tracePt t="75494" x="6670675" y="4446588"/>
          <p14:tracePt t="75513" x="6670675" y="4456113"/>
          <p14:tracePt t="75528" x="6688138" y="4456113"/>
          <p14:tracePt t="75798" x="6705600" y="4456113"/>
          <p14:tracePt t="75810" x="6732588" y="4456113"/>
          <p14:tracePt t="75820" x="6759575" y="4456113"/>
          <p14:tracePt t="75830" x="6804025" y="4456113"/>
          <p14:tracePt t="75844" x="6840538" y="4456113"/>
          <p14:tracePt t="75858" x="6894513" y="4456113"/>
          <p14:tracePt t="75875" x="6911975" y="4456113"/>
          <p14:tracePt t="75893" x="6929438" y="4456113"/>
          <p14:tracePt t="75909" x="6938963" y="4456113"/>
          <p14:tracePt t="75926" x="6919913" y="4456113"/>
          <p14:tracePt t="75993" x="6902450" y="4456113"/>
          <p14:tracePt t="76003" x="6884988" y="4456113"/>
          <p14:tracePt t="76013" x="6867525" y="4456113"/>
          <p14:tracePt t="76027" x="6858000" y="4456113"/>
          <p14:tracePt t="76041" x="6831013" y="4456113"/>
          <p14:tracePt t="76058" x="6804025" y="4456113"/>
          <p14:tracePt t="76076" x="6786563" y="4456113"/>
          <p14:tracePt t="76093" x="6769100" y="4456113"/>
          <p14:tracePt t="76108" x="6759575" y="4456113"/>
          <p14:tracePt t="76126" x="6751638" y="4456113"/>
          <p14:tracePt t="76145" x="6751638" y="4446588"/>
          <p14:tracePt t="77101" x="6742113" y="4446588"/>
          <p14:tracePt t="77278" x="6732588" y="4456113"/>
          <p14:tracePt t="77288" x="6715125" y="4456113"/>
          <p14:tracePt t="77298" x="6688138" y="4456113"/>
          <p14:tracePt t="77310" x="6653213" y="4456113"/>
          <p14:tracePt t="77325" x="6562725" y="4456113"/>
          <p14:tracePt t="77342" x="6527800" y="4456113"/>
          <p14:tracePt t="77358" x="6456363" y="4456113"/>
          <p14:tracePt t="77375" x="6323013" y="4456113"/>
          <p14:tracePt t="77392" x="6259513" y="4456113"/>
          <p14:tracePt t="77408" x="6134100" y="4446588"/>
          <p14:tracePt t="77424" x="6010275" y="4446588"/>
          <p14:tracePt t="77442" x="5946775" y="4446588"/>
          <p14:tracePt t="77458" x="5848350" y="4446588"/>
          <p14:tracePt t="77474" x="5822950" y="4446588"/>
          <p14:tracePt t="77491" x="5795963" y="4446588"/>
          <p14:tracePt t="77508" x="5776913" y="4446588"/>
          <p14:tracePt t="77524" x="5768975" y="4446588"/>
          <p14:tracePt t="77542" x="5751513" y="4446588"/>
          <p14:tracePt t="78022" x="5741988" y="4446588"/>
          <p14:tracePt t="78032" x="5715000" y="4446588"/>
          <p14:tracePt t="78042" x="5688013" y="4446588"/>
          <p14:tracePt t="78058" x="5589588" y="4456113"/>
          <p14:tracePt t="78075" x="5483225" y="4473575"/>
          <p14:tracePt t="78092" x="5295900" y="4500563"/>
          <p14:tracePt t="78109" x="5062538" y="4537075"/>
          <p14:tracePt t="78125" x="4965700" y="4545013"/>
          <p14:tracePt t="78141" x="4857750" y="4562475"/>
          <p14:tracePt t="78158" x="4822825" y="4562475"/>
          <p14:tracePt t="78158" x="4803775" y="4562475"/>
          <p14:tracePt t="78175" x="4776788" y="4572000"/>
          <p14:tracePt t="78191" x="4768850" y="4572000"/>
          <p14:tracePt t="78208" x="4751388" y="4572000"/>
          <p14:tracePt t="78225" x="4741863" y="4572000"/>
          <p14:tracePt t="79143" x="4732338" y="4572000"/>
          <p14:tracePt t="79306" x="4697413" y="4572000"/>
          <p14:tracePt t="79317" x="4625975" y="4572000"/>
          <p14:tracePt t="79327" x="4527550" y="4572000"/>
          <p14:tracePt t="79341" x="4411663" y="4572000"/>
          <p14:tracePt t="79341" x="4179888" y="4572000"/>
          <p14:tracePt t="79358" x="4000500" y="4554538"/>
          <p14:tracePt t="79374" x="3670300" y="4537075"/>
          <p14:tracePt t="79392" x="3517900" y="4527550"/>
          <p14:tracePt t="79408" x="3384550" y="4518025"/>
          <p14:tracePt t="79425" x="3313113" y="4510088"/>
          <p14:tracePt t="79442" x="3295650" y="4500563"/>
          <p14:tracePt t="79458" x="3276600" y="4500563"/>
          <p14:tracePt t="79474" x="3259138" y="4500563"/>
          <p14:tracePt t="79492" x="3251200" y="4500563"/>
          <p14:tracePt t="79755" x="3205163" y="4500563"/>
          <p14:tracePt t="79766" x="3143250" y="4518025"/>
          <p14:tracePt t="79776" x="3054350" y="4537075"/>
          <p14:tracePt t="79791" x="2867025" y="4581525"/>
          <p14:tracePt t="79809" x="2741613" y="4616450"/>
          <p14:tracePt t="79825" x="2554288" y="4633913"/>
          <p14:tracePt t="79842" x="2455863" y="4643438"/>
          <p14:tracePt t="79858" x="2438400" y="4652963"/>
          <p14:tracePt t="79874" x="2401888" y="4652963"/>
          <p14:tracePt t="79891" x="2393950" y="4652963"/>
          <p14:tracePt t="79908" x="2384425" y="4652963"/>
          <p14:tracePt t="79925" x="2384425" y="4660900"/>
          <p14:tracePt t="80021" x="2393950" y="4660900"/>
          <p14:tracePt t="80031" x="2411413" y="4670425"/>
          <p14:tracePt t="80042" x="2438400" y="4670425"/>
          <p14:tracePt t="80058" x="2482850" y="4687888"/>
          <p14:tracePt t="80075" x="2509838" y="4687888"/>
          <p14:tracePt t="80091" x="2554288" y="4705350"/>
          <p14:tracePt t="80108" x="2589213" y="4714875"/>
          <p14:tracePt t="80125" x="2608263" y="4714875"/>
          <p14:tracePt t="80141" x="2625725" y="4724400"/>
          <p14:tracePt t="80158" x="2652713" y="4732338"/>
          <p14:tracePt t="80175" x="2670175" y="4732338"/>
          <p14:tracePt t="80191" x="2697163" y="4732338"/>
          <p14:tracePt t="80208" x="2705100" y="4741863"/>
          <p14:tracePt t="80224" x="2724150" y="4741863"/>
          <p14:tracePt t="80541" x="2741613" y="4741863"/>
          <p14:tracePt t="80551" x="2786063" y="4741863"/>
          <p14:tracePt t="80561" x="2847975" y="4724400"/>
          <p14:tracePt t="80574" x="2955925" y="4697413"/>
          <p14:tracePt t="80591" x="3133725" y="4670425"/>
          <p14:tracePt t="80608" x="3375025" y="4643438"/>
          <p14:tracePt t="80625" x="3465513" y="4643438"/>
          <p14:tracePt t="80642" x="3571875" y="4643438"/>
          <p14:tracePt t="80658" x="3633788" y="4643438"/>
          <p14:tracePt t="80675" x="3652838" y="4643438"/>
          <p14:tracePt t="80692" x="3679825" y="4643438"/>
          <p14:tracePt t="80708" x="3687763" y="4643438"/>
          <p14:tracePt t="80725" x="3697288" y="4643438"/>
          <p14:tracePt t="80741" x="3724275" y="4643438"/>
          <p14:tracePt t="81030" x="3813175" y="4616450"/>
          <p14:tracePt t="81041" x="3973513" y="4554538"/>
          <p14:tracePt t="81051" x="4160838" y="4518025"/>
          <p14:tracePt t="81061" x="4295775" y="4510088"/>
          <p14:tracePt t="81074" x="4537075" y="4518025"/>
          <p14:tracePt t="81092" x="4616450" y="4554538"/>
          <p14:tracePt t="81108" x="4768850" y="4598988"/>
          <p14:tracePt t="81125" x="4840288" y="4625975"/>
          <p14:tracePt t="81142" x="4973638" y="4670425"/>
          <p14:tracePt t="81158" x="5054600" y="4705350"/>
          <p14:tracePt t="81175" x="5072063" y="4705350"/>
          <p14:tracePt t="81191" x="5099050" y="4724400"/>
          <p14:tracePt t="81208" x="5116513" y="4732338"/>
          <p14:tracePt t="81225" x="5116513" y="4751388"/>
          <p14:tracePt t="81244" x="5116513" y="4776788"/>
          <p14:tracePt t="81258" x="5116513" y="4786313"/>
          <p14:tracePt t="81275" x="5126038" y="4786313"/>
          <p14:tracePt t="81785" x="5153025" y="4786313"/>
          <p14:tracePt t="81795" x="5160963" y="4786313"/>
          <p14:tracePt t="81806" x="5187950" y="4795838"/>
          <p14:tracePt t="81816" x="5205413" y="4795838"/>
          <p14:tracePt t="81826" x="5232400" y="4795838"/>
          <p14:tracePt t="81841" x="5276850" y="4795838"/>
          <p14:tracePt t="81858" x="5303838" y="4803775"/>
          <p14:tracePt t="81875" x="5348288" y="4803775"/>
          <p14:tracePt t="81891" x="5367338" y="4803775"/>
          <p14:tracePt t="81891" x="5384800" y="4803775"/>
          <p14:tracePt t="81908" x="5402263" y="4803775"/>
          <p14:tracePt t="81928" x="5411788" y="4803775"/>
          <p14:tracePt t="81948" x="5419725" y="4803775"/>
          <p14:tracePt t="81979" x="5419725" y="4813300"/>
          <p14:tracePt t="82030" x="5429250" y="4813300"/>
          <p14:tracePt t="82060" x="5438775" y="4813300"/>
          <p14:tracePt t="82387" x="5456238" y="4813300"/>
          <p14:tracePt t="82397" x="5483225" y="4803775"/>
          <p14:tracePt t="82408" x="5510213" y="4795838"/>
          <p14:tracePt t="82424" x="5589588" y="4768850"/>
          <p14:tracePt t="82441" x="5616575" y="4759325"/>
          <p14:tracePt t="82458" x="5661025" y="4751388"/>
          <p14:tracePt t="82475" x="5688013" y="4751388"/>
          <p14:tracePt t="82491" x="5705475" y="4751388"/>
          <p14:tracePt t="82508" x="5724525" y="4751388"/>
          <p14:tracePt t="82525" x="5732463" y="4751388"/>
          <p14:tracePt t="82541" x="5732463" y="4759325"/>
          <p14:tracePt t="82570" x="5741988" y="4768850"/>
          <p14:tracePt t="82581" x="5741988" y="4776788"/>
          <p14:tracePt t="82601" x="5741988" y="4786313"/>
          <p14:tracePt t="82621" x="5741988" y="4795838"/>
          <p14:tracePt t="82632" x="5741988" y="4803775"/>
          <p14:tracePt t="82642" x="5741988" y="4813300"/>
          <p14:tracePt t="82658" x="5741988" y="4822825"/>
          <p14:tracePt t="82674" x="5741988" y="4830763"/>
          <p14:tracePt t="82691" x="5705475" y="4840288"/>
          <p14:tracePt t="82708" x="5680075" y="4848225"/>
          <p14:tracePt t="82725" x="5670550" y="4848225"/>
          <p14:tracePt t="82741" x="5643563" y="4857750"/>
          <p14:tracePt t="82758" x="5634038" y="4857750"/>
          <p14:tracePt t="82774" x="5616575" y="4857750"/>
          <p14:tracePt t="82792" x="5599113" y="4867275"/>
          <p14:tracePt t="82808" x="5589588" y="4867275"/>
          <p14:tracePt t="82826" x="5581650" y="4867275"/>
          <p14:tracePt t="82846" x="5562600" y="4867275"/>
          <p14:tracePt t="83141" x="5537200" y="4867275"/>
          <p14:tracePt t="83152" x="5465763" y="4867275"/>
          <p14:tracePt t="83162" x="5367338" y="4867275"/>
          <p14:tracePt t="83175" x="5276850" y="4867275"/>
          <p14:tracePt t="83191" x="4946650" y="4884738"/>
          <p14:tracePt t="83208" x="4732338" y="4894263"/>
          <p14:tracePt t="83225" x="4660900" y="4894263"/>
          <p14:tracePt t="83241" x="4545013" y="4894263"/>
          <p14:tracePt t="83258" x="4510088" y="4894263"/>
          <p14:tracePt t="83258" x="4491038" y="4894263"/>
          <p14:tracePt t="83275" x="4465638" y="4894263"/>
          <p14:tracePt t="83291" x="4438650" y="4894263"/>
          <p14:tracePt t="83309" x="4429125" y="4894263"/>
          <p14:tracePt t="83325" x="4419600" y="4894263"/>
          <p14:tracePt t="83341" x="4438650" y="4894263"/>
          <p14:tracePt t="83917" x="4465638" y="4894263"/>
          <p14:tracePt t="83927" x="4500563" y="4894263"/>
          <p14:tracePt t="83937" x="4527550" y="4884738"/>
          <p14:tracePt t="83947" x="4554538" y="4875213"/>
          <p14:tracePt t="83958" x="4581525" y="4875213"/>
          <p14:tracePt t="83974" x="4643438" y="4867275"/>
          <p14:tracePt t="83991" x="4679950" y="4867275"/>
          <p14:tracePt t="84008" x="4732338" y="4867275"/>
          <p14:tracePt t="84025" x="4751388" y="4867275"/>
          <p14:tracePt t="84042" x="4759325" y="4867275"/>
          <p14:tracePt t="84058" x="4776788" y="4867275"/>
          <p14:tracePt t="84075" x="4795838" y="4867275"/>
          <p14:tracePt t="84091" x="4803775" y="4875213"/>
          <p14:tracePt t="84110" x="4813300" y="4875213"/>
          <p14:tracePt t="84141" x="4813300" y="4884738"/>
          <p14:tracePt t="84161" x="4822825" y="4884738"/>
          <p14:tracePt t="84182" x="4830763" y="4894263"/>
          <p14:tracePt t="84202" x="4840288" y="4894263"/>
          <p14:tracePt t="84294" x="4840288" y="4902200"/>
          <p14:tracePt t="84304" x="4840288" y="4911725"/>
          <p14:tracePt t="84661" x="4830763" y="4911725"/>
          <p14:tracePt t="85059" x="4803775" y="4911725"/>
          <p14:tracePt t="85069" x="4759325" y="4919663"/>
          <p14:tracePt t="85079" x="4660900" y="4938713"/>
          <p14:tracePt t="85091" x="4491038" y="4973638"/>
          <p14:tracePt t="85108" x="4044950" y="5045075"/>
          <p14:tracePt t="85125" x="3768725" y="5072063"/>
          <p14:tracePt t="85141" x="3384550" y="5126038"/>
          <p14:tracePt t="85158" x="3081338" y="5170488"/>
          <p14:tracePt t="85174" x="3000375" y="5180013"/>
          <p14:tracePt t="85174" x="2955925" y="5187950"/>
          <p14:tracePt t="85192" x="2901950" y="5187950"/>
          <p14:tracePt t="85207" x="2840038" y="5197475"/>
          <p14:tracePt t="85224" x="2822575" y="5197475"/>
          <p14:tracePt t="85240" x="2795588" y="5197475"/>
          <p14:tracePt t="85257" x="2786063" y="5205413"/>
          <p14:tracePt t="85569" x="2776538" y="5205413"/>
          <p14:tracePt t="85579" x="2759075" y="5214938"/>
          <p14:tracePt t="85590" x="2732088" y="5214938"/>
          <p14:tracePt t="85599" x="2679700" y="5224463"/>
          <p14:tracePt t="85610" x="2598738" y="5224463"/>
          <p14:tracePt t="85624" x="2428875" y="5224463"/>
          <p14:tracePt t="85641" x="2347913" y="5224463"/>
          <p14:tracePt t="85658" x="2179638" y="5232400"/>
          <p14:tracePt t="85675" x="2133600" y="5232400"/>
          <p14:tracePt t="85691" x="2062163" y="5232400"/>
          <p14:tracePt t="85709" x="2009775" y="5251450"/>
          <p14:tracePt t="85725" x="1990725" y="5251450"/>
          <p14:tracePt t="85741" x="1973263" y="5251450"/>
          <p14:tracePt t="85758" x="1955800" y="5259388"/>
          <p14:tracePt t="85775" x="1946275" y="5259388"/>
          <p14:tracePt t="85791" x="1938338" y="5259388"/>
          <p14:tracePt t="85824" x="1946275" y="5259388"/>
          <p14:tracePt t="86181" x="1965325" y="5259388"/>
          <p14:tracePt t="86191" x="1990725" y="5259388"/>
          <p14:tracePt t="86201" x="2027238" y="5259388"/>
          <p14:tracePt t="86211" x="2071688" y="5251450"/>
          <p14:tracePt t="86224" x="2098675" y="5251450"/>
          <p14:tracePt t="86240" x="2152650" y="5251450"/>
          <p14:tracePt t="86257" x="2197100" y="5251450"/>
          <p14:tracePt t="86274" x="2224088" y="5251450"/>
          <p14:tracePt t="86291" x="2251075" y="5251450"/>
          <p14:tracePt t="86308" x="2276475" y="5251450"/>
          <p14:tracePt t="86325" x="2286000" y="5251450"/>
          <p14:tracePt t="86341" x="2312988" y="5259388"/>
          <p14:tracePt t="86357" x="2322513" y="5268913"/>
          <p14:tracePt t="86374" x="2347913" y="5276850"/>
          <p14:tracePt t="86391" x="2374900" y="5286375"/>
          <p14:tracePt t="86408" x="2384425" y="5295900"/>
          <p14:tracePt t="86426" x="2393950" y="5295900"/>
          <p14:tracePt t="86446" x="2393950" y="5303838"/>
          <p14:tracePt t="86458" x="2401888" y="5303838"/>
          <p14:tracePt t="86803" x="2411413" y="5295900"/>
          <p14:tracePt t="86813" x="2438400" y="5286375"/>
          <p14:tracePt t="86825" x="2465388" y="5276850"/>
          <p14:tracePt t="86841" x="2554288" y="5251450"/>
          <p14:tracePt t="86858" x="2598738" y="5241925"/>
          <p14:tracePt t="86874" x="2652713" y="5241925"/>
          <p14:tracePt t="86891" x="2697163" y="5241925"/>
          <p14:tracePt t="86907" x="2714625" y="5241925"/>
          <p14:tracePt t="86924" x="2759075" y="5241925"/>
          <p14:tracePt t="86941" x="2813050" y="5241925"/>
          <p14:tracePt t="86958" x="2830513" y="5241925"/>
          <p14:tracePt t="86974" x="2874963" y="5251450"/>
          <p14:tracePt t="86991" x="2884488" y="5259388"/>
          <p14:tracePt t="87007" x="2901950" y="5268913"/>
          <p14:tracePt t="87024" x="2919413" y="5268913"/>
          <p14:tracePt t="87041" x="2919413" y="5286375"/>
          <p14:tracePt t="87057" x="2946400" y="5295900"/>
          <p14:tracePt t="87074" x="2973388" y="5303838"/>
          <p14:tracePt t="87091" x="2982913" y="5303838"/>
          <p14:tracePt t="87107" x="3000375" y="5322888"/>
        </p14:tracePtLst>
      </p14:laserTraceLst>
    </p:ext>
  </p:extLs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6347713" cy="609600"/>
          </a:xfrm>
        </p:spPr>
        <p:txBody>
          <a:bodyPr>
            <a:normAutofit fontScale="90000"/>
          </a:bodyPr>
          <a:lstStyle/>
          <a:p>
            <a:pPr eaLnBrk="1" fontAlgn="auto" hangingPunct="1">
              <a:spcAft>
                <a:spcPts val="0"/>
              </a:spcAft>
              <a:defRPr/>
            </a:pPr>
            <a:r>
              <a:rPr lang="en-US" dirty="0">
                <a:solidFill>
                  <a:schemeClr val="accent1">
                    <a:satMod val="150000"/>
                  </a:schemeClr>
                </a:solidFill>
              </a:rPr>
              <a:t>Mapping </a:t>
            </a:r>
            <a:r>
              <a:rPr lang="en-US" dirty="0" smtClean="0">
                <a:solidFill>
                  <a:schemeClr val="accent1">
                    <a:satMod val="150000"/>
                  </a:schemeClr>
                </a:solidFill>
              </a:rPr>
              <a:t>Functions</a:t>
            </a:r>
            <a:endParaRPr lang="en-US" dirty="0">
              <a:solidFill>
                <a:schemeClr val="accent1">
                  <a:satMod val="150000"/>
                </a:schemeClr>
              </a:solidFill>
            </a:endParaRPr>
          </a:p>
        </p:txBody>
      </p:sp>
      <p:sp>
        <p:nvSpPr>
          <p:cNvPr id="3" name="Content Placeholder 2"/>
          <p:cNvSpPr>
            <a:spLocks noGrp="1"/>
          </p:cNvSpPr>
          <p:nvPr>
            <p:ph idx="1"/>
          </p:nvPr>
        </p:nvSpPr>
        <p:spPr>
          <a:xfrm>
            <a:off x="304800" y="1447800"/>
            <a:ext cx="7543801" cy="4402666"/>
          </a:xfrm>
        </p:spPr>
        <p:txBody>
          <a:bodyPr rtlCol="0">
            <a:normAutofit fontScale="85000" lnSpcReduction="20000"/>
          </a:bodyPr>
          <a:lstStyle/>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Mapping functions </a:t>
            </a:r>
            <a:r>
              <a:rPr lang="en-US" dirty="0">
                <a:solidFill>
                  <a:schemeClr val="tx1"/>
                </a:solidFill>
              </a:rPr>
              <a:t>determine how memory blocks are placed in the cache.</a:t>
            </a:r>
          </a:p>
          <a:p>
            <a:pPr marL="438912" indent="-320040" eaLnBrk="1" fontAlgn="auto" hangingPunct="1">
              <a:lnSpc>
                <a:spcPct val="150000"/>
              </a:lnSpc>
              <a:spcBef>
                <a:spcPts val="0"/>
              </a:spcBef>
              <a:spcAft>
                <a:spcPts val="0"/>
              </a:spcAft>
              <a:buFont typeface="Wingdings 2"/>
              <a:buChar char=""/>
              <a:defRPr/>
            </a:pPr>
            <a:r>
              <a:rPr lang="en-US" dirty="0"/>
              <a:t>A simple processor example:</a:t>
            </a:r>
          </a:p>
          <a:p>
            <a:pPr marL="731520" lvl="1" indent="-274320" eaLnBrk="1" fontAlgn="auto" hangingPunct="1">
              <a:lnSpc>
                <a:spcPct val="150000"/>
              </a:lnSpc>
              <a:spcAft>
                <a:spcPts val="0"/>
              </a:spcAft>
              <a:buFont typeface="Wingdings"/>
              <a:buChar char=""/>
              <a:defRPr/>
            </a:pPr>
            <a:r>
              <a:rPr lang="en-US" sz="1800" dirty="0">
                <a:solidFill>
                  <a:schemeClr val="tx1"/>
                </a:solidFill>
              </a:rPr>
              <a:t>Cache consisting of 128 blocks of 16 words each.</a:t>
            </a:r>
          </a:p>
          <a:p>
            <a:pPr marL="731520" lvl="1" indent="-274320" eaLnBrk="1" fontAlgn="auto" hangingPunct="1">
              <a:lnSpc>
                <a:spcPct val="150000"/>
              </a:lnSpc>
              <a:spcAft>
                <a:spcPts val="0"/>
              </a:spcAft>
              <a:buFont typeface="Wingdings"/>
              <a:buChar char=""/>
              <a:defRPr/>
            </a:pPr>
            <a:r>
              <a:rPr lang="en-US" sz="1800" dirty="0">
                <a:solidFill>
                  <a:schemeClr val="tx1"/>
                </a:solidFill>
              </a:rPr>
              <a:t>Total size of cache is 2048 (2K) words.</a:t>
            </a:r>
          </a:p>
          <a:p>
            <a:pPr marL="731520" lvl="1" indent="-274320" eaLnBrk="1" fontAlgn="auto" hangingPunct="1">
              <a:lnSpc>
                <a:spcPct val="150000"/>
              </a:lnSpc>
              <a:spcAft>
                <a:spcPts val="0"/>
              </a:spcAft>
              <a:buFont typeface="Wingdings"/>
              <a:buChar char=""/>
              <a:defRPr/>
            </a:pPr>
            <a:r>
              <a:rPr lang="en-US" sz="1800" dirty="0">
                <a:solidFill>
                  <a:schemeClr val="tx1"/>
                </a:solidFill>
              </a:rPr>
              <a:t>Main memory is addressable by a 16-bit address.</a:t>
            </a:r>
          </a:p>
          <a:p>
            <a:pPr marL="731520" lvl="1" indent="-274320" eaLnBrk="1" fontAlgn="auto" hangingPunct="1">
              <a:lnSpc>
                <a:spcPct val="150000"/>
              </a:lnSpc>
              <a:spcAft>
                <a:spcPts val="0"/>
              </a:spcAft>
              <a:buFont typeface="Wingdings"/>
              <a:buChar char=""/>
              <a:defRPr/>
            </a:pPr>
            <a:r>
              <a:rPr lang="en-US" sz="1800" dirty="0">
                <a:solidFill>
                  <a:schemeClr val="tx1"/>
                </a:solidFill>
              </a:rPr>
              <a:t>Main memory has 64K words. </a:t>
            </a:r>
          </a:p>
          <a:p>
            <a:pPr marL="731520" lvl="1" indent="-274320" eaLnBrk="1" fontAlgn="auto" hangingPunct="1">
              <a:lnSpc>
                <a:spcPct val="150000"/>
              </a:lnSpc>
              <a:spcAft>
                <a:spcPts val="0"/>
              </a:spcAft>
              <a:buFont typeface="Wingdings"/>
              <a:buChar char=""/>
              <a:defRPr/>
            </a:pPr>
            <a:r>
              <a:rPr lang="en-US" sz="1800" dirty="0">
                <a:solidFill>
                  <a:schemeClr val="tx1"/>
                </a:solidFill>
              </a:rPr>
              <a:t>Main memory has 4K blocks of 16 words each. </a:t>
            </a:r>
          </a:p>
          <a:p>
            <a:pPr marL="438912" indent="-320040" eaLnBrk="1" fontAlgn="auto" hangingPunct="1">
              <a:lnSpc>
                <a:spcPct val="150000"/>
              </a:lnSpc>
              <a:spcBef>
                <a:spcPts val="0"/>
              </a:spcBef>
              <a:spcAft>
                <a:spcPts val="0"/>
              </a:spcAft>
              <a:buFont typeface="Wingdings 2"/>
              <a:buChar char=""/>
              <a:defRPr/>
            </a:pPr>
            <a:r>
              <a:rPr lang="en-US" dirty="0"/>
              <a:t>Three mapping functions:</a:t>
            </a:r>
          </a:p>
          <a:p>
            <a:pPr marL="731520" lvl="1" indent="-274320" eaLnBrk="1" fontAlgn="auto" hangingPunct="1">
              <a:lnSpc>
                <a:spcPct val="150000"/>
              </a:lnSpc>
              <a:spcAft>
                <a:spcPts val="0"/>
              </a:spcAft>
              <a:buFont typeface="Wingdings"/>
              <a:buChar char=""/>
              <a:defRPr/>
            </a:pPr>
            <a:r>
              <a:rPr lang="en-US" sz="1800" dirty="0">
                <a:solidFill>
                  <a:schemeClr val="accent2"/>
                </a:solidFill>
              </a:rPr>
              <a:t>Direct mapping</a:t>
            </a:r>
          </a:p>
          <a:p>
            <a:pPr marL="731520" lvl="1" indent="-274320" eaLnBrk="1" fontAlgn="auto" hangingPunct="1">
              <a:lnSpc>
                <a:spcPct val="150000"/>
              </a:lnSpc>
              <a:spcAft>
                <a:spcPts val="0"/>
              </a:spcAft>
              <a:buFont typeface="Wingdings"/>
              <a:buChar char=""/>
              <a:defRPr/>
            </a:pPr>
            <a:r>
              <a:rPr lang="en-US" sz="1800" dirty="0">
                <a:solidFill>
                  <a:schemeClr val="accent2"/>
                </a:solidFill>
              </a:rPr>
              <a:t>Associative mapping</a:t>
            </a:r>
          </a:p>
          <a:p>
            <a:pPr marL="731520" lvl="1" indent="-274320" eaLnBrk="1" fontAlgn="auto" hangingPunct="1">
              <a:lnSpc>
                <a:spcPct val="150000"/>
              </a:lnSpc>
              <a:spcAft>
                <a:spcPts val="0"/>
              </a:spcAft>
              <a:buFont typeface="Wingdings"/>
              <a:buChar char=""/>
              <a:defRPr/>
            </a:pPr>
            <a:r>
              <a:rPr lang="en-US" sz="1800" dirty="0">
                <a:solidFill>
                  <a:schemeClr val="accent2"/>
                </a:solidFill>
              </a:rPr>
              <a:t>Set-associative mapping.</a:t>
            </a:r>
            <a:endParaRPr lang="en-US" sz="1800" dirty="0"/>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FB1CB32A-4FB4-4FD1-A2CD-5062BE13112C}"/>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1580"/>
    </mc:Choice>
    <mc:Fallback>
      <p:transition spd="slow" advTm="715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9" x="3000375" y="5295900"/>
          <p14:tracePt t="894" x="2955925" y="5232400"/>
          <p14:tracePt t="905" x="2884488" y="5000625"/>
          <p14:tracePt t="915" x="2803525" y="4616450"/>
          <p14:tracePt t="925" x="2759075" y="4340225"/>
          <p14:tracePt t="941" x="2652713" y="3419475"/>
          <p14:tracePt t="959" x="2608263" y="2803525"/>
          <p14:tracePt t="977" x="2608263" y="2687638"/>
          <p14:tracePt t="991" x="2598738" y="2536825"/>
          <p14:tracePt t="1009" x="2589213" y="2500313"/>
          <p14:tracePt t="1024" x="2571750" y="2455863"/>
          <p14:tracePt t="1042" x="2562225" y="2419350"/>
          <p14:tracePt t="1061" x="2554288" y="2401888"/>
          <p14:tracePt t="1075" x="2544763" y="2374900"/>
          <p14:tracePt t="1093" x="2536825" y="2374900"/>
          <p14:tracePt t="1343" x="2509838" y="2357438"/>
          <p14:tracePt t="1353" x="2438400" y="2312988"/>
          <p14:tracePt t="1363" x="2357438" y="2241550"/>
          <p14:tracePt t="1376" x="2268538" y="2170113"/>
          <p14:tracePt t="1392" x="2054225" y="2027238"/>
          <p14:tracePt t="1408" x="1822450" y="1911350"/>
          <p14:tracePt t="1426" x="1768475" y="1874838"/>
          <p14:tracePt t="1440" x="1697038" y="1839913"/>
          <p14:tracePt t="1458" x="1670050" y="1812925"/>
          <p14:tracePt t="1475" x="1652588" y="1795463"/>
          <p14:tracePt t="1491" x="1643063" y="1795463"/>
          <p14:tracePt t="1516" x="1660525" y="1785938"/>
          <p14:tracePt t="1913" x="1704975" y="1768475"/>
          <p14:tracePt t="1923" x="1768475" y="1758950"/>
          <p14:tracePt t="1934" x="1839913" y="1741488"/>
          <p14:tracePt t="1944" x="1901825" y="1741488"/>
          <p14:tracePt t="1957" x="2054225" y="1731963"/>
          <p14:tracePt t="1975" x="2116138" y="1731963"/>
          <p14:tracePt t="1990" x="2214563" y="1731963"/>
          <p14:tracePt t="2009" x="2251075" y="1731963"/>
          <p14:tracePt t="2025" x="2330450" y="1751013"/>
          <p14:tracePt t="2042" x="2419350" y="1758950"/>
          <p14:tracePt t="2058" x="2446338" y="1768475"/>
          <p14:tracePt t="2075" x="2482850" y="1776413"/>
          <p14:tracePt t="2091" x="2509838" y="1785938"/>
          <p14:tracePt t="2108" x="2517775" y="1795463"/>
          <p14:tracePt t="2138" x="2527300" y="1795463"/>
          <p14:tracePt t="2627" x="2554288" y="1795463"/>
          <p14:tracePt t="2638" x="2608263" y="1785938"/>
          <p14:tracePt t="2647" x="2660650" y="1776413"/>
          <p14:tracePt t="2658" x="2705100" y="1768475"/>
          <p14:tracePt t="2673" x="2874963" y="1751013"/>
          <p14:tracePt t="2691" x="2946400" y="1741488"/>
          <p14:tracePt t="2707" x="3044825" y="1741488"/>
          <p14:tracePt t="2724" x="3116263" y="1741488"/>
          <p14:tracePt t="2741" x="3143250" y="1741488"/>
          <p14:tracePt t="2757" x="3197225" y="1741488"/>
          <p14:tracePt t="2774" x="3224213" y="1751013"/>
          <p14:tracePt t="2774" x="3241675" y="1751013"/>
          <p14:tracePt t="2790" x="3251200" y="1751013"/>
          <p14:tracePt t="2805" x="3276600" y="1751013"/>
          <p14:tracePt t="2824" x="3295650" y="1758950"/>
          <p14:tracePt t="2840" x="3313113" y="1768475"/>
          <p14:tracePt t="2857" x="3322638" y="1768475"/>
          <p14:tracePt t="2873" x="3330575" y="1768475"/>
          <p14:tracePt t="2892" x="3340100" y="1768475"/>
          <p14:tracePt t="2924" x="3357563" y="1768475"/>
          <p14:tracePt t="3219" x="3394075" y="1768475"/>
          <p14:tracePt t="3229" x="3455988" y="1758950"/>
          <p14:tracePt t="3241" x="3500438" y="1751013"/>
          <p14:tracePt t="3257" x="3670300" y="1724025"/>
          <p14:tracePt t="3274" x="3813175" y="1714500"/>
          <p14:tracePt t="3291" x="3867150" y="1714500"/>
          <p14:tracePt t="3307" x="3938588" y="1714500"/>
          <p14:tracePt t="3324" x="3965575" y="1714500"/>
          <p14:tracePt t="3340" x="4010025" y="1724025"/>
          <p14:tracePt t="3357" x="4044950" y="1731963"/>
          <p14:tracePt t="3375" x="4054475" y="1741488"/>
          <p14:tracePt t="3390" x="4062413" y="1751013"/>
          <p14:tracePt t="3407" x="4071938" y="1751013"/>
          <p14:tracePt t="3425" x="4089400" y="1751013"/>
          <p14:tracePt t="3688" x="4133850" y="1751013"/>
          <p14:tracePt t="3698" x="4214813" y="1751013"/>
          <p14:tracePt t="3708" x="4286250" y="1724025"/>
          <p14:tracePt t="3724" x="4465638" y="1704975"/>
          <p14:tracePt t="3741" x="4527550" y="1704975"/>
          <p14:tracePt t="3756" x="4643438" y="1704975"/>
          <p14:tracePt t="3774" x="4724400" y="1704975"/>
          <p14:tracePt t="3792" x="4759325" y="1714500"/>
          <p14:tracePt t="3806" x="4840288" y="1724025"/>
          <p14:tracePt t="3824" x="4884738" y="1741488"/>
          <p14:tracePt t="3843" x="4894263" y="1741488"/>
          <p14:tracePt t="3856" x="4911725" y="1758950"/>
          <p14:tracePt t="3875" x="4919663" y="1758950"/>
          <p14:tracePt t="3891" x="4929188" y="1768475"/>
          <p14:tracePt t="3907" x="4938713" y="1768475"/>
          <p14:tracePt t="4218" x="4965700" y="1768475"/>
          <p14:tracePt t="4228" x="5000625" y="1751013"/>
          <p14:tracePt t="4241" x="5062538" y="1731963"/>
          <p14:tracePt t="4256" x="5214938" y="1704975"/>
          <p14:tracePt t="4274" x="5357813" y="1697038"/>
          <p14:tracePt t="4292" x="5402263" y="1697038"/>
          <p14:tracePt t="4307" x="5465763" y="1697038"/>
          <p14:tracePt t="4324" x="5545138" y="1704975"/>
          <p14:tracePt t="4341" x="5572125" y="1714500"/>
          <p14:tracePt t="4356" x="5616575" y="1714500"/>
          <p14:tracePt t="4376" x="5634038" y="1724025"/>
          <p14:tracePt t="4390" x="5653088" y="1731963"/>
          <p14:tracePt t="4407" x="5670550" y="1731963"/>
          <p14:tracePt t="4424" x="5680075" y="1731963"/>
          <p14:tracePt t="4440" x="5688013" y="1731963"/>
          <p14:tracePt t="4457" x="5697538" y="1741488"/>
          <p14:tracePt t="4474" x="5705475" y="1741488"/>
          <p14:tracePt t="4513" x="5705475" y="1751013"/>
          <p14:tracePt t="4534" x="5715000" y="1758950"/>
          <p14:tracePt t="4544" x="5715000" y="1768475"/>
          <p14:tracePt t="4574" x="5724525" y="1768475"/>
          <p14:tracePt t="4605" x="5732463" y="1768475"/>
          <p14:tracePt t="5033" x="5759450" y="1768475"/>
          <p14:tracePt t="5043" x="5803900" y="1751013"/>
          <p14:tracePt t="5054" x="5857875" y="1731963"/>
          <p14:tracePt t="5064" x="5938838" y="1714500"/>
          <p14:tracePt t="5075" x="6010275" y="1704975"/>
          <p14:tracePt t="5090" x="6134100" y="1704975"/>
          <p14:tracePt t="5108" x="6180138" y="1704975"/>
          <p14:tracePt t="5123" x="6251575" y="1704975"/>
          <p14:tracePt t="5142" x="6330950" y="1714500"/>
          <p14:tracePt t="5158" x="6357938" y="1714500"/>
          <p14:tracePt t="5173" x="6394450" y="1724025"/>
          <p14:tracePt t="5193" x="6438900" y="1731963"/>
          <p14:tracePt t="5209" x="6465888" y="1741488"/>
          <p14:tracePt t="5223" x="6500813" y="1751013"/>
          <p14:tracePt t="5241" x="6527800" y="1768475"/>
          <p14:tracePt t="5241" x="6545263" y="1768475"/>
          <p14:tracePt t="5259" x="6562725" y="1768475"/>
          <p14:tracePt t="5273" x="6572250" y="1776413"/>
          <p14:tracePt t="5291" x="6581775" y="1776413"/>
          <p14:tracePt t="5307" x="6589713" y="1776413"/>
          <p14:tracePt t="5323" x="6589713" y="1785938"/>
          <p14:tracePt t="5341" x="6599238" y="1785938"/>
          <p14:tracePt t="5357" x="6608763" y="1785938"/>
          <p14:tracePt t="5372" x="6616700" y="1785938"/>
          <p14:tracePt t="5388" x="6634163" y="1795463"/>
          <p14:tracePt t="5405" x="6670675" y="1803400"/>
          <p14:tracePt t="5423" x="6688138" y="1803400"/>
          <p14:tracePt t="5439" x="6715125" y="1822450"/>
          <p14:tracePt t="5455" x="6751638" y="1830388"/>
          <p14:tracePt t="5473" x="6759575" y="1839913"/>
          <p14:tracePt t="5489" x="6769100" y="1839913"/>
          <p14:tracePt t="5506" x="6769100" y="1847850"/>
          <p14:tracePt t="5553" x="6759575" y="1857375"/>
          <p14:tracePt t="6136" x="6724650" y="1857375"/>
          <p14:tracePt t="6146" x="6653213" y="1893888"/>
          <p14:tracePt t="6158" x="6537325" y="1911350"/>
          <p14:tracePt t="6173" x="6054725" y="1990725"/>
          <p14:tracePt t="6191" x="5429250" y="2062163"/>
          <p14:tracePt t="6208" x="4598988" y="2125663"/>
          <p14:tracePt t="6255" x="4518025" y="2133600"/>
          <p14:tracePt t="6258" x="4456113" y="2143125"/>
          <p14:tracePt t="6273" x="4348163" y="2160588"/>
          <p14:tracePt t="6291" x="4295775" y="2179638"/>
          <p14:tracePt t="6309" x="4276725" y="2179638"/>
          <p14:tracePt t="6323" x="4259263" y="2187575"/>
          <p14:tracePt t="6341" x="4251325" y="2187575"/>
          <p14:tracePt t="6356" x="4224338" y="2197100"/>
          <p14:tracePt t="6646" x="4170363" y="2205038"/>
          <p14:tracePt t="6656" x="4098925" y="2214563"/>
          <p14:tracePt t="6666" x="3956050" y="2224088"/>
          <p14:tracePt t="6676" x="3751263" y="2251075"/>
          <p14:tracePt t="6690" x="3455988" y="2276475"/>
          <p14:tracePt t="6708" x="3286125" y="2303463"/>
          <p14:tracePt t="6724" x="3098800" y="2330450"/>
          <p14:tracePt t="6742" x="3000375" y="2339975"/>
          <p14:tracePt t="6758" x="2973388" y="2347913"/>
          <p14:tracePt t="6773" x="2928938" y="2357438"/>
          <p14:tracePt t="6792" x="2919413" y="2357438"/>
          <p14:tracePt t="6806" x="2911475" y="2357438"/>
          <p14:tracePt t="6824" x="2901950" y="2357438"/>
          <p14:tracePt t="7094" x="2874963" y="2357438"/>
          <p14:tracePt t="7105" x="2847975" y="2357438"/>
          <p14:tracePt t="7115" x="2803525" y="2366963"/>
          <p14:tracePt t="7125" x="2724150" y="2366963"/>
          <p14:tracePt t="7140" x="2544763" y="2366963"/>
          <p14:tracePt t="7158" x="2455863" y="2366963"/>
          <p14:tracePt t="7173" x="2241550" y="2366963"/>
          <p14:tracePt t="7189" x="2152650" y="2366963"/>
          <p14:tracePt t="7205" x="2054225" y="2366963"/>
          <p14:tracePt t="7222" x="2009775" y="2357438"/>
          <p14:tracePt t="7239" x="2000250" y="2357438"/>
          <p14:tracePt t="7256" x="1982788" y="2357438"/>
          <p14:tracePt t="7273" x="1973263" y="2357438"/>
          <p14:tracePt t="7290" x="1965325" y="2357438"/>
          <p14:tracePt t="7624" x="1955800" y="2357438"/>
          <p14:tracePt t="7635" x="1946275" y="2347913"/>
          <p14:tracePt t="7645" x="1938338" y="2347913"/>
          <p14:tracePt t="7657" x="1928813" y="2347913"/>
          <p14:tracePt t="7675" x="1919288" y="2347913"/>
          <p14:tracePt t="7690" x="1928813" y="2339975"/>
          <p14:tracePt t="7736" x="1955800" y="2330450"/>
          <p14:tracePt t="7746" x="2009775" y="2322513"/>
          <p14:tracePt t="7757" x="2071688" y="2322513"/>
          <p14:tracePt t="7772" x="2160588" y="2312988"/>
          <p14:tracePt t="7790" x="2187575" y="2312988"/>
          <p14:tracePt t="7807" x="2232025" y="2312988"/>
          <p14:tracePt t="7824" x="2268538" y="2322513"/>
          <p14:tracePt t="7839" x="2276475" y="2322513"/>
          <p14:tracePt t="7855" x="2295525" y="2330450"/>
          <p14:tracePt t="7872" x="2312988" y="2339975"/>
          <p14:tracePt t="7890" x="2322513" y="2339975"/>
          <p14:tracePt t="7906" x="2339975" y="2339975"/>
          <p14:tracePt t="8206" x="2393950" y="2322513"/>
          <p14:tracePt t="8216" x="2500313" y="2268538"/>
          <p14:tracePt t="8226" x="2616200" y="2232025"/>
          <p14:tracePt t="8240" x="2911475" y="2116138"/>
          <p14:tracePt t="8258" x="3017838" y="2089150"/>
          <p14:tracePt t="8273" x="3197225" y="2054225"/>
          <p14:tracePt t="8291" x="3259138" y="2054225"/>
          <p14:tracePt t="8306" x="3367088" y="2054225"/>
          <p14:tracePt t="8324" x="3438525" y="2054225"/>
          <p14:tracePt t="8342" x="3455988" y="2054225"/>
          <p14:tracePt t="8357" x="3482975" y="2054225"/>
          <p14:tracePt t="8373" x="3490913" y="2054225"/>
          <p14:tracePt t="8389" x="3500438" y="2054225"/>
          <p14:tracePt t="8405" x="3509963" y="2054225"/>
          <p14:tracePt t="8422" x="3517900" y="2054225"/>
          <p14:tracePt t="8440" x="3527425" y="2054225"/>
          <p14:tracePt t="8521" x="3527425" y="2062163"/>
          <p14:tracePt t="8889" x="3517900" y="2071688"/>
          <p14:tracePt t="8899" x="3473450" y="2108200"/>
          <p14:tracePt t="8910" x="3384550" y="2160588"/>
          <p14:tracePt t="8923" x="3116263" y="2322513"/>
          <p14:tracePt t="8941" x="3000375" y="2374900"/>
          <p14:tracePt t="8956" x="2813050" y="2465388"/>
          <p14:tracePt t="8975" x="2741613" y="2490788"/>
          <p14:tracePt t="8975" x="2687638" y="2517775"/>
          <p14:tracePt t="8992" x="2652713" y="2527300"/>
          <p14:tracePt t="9007" x="2589213" y="2562225"/>
          <p14:tracePt t="9024" x="2571750" y="2562225"/>
          <p14:tracePt t="9040" x="2544763" y="2589213"/>
          <p14:tracePt t="9057" x="2517775" y="2598738"/>
          <p14:tracePt t="9075" x="2509838" y="2598738"/>
          <p14:tracePt t="9399" x="2482850" y="2598738"/>
          <p14:tracePt t="9409" x="2455863" y="2608263"/>
          <p14:tracePt t="9420" x="2419350" y="2616200"/>
          <p14:tracePt t="9430" x="2347913" y="2616200"/>
          <p14:tracePt t="9441" x="2259013" y="2625725"/>
          <p14:tracePt t="9456" x="2125663" y="2652713"/>
          <p14:tracePt t="9474" x="2054225" y="2660650"/>
          <p14:tracePt t="9474" x="1990725" y="2670175"/>
          <p14:tracePt t="9491" x="1928813" y="2679700"/>
          <p14:tracePt t="9508" x="1866900" y="2679700"/>
          <p14:tracePt t="9525" x="1847850" y="2679700"/>
          <p14:tracePt t="9540" x="1822450" y="2687638"/>
          <p14:tracePt t="9556" x="1812925" y="2687638"/>
          <p14:tracePt t="9572" x="1803400" y="2687638"/>
          <p14:tracePt t="9588" x="1795463" y="2687638"/>
          <p14:tracePt t="9622" x="1785938" y="2687638"/>
          <p14:tracePt t="10021" x="1776413" y="2687638"/>
          <p14:tracePt t="10032" x="1758950" y="2687638"/>
          <p14:tracePt t="10042" x="1741488" y="2670175"/>
          <p14:tracePt t="10056" x="1697038" y="2660650"/>
          <p14:tracePt t="10074" x="1679575" y="2660650"/>
          <p14:tracePt t="10089" x="1660525" y="2660650"/>
          <p14:tracePt t="10107" x="1643063" y="2652713"/>
          <p14:tracePt t="10125" x="1633538" y="2652713"/>
          <p14:tracePt t="10140" x="1625600" y="2652713"/>
          <p14:tracePt t="10173" x="1643063" y="2643188"/>
          <p14:tracePt t="10348" x="1660525" y="2633663"/>
          <p14:tracePt t="10358" x="1679575" y="2633663"/>
          <p14:tracePt t="10368" x="1714500" y="2625725"/>
          <p14:tracePt t="10377" x="1731963" y="2625725"/>
          <p14:tracePt t="10389" x="1758950" y="2625725"/>
          <p14:tracePt t="10405" x="1822450" y="2616200"/>
          <p14:tracePt t="10423" x="1866900" y="2616200"/>
          <p14:tracePt t="10440" x="1884363" y="2616200"/>
          <p14:tracePt t="10455" x="1911350" y="2616200"/>
          <p14:tracePt t="10472" x="1928813" y="2616200"/>
          <p14:tracePt t="10489" x="1946275" y="2616200"/>
          <p14:tracePt t="10505" x="1955800" y="2616200"/>
          <p14:tracePt t="10523" x="1965325" y="2616200"/>
          <p14:tracePt t="10795" x="2009775" y="2589213"/>
          <p14:tracePt t="10806" x="2098675" y="2571750"/>
          <p14:tracePt t="10816" x="2197100" y="2544763"/>
          <p14:tracePt t="10826" x="2303463" y="2500313"/>
          <p14:tracePt t="10839" x="2500313" y="2455863"/>
          <p14:tracePt t="10856" x="2776538" y="2419350"/>
          <p14:tracePt t="10873" x="2955925" y="2419350"/>
          <p14:tracePt t="10889" x="3036888" y="2419350"/>
          <p14:tracePt t="10905" x="3152775" y="2419350"/>
          <p14:tracePt t="10922" x="3205163" y="2419350"/>
          <p14:tracePt t="10922" x="3241675" y="2419350"/>
          <p14:tracePt t="10939" x="3268663" y="2428875"/>
          <p14:tracePt t="10955" x="3295650" y="2428875"/>
          <p14:tracePt t="10972" x="3303588" y="2428875"/>
          <p14:tracePt t="10988" x="3313113" y="2428875"/>
          <p14:tracePt t="11005" x="3322638" y="2428875"/>
          <p14:tracePt t="11023" x="3322638" y="2438400"/>
          <p14:tracePt t="11142" x="3340100" y="2438400"/>
          <p14:tracePt t="11448" x="3375025" y="2428875"/>
          <p14:tracePt t="11458" x="3438525" y="2401888"/>
          <p14:tracePt t="11468" x="3509963" y="2384425"/>
          <p14:tracePt t="11479" x="3598863" y="2366963"/>
          <p14:tracePt t="11489" x="3697288" y="2357438"/>
          <p14:tracePt t="11505" x="3875088" y="2357438"/>
          <p14:tracePt t="11523" x="3929063" y="2357438"/>
          <p14:tracePt t="11539" x="4054475" y="2366963"/>
          <p14:tracePt t="11556" x="4116388" y="2384425"/>
          <p14:tracePt t="11573" x="4152900" y="2393950"/>
          <p14:tracePt t="11589" x="4187825" y="2401888"/>
          <p14:tracePt t="11607" x="4214813" y="2411413"/>
          <p14:tracePt t="11623" x="4232275" y="2411413"/>
          <p14:tracePt t="11638" x="4251325" y="2428875"/>
          <p14:tracePt t="11655" x="4259263" y="2428875"/>
          <p14:tracePt t="11673" x="4268788" y="2428875"/>
          <p14:tracePt t="11723" x="4268788" y="2438400"/>
          <p14:tracePt t="11744" x="4276725" y="2438400"/>
          <p14:tracePt t="11755" x="4286250" y="2438400"/>
          <p14:tracePt t="11846" x="4286250" y="2446338"/>
          <p14:tracePt t="11866" x="4286250" y="2455863"/>
          <p14:tracePt t="11887" x="4286250" y="2465388"/>
          <p14:tracePt t="11898" x="4295775" y="2473325"/>
          <p14:tracePt t="11929" x="4295775" y="2482850"/>
          <p14:tracePt t="12000" x="4286250" y="2482850"/>
          <p14:tracePt t="12041" x="4276725" y="2490788"/>
          <p14:tracePt t="12051" x="4259263" y="2490788"/>
          <p14:tracePt t="12061" x="4232275" y="2490788"/>
          <p14:tracePt t="12073" x="4205288" y="2490788"/>
          <p14:tracePt t="12089" x="4152900" y="2490788"/>
          <p14:tracePt t="12107" x="4125913" y="2490788"/>
          <p14:tracePt t="12125" x="4116388" y="2482850"/>
          <p14:tracePt t="12139" x="4089400" y="2473325"/>
          <p14:tracePt t="12157" x="4081463" y="2473325"/>
          <p14:tracePt t="12174" x="4071938" y="2473325"/>
          <p14:tracePt t="12189" x="4071938" y="2465388"/>
          <p14:tracePt t="12206" x="4062413" y="2465388"/>
          <p14:tracePt t="12224" x="4054475" y="2465388"/>
          <p14:tracePt t="12239" x="4044950" y="2465388"/>
          <p14:tracePt t="12257" x="4037013" y="2465388"/>
          <p14:tracePt t="12273" x="4027488" y="2465388"/>
          <p14:tracePt t="12289" x="4017963" y="2465388"/>
          <p14:tracePt t="12308" x="4010025" y="2465388"/>
          <p14:tracePt t="12357" x="4027488" y="2465388"/>
          <p14:tracePt t="12418" x="4037013" y="2465388"/>
          <p14:tracePt t="12428" x="4044950" y="2465388"/>
          <p14:tracePt t="12440" x="4054475" y="2465388"/>
          <p14:tracePt t="12456" x="4081463" y="2465388"/>
          <p14:tracePt t="12473" x="4089400" y="2465388"/>
          <p14:tracePt t="12491" x="4098925" y="2465388"/>
          <p14:tracePt t="12506" x="4108450" y="2465388"/>
          <p14:tracePt t="12530" x="4116388" y="2465388"/>
          <p14:tracePt t="12561" x="4125913" y="2465388"/>
          <p14:tracePt t="13100" x="4143375" y="2465388"/>
          <p14:tracePt t="13110" x="4179888" y="2465388"/>
          <p14:tracePt t="13122" x="4205288" y="2465388"/>
          <p14:tracePt t="13138" x="4276725" y="2446338"/>
          <p14:tracePt t="13155" x="4394200" y="2428875"/>
          <p14:tracePt t="13173" x="4438650" y="2419350"/>
          <p14:tracePt t="13188" x="4527550" y="2419350"/>
          <p14:tracePt t="13205" x="4562475" y="2419350"/>
          <p14:tracePt t="13221" x="4625975" y="2419350"/>
          <p14:tracePt t="13240" x="4679950" y="2428875"/>
          <p14:tracePt t="13257" x="4687888" y="2428875"/>
          <p14:tracePt t="13273" x="4714875" y="2438400"/>
          <p14:tracePt t="13290" x="4724400" y="2438400"/>
          <p14:tracePt t="13307" x="4732338" y="2438400"/>
          <p14:tracePt t="13322" x="4741863" y="2438400"/>
          <p14:tracePt t="13339" x="4751388" y="2438400"/>
          <p14:tracePt t="13356" x="4759325" y="2438400"/>
          <p14:tracePt t="13376" x="4768850" y="2438400"/>
          <p14:tracePt t="13396" x="4776788" y="2438400"/>
          <p14:tracePt t="13407" x="4786313" y="2446338"/>
          <p14:tracePt t="13422" x="4822825" y="2446338"/>
          <p14:tracePt t="13439" x="4840288" y="2455863"/>
          <p14:tracePt t="13455" x="4884738" y="2455863"/>
          <p14:tracePt t="13472" x="4894263" y="2455863"/>
          <p14:tracePt t="13489" x="4902200" y="2455863"/>
          <p14:tracePt t="13505" x="4911725" y="2455863"/>
          <p14:tracePt t="13522" x="4919663" y="2455863"/>
          <p14:tracePt t="13539" x="4929188" y="2465388"/>
          <p14:tracePt t="13556" x="4938713" y="2465388"/>
          <p14:tracePt t="13580" x="4946650" y="2465388"/>
          <p14:tracePt t="13590" x="4946650" y="2473325"/>
          <p14:tracePt t="13610" x="4956175" y="2473325"/>
          <p14:tracePt t="13661" x="4956175" y="2482850"/>
          <p14:tracePt t="13794" x="4956175" y="2490788"/>
          <p14:tracePt t="14697" x="4938713" y="2490788"/>
          <p14:tracePt t="14926" x="4919663" y="2500313"/>
          <p14:tracePt t="14936" x="4894263" y="2500313"/>
          <p14:tracePt t="14946" x="4867275" y="2509838"/>
          <p14:tracePt t="14956" x="4840288" y="2509838"/>
          <p14:tracePt t="14971" x="4759325" y="2509838"/>
          <p14:tracePt t="14989" x="4705350" y="2509838"/>
          <p14:tracePt t="15005" x="4633913" y="2509838"/>
          <p14:tracePt t="15022" x="4608513" y="2509838"/>
          <p14:tracePt t="15038" x="4562475" y="2500313"/>
          <p14:tracePt t="15055" x="4527550" y="2490788"/>
          <p14:tracePt t="15073" x="4518025" y="2490788"/>
          <p14:tracePt t="15089" x="4483100" y="2490788"/>
          <p14:tracePt t="15105" x="4438650" y="2482850"/>
          <p14:tracePt t="15122" x="4419600" y="2482850"/>
          <p14:tracePt t="15138" x="4402138" y="2482850"/>
          <p14:tracePt t="15155" x="4375150" y="2482850"/>
          <p14:tracePt t="15172" x="4367213" y="2482850"/>
          <p14:tracePt t="15188" x="4340225" y="2482850"/>
          <p14:tracePt t="15205" x="4330700" y="2482850"/>
          <p14:tracePt t="15222" x="4313238" y="2482850"/>
          <p14:tracePt t="15238" x="4295775" y="2482850"/>
          <p14:tracePt t="15255" x="4286250" y="2482850"/>
          <p14:tracePt t="15273" x="4276725" y="2482850"/>
          <p14:tracePt t="15288" x="4259263" y="2482850"/>
          <p14:tracePt t="15306" x="4251325" y="2482850"/>
          <p14:tracePt t="15322" x="4241800" y="2482850"/>
          <p14:tracePt t="15338" x="4232275" y="2482850"/>
          <p14:tracePt t="15355" x="4224338" y="2482850"/>
          <p14:tracePt t="15372" x="4214813" y="2482850"/>
          <p14:tracePt t="15388" x="4205288" y="2482850"/>
          <p14:tracePt t="15406" x="4197350" y="2482850"/>
          <p14:tracePt t="15436" x="4187825" y="2482850"/>
          <p14:tracePt t="18216" x="4170363" y="2482850"/>
          <p14:tracePt t="18905" x="4143375" y="2482850"/>
          <p14:tracePt t="18915" x="4108450" y="2490788"/>
          <p14:tracePt t="18925" x="4027488" y="2517775"/>
          <p14:tracePt t="18939" x="3786188" y="2571750"/>
          <p14:tracePt t="18957" x="3679825" y="2608263"/>
          <p14:tracePt t="18972" x="3375025" y="2633663"/>
          <p14:tracePt t="18990" x="3116263" y="2670175"/>
          <p14:tracePt t="19008" x="3009900" y="2687638"/>
          <p14:tracePt t="19022" x="2776538" y="2724150"/>
          <p14:tracePt t="19042" x="2633663" y="2776538"/>
          <p14:tracePt t="19057" x="2581275" y="2786063"/>
          <p14:tracePt t="19073" x="2517775" y="2813050"/>
          <p14:tracePt t="19089" x="2490788" y="2822575"/>
          <p14:tracePt t="19105" x="2465388" y="2830513"/>
          <p14:tracePt t="19121" x="2455863" y="2840038"/>
          <p14:tracePt t="19138" x="2446338" y="2840038"/>
          <p14:tracePt t="19154" x="2438400" y="2847975"/>
          <p14:tracePt t="19415" x="2419350" y="2847975"/>
          <p14:tracePt t="19425" x="2401888" y="2857500"/>
          <p14:tracePt t="19435" x="2374900" y="2867025"/>
          <p14:tracePt t="19445" x="2347913" y="2874963"/>
          <p14:tracePt t="19457" x="2295525" y="2884488"/>
          <p14:tracePt t="19473" x="2224088" y="2894013"/>
          <p14:tracePt t="19491" x="2197100" y="2894013"/>
          <p14:tracePt t="19491" x="2170113" y="2901950"/>
          <p14:tracePt t="19506" x="2152650" y="2901950"/>
          <p14:tracePt t="19522" x="2125663" y="2911475"/>
          <p14:tracePt t="19539" x="2116138" y="2911475"/>
          <p14:tracePt t="19555" x="2108200" y="2911475"/>
          <p14:tracePt t="19571" x="2098675" y="2911475"/>
          <p14:tracePt t="19588" x="2108200" y="2911475"/>
          <p14:tracePt t="19648" x="2116138" y="2911475"/>
          <p14:tracePt t="19658" x="2125663" y="2911475"/>
          <p14:tracePt t="19668" x="2152650" y="2911475"/>
          <p14:tracePt t="19678" x="2179638" y="2911475"/>
          <p14:tracePt t="19689" x="2197100" y="2911475"/>
          <p14:tracePt t="19705" x="2232025" y="2919413"/>
          <p14:tracePt t="19722" x="2241550" y="2919413"/>
          <p14:tracePt t="19738" x="2276475" y="2928938"/>
          <p14:tracePt t="19755" x="2295525" y="2938463"/>
          <p14:tracePt t="19772" x="2303463" y="2938463"/>
          <p14:tracePt t="19790" x="2312988" y="2938463"/>
          <p14:tracePt t="19831" x="2330450" y="2938463"/>
          <p14:tracePt t="20127" x="2357438" y="2938463"/>
          <p14:tracePt t="20137" x="2384425" y="2938463"/>
          <p14:tracePt t="20147" x="2428875" y="2938463"/>
          <p14:tracePt t="20158" x="2500313" y="2928938"/>
          <p14:tracePt t="20171" x="2616200" y="2919413"/>
          <p14:tracePt t="20188" x="2786063" y="2911475"/>
          <p14:tracePt t="20205" x="2894013" y="2911475"/>
          <p14:tracePt t="20221" x="2946400" y="2911475"/>
          <p14:tracePt t="20238" x="2990850" y="2911475"/>
          <p14:tracePt t="20255" x="3009900" y="2911475"/>
          <p14:tracePt t="20272" x="3017838" y="2911475"/>
          <p14:tracePt t="20288" x="3027363" y="2911475"/>
          <p14:tracePt t="20305" x="3036888" y="2911475"/>
          <p14:tracePt t="20322" x="3044825" y="2911475"/>
          <p14:tracePt t="20338" x="3062288" y="2911475"/>
          <p14:tracePt t="20355" x="3071813" y="2911475"/>
          <p14:tracePt t="20382" x="3081338" y="2911475"/>
          <p14:tracePt t="20892" x="3089275" y="2911475"/>
          <p14:tracePt t="20903" x="3108325" y="2911475"/>
          <p14:tracePt t="20912" x="3116263" y="2901950"/>
          <p14:tracePt t="20923" x="3143250" y="2901950"/>
          <p14:tracePt t="20938" x="3187700" y="2894013"/>
          <p14:tracePt t="20955" x="3214688" y="2884488"/>
          <p14:tracePt t="20971" x="3259138" y="2884488"/>
          <p14:tracePt t="20988" x="3276600" y="2884488"/>
          <p14:tracePt t="21005" x="3286125" y="2884488"/>
          <p14:tracePt t="21021" x="3295650" y="2884488"/>
          <p14:tracePt t="21037" x="3303588" y="2884488"/>
          <p14:tracePt t="21055" x="3313113" y="2884488"/>
          <p14:tracePt t="21126" x="3322638" y="2884488"/>
          <p14:tracePt t="21208" x="3330575" y="2884488"/>
          <p14:tracePt t="21290" x="3340100" y="2884488"/>
          <p14:tracePt t="21352" x="3348038" y="2884488"/>
          <p14:tracePt t="21432" x="3357563" y="2884488"/>
          <p14:tracePt t="21463" x="3367088" y="2894013"/>
          <p14:tracePt t="21504" x="3375025" y="2894013"/>
          <p14:tracePt t="21555" x="3375025" y="2901950"/>
          <p14:tracePt t="21575" x="3384550" y="2901950"/>
          <p14:tracePt t="21922" x="3411538" y="2901950"/>
          <p14:tracePt t="21932" x="3438525" y="2894013"/>
          <p14:tracePt t="21942" x="3455988" y="2894013"/>
          <p14:tracePt t="21955" x="3473450" y="2884488"/>
          <p14:tracePt t="21971" x="3536950" y="2867025"/>
          <p14:tracePt t="21988" x="3608388" y="2867025"/>
          <p14:tracePt t="22005" x="3625850" y="2867025"/>
          <p14:tracePt t="22021" x="3652838" y="2867025"/>
          <p14:tracePt t="22038" x="3660775" y="2867025"/>
          <p14:tracePt t="22054" x="3670300" y="2867025"/>
          <p14:tracePt t="22071" x="3679825" y="2867025"/>
          <p14:tracePt t="22088" x="3687763" y="2867025"/>
          <p14:tracePt t="22107" x="3697288" y="2867025"/>
          <p14:tracePt t="22199" x="3714750" y="2867025"/>
          <p14:tracePt t="22239" x="3724275" y="2867025"/>
          <p14:tracePt t="22260" x="3741738" y="2867025"/>
          <p14:tracePt t="22271" x="3751263" y="2874963"/>
          <p14:tracePt t="22280" x="3759200" y="2874963"/>
          <p14:tracePt t="22290" x="3768725" y="2874963"/>
          <p14:tracePt t="22306" x="3795713" y="2884488"/>
          <p14:tracePt t="22324" x="3813175" y="2894013"/>
          <p14:tracePt t="22339" x="3840163" y="2894013"/>
          <p14:tracePt t="22356" x="3875088" y="2901950"/>
          <p14:tracePt t="22374" x="3894138" y="2911475"/>
          <p14:tracePt t="22392" x="3902075" y="2911475"/>
          <p14:tracePt t="22413" x="3911600" y="2911475"/>
          <p14:tracePt t="22424" x="3919538" y="2911475"/>
          <p14:tracePt t="22440" x="3929063" y="2911475"/>
          <p14:tracePt t="22456" x="3938588" y="2919413"/>
          <p14:tracePt t="22473" x="3946525" y="2919413"/>
          <p14:tracePt t="22494" x="3956050" y="2919413"/>
          <p14:tracePt t="22534" x="3938588" y="2928938"/>
          <p14:tracePt t="23259" x="3919538" y="2928938"/>
          <p14:tracePt t="23269" x="3894138" y="2928938"/>
          <p14:tracePt t="23279" x="3875088" y="2938463"/>
          <p14:tracePt t="23290" x="3857625" y="2938463"/>
          <p14:tracePt t="23304" x="3830638" y="2938463"/>
          <p14:tracePt t="23322" x="3822700" y="2938463"/>
          <p14:tracePt t="23338" x="3786188" y="2938463"/>
          <p14:tracePt t="23355" x="3759200" y="2938463"/>
          <p14:tracePt t="23372" x="3751263" y="2938463"/>
          <p14:tracePt t="23387" x="3741738" y="2938463"/>
          <p14:tracePt t="23405" x="3732213" y="2938463"/>
          <p14:tracePt t="23405" x="3724275" y="2938463"/>
          <p14:tracePt t="23422" x="3741738" y="2938463"/>
          <p14:tracePt t="23543" x="3768725" y="2938463"/>
          <p14:tracePt t="23554" x="3795713" y="2938463"/>
          <p14:tracePt t="23564" x="3840163" y="2938463"/>
          <p14:tracePt t="23574" x="3875088" y="2938463"/>
          <p14:tracePt t="23588" x="3911600" y="2938463"/>
          <p14:tracePt t="23605" x="3965575" y="2938463"/>
          <p14:tracePt t="23621" x="3990975" y="2938463"/>
          <p14:tracePt t="23640" x="4027488" y="2938463"/>
          <p14:tracePt t="23658" x="4054475" y="2938463"/>
          <p14:tracePt t="23673" x="4098925" y="2938463"/>
          <p14:tracePt t="23690" x="4108450" y="2938463"/>
          <p14:tracePt t="23705" x="4125913" y="2946400"/>
          <p14:tracePt t="23722" x="4133850" y="2946400"/>
          <p14:tracePt t="23739" x="4143375" y="2946400"/>
          <p14:tracePt t="24695" x="4133850" y="2946400"/>
          <p14:tracePt t="24849" x="4125913" y="2946400"/>
          <p14:tracePt t="24859" x="4108450" y="2946400"/>
          <p14:tracePt t="24871" x="4081463" y="2946400"/>
          <p14:tracePt t="24880" x="4054475" y="2946400"/>
          <p14:tracePt t="24890" x="4037013" y="2946400"/>
          <p14:tracePt t="24906" x="3990975" y="2938463"/>
          <p14:tracePt t="24922" x="3973513" y="2928938"/>
          <p14:tracePt t="24937" x="3929063" y="2919413"/>
          <p14:tracePt t="24956" x="3884613" y="2911475"/>
          <p14:tracePt t="24975" x="3867150" y="2911475"/>
          <p14:tracePt t="24989" x="3830638" y="2901950"/>
          <p14:tracePt t="25007" x="3813175" y="2901950"/>
          <p14:tracePt t="25022" x="3768725" y="2894013"/>
          <p14:tracePt t="25038" x="3741738" y="2894013"/>
          <p14:tracePt t="25056" x="3724275" y="2894013"/>
          <p14:tracePt t="25072" x="3679825" y="2884488"/>
          <p14:tracePt t="25088" x="3660775" y="2874963"/>
          <p14:tracePt t="25105" x="3652838" y="2874963"/>
          <p14:tracePt t="25121" x="3633788" y="2874963"/>
          <p14:tracePt t="25138" x="3625850" y="2874963"/>
          <p14:tracePt t="25175" x="3616325" y="2874963"/>
          <p14:tracePt t="25850" x="3625850" y="2874963"/>
          <p14:tracePt t="28876" x="3625850" y="2867025"/>
          <p14:tracePt t="29705" x="3625850" y="2857500"/>
          <p14:tracePt t="29756" x="3625850" y="2847975"/>
          <p14:tracePt t="29827" x="3625850" y="2840038"/>
          <p14:tracePt t="29990" x="3625850" y="2830513"/>
          <p14:tracePt t="30011" x="3625850" y="2822575"/>
          <p14:tracePt t="30022" x="3616325" y="2822575"/>
          <p14:tracePt t="30030" x="3616325" y="2813050"/>
          <p14:tracePt t="30050" x="3608388" y="2803525"/>
          <p14:tracePt t="30112" x="3608388" y="2795588"/>
          <p14:tracePt t="30193" x="3608388" y="2786063"/>
          <p14:tracePt t="30203" x="3608388" y="2776538"/>
          <p14:tracePt t="30223" x="3608388" y="2768600"/>
          <p14:tracePt t="30234" x="3598863" y="2751138"/>
          <p14:tracePt t="30254" x="3598863" y="2741613"/>
          <p14:tracePt t="30274" x="3598863" y="2732088"/>
          <p14:tracePt t="30285" x="3598863" y="2724150"/>
          <p14:tracePt t="30295" x="3598863" y="2714625"/>
          <p14:tracePt t="30315" x="3598863" y="2705100"/>
          <p14:tracePt t="30347" x="3598863" y="2697163"/>
          <p14:tracePt t="30388" x="3589338" y="2697163"/>
          <p14:tracePt t="30602" x="3581400" y="2697163"/>
          <p14:tracePt t="30652" x="3581400" y="2687638"/>
          <p14:tracePt t="31565" x="3581400" y="2697163"/>
          <p14:tracePt t="31612" x="3581400" y="2705100"/>
          <p14:tracePt t="31621" x="3589338" y="2705100"/>
          <p14:tracePt t="31631" x="3589338" y="2714625"/>
          <p14:tracePt t="31653" x="3598863" y="2714625"/>
          <p14:tracePt t="31663" x="3608388" y="2724150"/>
          <p14:tracePt t="31673" x="3608388" y="2732088"/>
          <p14:tracePt t="31693" x="3608388" y="2741613"/>
          <p14:tracePt t="31706" x="3616325" y="2751138"/>
          <p14:tracePt t="31723" x="3616325" y="2759075"/>
          <p14:tracePt t="31739" x="3616325" y="2768600"/>
          <p14:tracePt t="31756" x="3616325" y="2776538"/>
          <p14:tracePt t="31772" x="3616325" y="2786063"/>
          <p14:tracePt t="31790" x="3625850" y="2813050"/>
          <p14:tracePt t="31806" x="3633788" y="2830513"/>
          <p14:tracePt t="31821" x="3660775" y="2894013"/>
          <p14:tracePt t="31838" x="3670300" y="2919413"/>
          <p14:tracePt t="31854" x="3705225" y="2990850"/>
          <p14:tracePt t="31872" x="3714750" y="3017838"/>
          <p14:tracePt t="31891" x="3724275" y="3027363"/>
          <p14:tracePt t="31905" x="3732213" y="3036888"/>
          <p14:tracePt t="31922" x="3741738" y="3044825"/>
          <p14:tracePt t="31940" x="3741738" y="3054350"/>
          <p14:tracePt t="31979" x="3714750" y="3062288"/>
          <p14:tracePt t="32304" x="3625850" y="3098800"/>
          <p14:tracePt t="32314" x="3490913" y="3116263"/>
          <p14:tracePt t="32325" x="3303588" y="3152775"/>
          <p14:tracePt t="32338" x="2830513" y="3232150"/>
          <p14:tracePt t="32357" x="2687638" y="3268663"/>
          <p14:tracePt t="32372" x="2473325" y="3303588"/>
          <p14:tracePt t="32390" x="2411413" y="3322638"/>
          <p14:tracePt t="32404" x="2295525" y="3348038"/>
          <p14:tracePt t="32421" x="2241550" y="3375025"/>
          <p14:tracePt t="32440" x="2224088" y="3384550"/>
          <p14:tracePt t="32455" x="2197100" y="3384550"/>
          <p14:tracePt t="32473" x="2187575" y="3384550"/>
          <p14:tracePt t="32490" x="2179638" y="3394075"/>
          <p14:tracePt t="32743" x="2197100" y="3402013"/>
          <p14:tracePt t="32835" x="2224088" y="3402013"/>
          <p14:tracePt t="32846" x="2295525" y="3411538"/>
          <p14:tracePt t="32856" x="2374900" y="3419475"/>
          <p14:tracePt t="32872" x="2536825" y="3429000"/>
          <p14:tracePt t="32890" x="2571750" y="3429000"/>
          <p14:tracePt t="32906" x="2616200" y="3438525"/>
          <p14:tracePt t="32923" x="2643188" y="3438525"/>
          <p14:tracePt t="32940" x="2652713" y="3438525"/>
          <p14:tracePt t="32958" x="2679700" y="3438525"/>
          <p14:tracePt t="33274" x="2741613" y="3419475"/>
          <p14:tracePt t="33284" x="2830513" y="3402013"/>
          <p14:tracePt t="33294" x="2938463" y="3375025"/>
          <p14:tracePt t="33307" x="3143250" y="3330575"/>
          <p14:tracePt t="33323" x="3500438" y="3295650"/>
          <p14:tracePt t="33339" x="3857625" y="3286125"/>
          <p14:tracePt t="33356" x="3956050" y="3286125"/>
          <p14:tracePt t="33371" x="4062413" y="3286125"/>
          <p14:tracePt t="33388" x="4098925" y="3286125"/>
          <p14:tracePt t="33404" x="4143375" y="3286125"/>
          <p14:tracePt t="33421" x="4160838" y="3286125"/>
          <p14:tracePt t="33438" x="4170363" y="3286125"/>
          <p14:tracePt t="33454" x="4179888" y="3286125"/>
          <p14:tracePt t="33470" x="4187825" y="3286125"/>
          <p14:tracePt t="33488" x="4197350" y="3286125"/>
          <p14:tracePt t="33504" x="4214813" y="3286125"/>
          <p14:tracePt t="33804" x="4251325" y="3276600"/>
          <p14:tracePt t="33815" x="4313238" y="3268663"/>
          <p14:tracePt t="33825" x="4411663" y="3251200"/>
          <p14:tracePt t="33839" x="4608513" y="3232150"/>
          <p14:tracePt t="33856" x="4679950" y="3232150"/>
          <p14:tracePt t="33872" x="4813300" y="3232150"/>
          <p14:tracePt t="33891" x="4884738" y="3232150"/>
          <p14:tracePt t="33904" x="5010150" y="3232150"/>
          <p14:tracePt t="33921" x="5072063" y="3232150"/>
          <p14:tracePt t="33939" x="5089525" y="3232150"/>
          <p14:tracePt t="33955" x="5116513" y="3232150"/>
          <p14:tracePt t="33973" x="5143500" y="3241675"/>
          <p14:tracePt t="33988" x="5153025" y="3241675"/>
          <p14:tracePt t="34004" x="5160963" y="3251200"/>
          <p14:tracePt t="34022" x="5170488" y="3251200"/>
          <p14:tracePt t="34958" x="5160963" y="3251200"/>
          <p14:tracePt t="35262" x="5108575" y="3251200"/>
          <p14:tracePt t="35272" x="5037138" y="3251200"/>
          <p14:tracePt t="35282" x="4938713" y="3251200"/>
          <p14:tracePt t="35293" x="4759325" y="3251200"/>
          <p14:tracePt t="35305" x="4500563" y="3295650"/>
          <p14:tracePt t="35322" x="3894138" y="3384550"/>
          <p14:tracePt t="35339" x="3465513" y="3465513"/>
          <p14:tracePt t="35356" x="3303588" y="3500438"/>
          <p14:tracePt t="35372" x="3081338" y="3527425"/>
          <p14:tracePt t="35389" x="2982913" y="3536950"/>
          <p14:tracePt t="35407" x="2946400" y="3544888"/>
          <p14:tracePt t="35421" x="2901950" y="3554413"/>
          <p14:tracePt t="35439" x="2884488" y="3554413"/>
          <p14:tracePt t="35457" x="2874963" y="3554413"/>
          <p14:tracePt t="35472" x="2867025" y="3554413"/>
          <p14:tracePt t="35489" x="2847975" y="3554413"/>
          <p14:tracePt t="36159" x="2822575" y="3554413"/>
          <p14:tracePt t="36170" x="2776538" y="3562350"/>
          <p14:tracePt t="36180" x="2705100" y="3571875"/>
          <p14:tracePt t="36190" x="2616200" y="3581400"/>
          <p14:tracePt t="36204" x="2366963" y="3625850"/>
          <p14:tracePt t="36222" x="2276475" y="3643313"/>
          <p14:tracePt t="36238" x="2081213" y="3679825"/>
          <p14:tracePt t="36255" x="1990725" y="3697288"/>
          <p14:tracePt t="36271" x="1893888" y="3724275"/>
          <p14:tracePt t="36288" x="1830388" y="3741738"/>
          <p14:tracePt t="36306" x="1812925" y="3751263"/>
          <p14:tracePt t="36321" x="1795463" y="3751263"/>
          <p14:tracePt t="36338" x="1785938" y="3751263"/>
          <p14:tracePt t="36355" x="1776413" y="3759200"/>
          <p14:tracePt t="36374" x="1785938" y="3759200"/>
          <p14:tracePt t="36567" x="1803400" y="3759200"/>
          <p14:tracePt t="36577" x="1830388" y="3759200"/>
          <p14:tracePt t="36588" x="1847850" y="3759200"/>
          <p14:tracePt t="36605" x="1901825" y="3759200"/>
          <p14:tracePt t="36623" x="1955800" y="3759200"/>
          <p14:tracePt t="36623" x="1990725" y="3759200"/>
          <p14:tracePt t="36641" x="2036763" y="3759200"/>
          <p14:tracePt t="36656" x="2089150" y="3768725"/>
          <p14:tracePt t="36674" x="2116138" y="3768725"/>
          <p14:tracePt t="36689" x="2143125" y="3768725"/>
          <p14:tracePt t="36707" x="2152650" y="3776663"/>
          <p14:tracePt t="36723" x="2160588" y="3776663"/>
          <p14:tracePt t="36739" x="2170113" y="3776663"/>
          <p14:tracePt t="36763" x="2179638" y="3776663"/>
          <p14:tracePt t="36812" x="2187575" y="3776663"/>
          <p14:tracePt t="36822" x="2205038" y="3776663"/>
          <p14:tracePt t="37097" x="2251075" y="3776663"/>
          <p14:tracePt t="37107" x="2303463" y="3768725"/>
          <p14:tracePt t="37118" x="2393950" y="3732213"/>
          <p14:tracePt t="37128" x="2509838" y="3714750"/>
          <p14:tracePt t="37138" x="2608263" y="3697288"/>
          <p14:tracePt t="37154" x="2732088" y="3687763"/>
          <p14:tracePt t="37171" x="2786063" y="3679825"/>
          <p14:tracePt t="37187" x="2884488" y="3670300"/>
          <p14:tracePt t="37205" x="2982913" y="3670300"/>
          <p14:tracePt t="37224" x="3009900" y="3670300"/>
          <p14:tracePt t="37238" x="3054350" y="3670300"/>
          <p14:tracePt t="37254" x="3062288" y="3670300"/>
          <p14:tracePt t="37271" x="3071813" y="3670300"/>
          <p14:tracePt t="37288" x="3081338" y="3670300"/>
          <p14:tracePt t="37304" x="3089275" y="3670300"/>
          <p14:tracePt t="37353" x="3098800" y="3670300"/>
          <p14:tracePt t="37393" x="3108325" y="3670300"/>
          <p14:tracePt t="37434" x="3116263" y="3670300"/>
          <p14:tracePt t="37455" x="3116263" y="3679825"/>
          <p14:tracePt t="37465" x="3125788" y="3679825"/>
          <p14:tracePt t="37487" x="3143250" y="3679825"/>
          <p14:tracePt t="37506" x="3152775" y="3679825"/>
          <p14:tracePt t="37527" x="3160713" y="3687763"/>
          <p14:tracePt t="37547" x="3170238" y="3687763"/>
          <p14:tracePt t="37568" x="3179763" y="3697288"/>
          <p14:tracePt t="37578" x="3187700" y="3697288"/>
          <p14:tracePt t="37589" x="3197225" y="3697288"/>
          <p14:tracePt t="37608" x="3205163" y="3697288"/>
          <p14:tracePt t="37629" x="3214688" y="3697288"/>
          <p14:tracePt t="37649" x="3224213" y="3697288"/>
          <p14:tracePt t="37690" x="3232150" y="3697288"/>
          <p14:tracePt t="37721" x="3232150" y="3705225"/>
          <p14:tracePt t="37741" x="3241675" y="3705225"/>
          <p14:tracePt t="37751" x="3251200" y="3705225"/>
          <p14:tracePt t="37792" x="3259138" y="3705225"/>
          <p14:tracePt t="37873" x="3251200" y="3705225"/>
          <p14:tracePt t="38046" x="3241675" y="3705225"/>
          <p14:tracePt t="38056" x="3232150" y="3705225"/>
          <p14:tracePt t="38066" x="3224213" y="3705225"/>
          <p14:tracePt t="38087" x="3214688" y="3705225"/>
          <p14:tracePt t="38128" x="3205163" y="3705225"/>
          <p14:tracePt t="39974" x="3197225" y="3705225"/>
          <p14:tracePt t="40423" x="3179763" y="3705225"/>
          <p14:tracePt t="40433" x="3152775" y="3705225"/>
          <p14:tracePt t="40443" x="3116263" y="3705225"/>
          <p14:tracePt t="40456" x="3044825" y="3697288"/>
          <p14:tracePt t="40472" x="2867025" y="3679825"/>
          <p14:tracePt t="40489" x="2697163" y="3652838"/>
          <p14:tracePt t="40506" x="2589213" y="3643313"/>
          <p14:tracePt t="40521" x="2384425" y="3608388"/>
          <p14:tracePt t="40537" x="2286000" y="3581400"/>
          <p14:tracePt t="40554" x="2116138" y="3571875"/>
          <p14:tracePt t="40571" x="2000250" y="3571875"/>
          <p14:tracePt t="40589" x="1955800" y="3571875"/>
          <p14:tracePt t="40605" x="1919288" y="3571875"/>
          <p14:tracePt t="40623" x="1901825" y="3571875"/>
          <p14:tracePt t="40640" x="1893888" y="3571875"/>
          <p14:tracePt t="40654" x="1884363" y="3571875"/>
          <p14:tracePt t="42452" x="1901825" y="3562350"/>
          <p14:tracePt t="43300" x="1955800" y="3554413"/>
          <p14:tracePt t="43309" x="2027238" y="3536950"/>
          <p14:tracePt t="43322" x="2232025" y="3517900"/>
          <p14:tracePt t="43340" x="2357438" y="3517900"/>
          <p14:tracePt t="43355" x="2536825" y="3517900"/>
          <p14:tracePt t="43373" x="2598738" y="3527425"/>
          <p14:tracePt t="43388" x="2687638" y="3544888"/>
          <p14:tracePt t="43407" x="2759075" y="3562350"/>
          <p14:tracePt t="43424" x="2776538" y="3581400"/>
          <p14:tracePt t="43440" x="2830513" y="3598863"/>
          <p14:tracePt t="43457" x="2847975" y="3616325"/>
          <p14:tracePt t="43474" x="2857500" y="3625850"/>
          <p14:tracePt t="43489" x="2867025" y="3625850"/>
          <p14:tracePt t="43506" x="2874963" y="3633788"/>
          <p14:tracePt t="43523" x="2884488" y="3643313"/>
          <p14:tracePt t="43545" x="2874963" y="3660775"/>
          <p14:tracePt t="43647" x="2894013" y="3660775"/>
          <p14:tracePt t="43951" x="2928938" y="3652838"/>
          <p14:tracePt t="43961" x="2965450" y="3643313"/>
          <p14:tracePt t="43972" x="3000375" y="3643313"/>
          <p14:tracePt t="43988" x="3054350" y="3643313"/>
          <p14:tracePt t="44006" x="3089275" y="3643313"/>
          <p14:tracePt t="44022" x="3133725" y="3643313"/>
          <p14:tracePt t="44038" x="3187700" y="3643313"/>
          <p14:tracePt t="44056" x="3205163" y="3643313"/>
          <p14:tracePt t="44071" x="3224213" y="3652838"/>
          <p14:tracePt t="44088" x="3251200" y="3652838"/>
          <p14:tracePt t="44106" x="3268663" y="3652838"/>
          <p14:tracePt t="44125" x="3276600" y="3660775"/>
          <p14:tracePt t="44139" x="3313113" y="3670300"/>
          <p14:tracePt t="44156" x="3330575" y="3670300"/>
          <p14:tracePt t="44172" x="3348038" y="3687763"/>
          <p14:tracePt t="44189" x="3357563" y="3687763"/>
          <p14:tracePt t="44207" x="3367088" y="3687763"/>
          <p14:tracePt t="44222" x="3375025" y="3697288"/>
          <p14:tracePt t="44239" x="3394075" y="3697288"/>
          <p14:tracePt t="44258" x="3394075" y="3705225"/>
          <p14:tracePt t="44271" x="3411538" y="3714750"/>
          <p14:tracePt t="44289" x="3429000" y="3714750"/>
          <p14:tracePt t="44308" x="3446463" y="3724275"/>
          <p14:tracePt t="44329" x="3465513" y="3732213"/>
          <p14:tracePt t="44340" x="3482975" y="3751263"/>
          <p14:tracePt t="44355" x="3544888" y="3786188"/>
          <p14:tracePt t="44372" x="3554413" y="3795713"/>
          <p14:tracePt t="44388" x="3581400" y="3813175"/>
          <p14:tracePt t="44405" x="3598863" y="3822700"/>
          <p14:tracePt t="44422" x="3598863" y="3830638"/>
          <p14:tracePt t="44438" x="3608388" y="3830638"/>
          <p14:tracePt t="44533" x="3616325" y="3840163"/>
          <p14:tracePt t="44553" x="3625850" y="3840163"/>
          <p14:tracePt t="45454" x="3616325" y="3857625"/>
          <p14:tracePt t="45502" x="3598863" y="3857625"/>
          <p14:tracePt t="45512" x="3562350" y="3875088"/>
          <p14:tracePt t="45522" x="3500438" y="3884613"/>
          <p14:tracePt t="45538" x="3295650" y="3902075"/>
          <p14:tracePt t="45555" x="3197225" y="3902075"/>
          <p14:tracePt t="45571" x="3009900" y="3911600"/>
          <p14:tracePt t="45588" x="2786063" y="3946525"/>
          <p14:tracePt t="45605" x="2705100" y="3965575"/>
          <p14:tracePt t="45621" x="2562225" y="4000500"/>
          <p14:tracePt t="45638" x="2465388" y="4044950"/>
          <p14:tracePt t="45656" x="2438400" y="4054475"/>
          <p14:tracePt t="45671" x="2393950" y="4081463"/>
          <p14:tracePt t="45688" x="2384425" y="4089400"/>
          <p14:tracePt t="45705" x="2374900" y="4098925"/>
          <p14:tracePt t="45721" x="2366963" y="4098925"/>
          <p14:tracePt t="45738" x="2366963" y="4108450"/>
          <p14:tracePt t="45755" x="2366963" y="4116388"/>
          <p14:tracePt t="46032" x="2366963" y="4125913"/>
          <p14:tracePt t="46052" x="2366963" y="4133850"/>
          <p14:tracePt t="46063" x="2366963" y="4143375"/>
          <p14:tracePt t="46073" x="2366963" y="4152900"/>
          <p14:tracePt t="46088" x="2374900" y="4170363"/>
          <p14:tracePt t="46106" x="2384425" y="4179888"/>
          <p14:tracePt t="46122" x="2411413" y="4187825"/>
          <p14:tracePt t="46139" x="2419350" y="4205288"/>
          <p14:tracePt t="46139" x="2428875" y="4205288"/>
          <p14:tracePt t="46156" x="2438400" y="4214813"/>
          <p14:tracePt t="46171" x="2455863" y="4224338"/>
          <p14:tracePt t="46188" x="2465388" y="4224338"/>
          <p14:tracePt t="46226" x="2465388" y="4232275"/>
          <p14:tracePt t="46237" x="2473325" y="4232275"/>
          <p14:tracePt t="46256" x="2482850" y="4232275"/>
          <p14:tracePt t="46307" x="2490788" y="4232275"/>
          <p14:tracePt t="46419" x="2500313" y="4232275"/>
          <p14:tracePt t="46481" x="2509838" y="4232275"/>
          <p14:tracePt t="46501" x="2517775" y="4232275"/>
          <p14:tracePt t="46522" x="2527300" y="4232275"/>
          <p14:tracePt t="46552" x="2536825" y="4232275"/>
          <p14:tracePt t="46572" x="2554288" y="4232275"/>
          <p14:tracePt t="47012" x="2598738" y="4232275"/>
          <p14:tracePt t="47023" x="2660650" y="4214813"/>
          <p14:tracePt t="47033" x="2724150" y="4197350"/>
          <p14:tracePt t="47043" x="2786063" y="4179888"/>
          <p14:tracePt t="47058" x="2874963" y="4152900"/>
          <p14:tracePt t="47072" x="3071813" y="4133850"/>
          <p14:tracePt t="47089" x="3205163" y="4125913"/>
          <p14:tracePt t="47105" x="3268663" y="4125913"/>
          <p14:tracePt t="47121" x="3411538" y="4125913"/>
          <p14:tracePt t="47138" x="3500438" y="4133850"/>
          <p14:tracePt t="47155" x="3536950" y="4133850"/>
          <p14:tracePt t="47171" x="3581400" y="4143375"/>
          <p14:tracePt t="47189" x="3598863" y="4160838"/>
          <p14:tracePt t="47207" x="3616325" y="4170363"/>
          <p14:tracePt t="47222" x="3633788" y="4170363"/>
          <p14:tracePt t="47239" x="3643313" y="4179888"/>
          <p14:tracePt t="47266" x="3652838" y="4179888"/>
          <p14:tracePt t="47307" x="3652838" y="4187825"/>
          <p14:tracePt t="47317" x="3660775" y="4187825"/>
          <p14:tracePt t="47327" x="3670300" y="4197350"/>
          <p14:tracePt t="47339" x="3670300" y="4205288"/>
          <p14:tracePt t="47355" x="3679825" y="4214813"/>
          <p14:tracePt t="47373" x="3687763" y="4214813"/>
          <p14:tracePt t="47899" x="3697288" y="4214813"/>
          <p14:tracePt t="47929" x="3705225" y="4214813"/>
          <p14:tracePt t="47940" x="3714750" y="4214813"/>
          <p14:tracePt t="47950" x="3732213" y="4214813"/>
          <p14:tracePt t="47971" x="3741738" y="4214813"/>
          <p14:tracePt t="47990" x="3751263" y="4214813"/>
          <p14:tracePt t="48011" x="3768725" y="4214813"/>
          <p14:tracePt t="48031" x="3776663" y="4214813"/>
          <p14:tracePt t="48051" x="3786188" y="4214813"/>
          <p14:tracePt t="48062" x="3795713" y="4214813"/>
          <p14:tracePt t="48073" x="3803650" y="4214813"/>
          <p14:tracePt t="48089" x="3813175" y="4214813"/>
          <p14:tracePt t="48105" x="3830638" y="4214813"/>
          <p14:tracePt t="48123" x="3840163" y="4224338"/>
          <p14:tracePt t="48143" x="3848100" y="4224338"/>
          <p14:tracePt t="48173" x="3848100" y="4232275"/>
          <p14:tracePt t="48184" x="3857625" y="4241800"/>
          <p14:tracePt t="48194" x="3867150" y="4251325"/>
          <p14:tracePt t="48235" x="3867150" y="4259263"/>
          <p14:tracePt t="48297" x="3875088" y="4259263"/>
          <p14:tracePt t="48317" x="3875088" y="4268788"/>
          <p14:tracePt t="48369" x="3875088" y="4276725"/>
          <p14:tracePt t="48379" x="3848100" y="4276725"/>
          <p14:tracePt t="48391" x="3813175" y="4286250"/>
          <p14:tracePt t="48406" x="3759200" y="4295775"/>
          <p14:tracePt t="48422" x="3714750" y="4303713"/>
          <p14:tracePt t="48440" x="3705225" y="4303713"/>
          <p14:tracePt t="48455" x="3679825" y="4313238"/>
          <p14:tracePt t="48472" x="3670300" y="4313238"/>
          <p14:tracePt t="48488" x="3660775" y="4313238"/>
          <p14:tracePt t="48505" x="3652838" y="4313238"/>
          <p14:tracePt t="48522" x="3643313" y="4313238"/>
          <p14:tracePt t="48561" x="3616325" y="4313238"/>
          <p14:tracePt t="49071" x="3544888" y="4295775"/>
          <p14:tracePt t="49081" x="3348038" y="4214813"/>
          <p14:tracePt t="49091" x="3062288" y="4071938"/>
          <p14:tracePt t="49105" x="2741613" y="3919538"/>
          <p14:tracePt t="49121" x="2027238" y="3509963"/>
          <p14:tracePt t="49138" x="1428750" y="3160713"/>
          <p14:tracePt t="49155" x="1258888" y="3054350"/>
          <p14:tracePt t="49170" x="990600" y="2884488"/>
          <p14:tracePt t="49188" x="812800" y="2759075"/>
          <p14:tracePt t="49205" x="758825" y="2724150"/>
          <p14:tracePt t="49221" x="679450" y="2670175"/>
          <p14:tracePt t="49238" x="633413" y="2633663"/>
          <p14:tracePt t="49256" x="615950" y="2625725"/>
          <p14:tracePt t="49458" x="544513" y="2581275"/>
          <p14:tracePt t="49469" x="322263" y="2374900"/>
          <p14:tracePt t="51284" x="4348163" y="3751263"/>
          <p14:tracePt t="51843" x="4295775" y="3732213"/>
          <p14:tracePt t="51854" x="4133850" y="3652838"/>
          <p14:tracePt t="51866" x="3840163" y="3455988"/>
          <p14:tracePt t="51866" x="3455988" y="3170238"/>
          <p14:tracePt t="51885" x="2911475" y="2705100"/>
          <p14:tracePt t="51900" x="1812925" y="1785938"/>
          <p14:tracePt t="51918" x="1347788" y="1411288"/>
          <p14:tracePt t="51932" x="830263" y="1017588"/>
          <p14:tracePt t="51951" x="588963" y="874713"/>
          <p14:tracePt t="51968" x="527050" y="839788"/>
          <p14:tracePt t="51983" x="419100" y="822325"/>
          <p14:tracePt t="52000" x="401638" y="812800"/>
          <p14:tracePt t="52211" x="374650" y="795338"/>
          <p14:tracePt t="52221" x="303213" y="750888"/>
          <p14:tracePt t="52234" x="142875" y="625475"/>
          <p14:tracePt t="53168" x="4589463" y="3705225"/>
          <p14:tracePt t="53784" x="4554538" y="3705225"/>
          <p14:tracePt t="53794" x="4483100" y="3670300"/>
          <p14:tracePt t="53804" x="4357688" y="3633788"/>
          <p14:tracePt t="53816" x="3946525" y="3544888"/>
          <p14:tracePt t="53832" x="3259138" y="3419475"/>
          <p14:tracePt t="53849" x="2830513" y="3384550"/>
          <p14:tracePt t="53868" x="2608263" y="3384550"/>
          <p14:tracePt t="53882" x="2384425" y="3384550"/>
          <p14:tracePt t="53899" x="2330450" y="3384550"/>
          <p14:tracePt t="53899" x="2295525" y="3384550"/>
          <p14:tracePt t="53916" x="2268538" y="3394075"/>
          <p14:tracePt t="53931" x="2224088" y="3394075"/>
          <p14:tracePt t="53948" x="2205038" y="3394075"/>
          <p14:tracePt t="53965" x="2187575" y="3402013"/>
          <p14:tracePt t="53981" x="2179638" y="3402013"/>
          <p14:tracePt t="53998" x="2224088" y="3402013"/>
          <p14:tracePt t="54517" x="2312988" y="3402013"/>
          <p14:tracePt t="54527" x="2419350" y="3411538"/>
          <p14:tracePt t="54537" x="2490788" y="3411538"/>
          <p14:tracePt t="54548" x="2554288" y="3419475"/>
          <p14:tracePt t="54564" x="2705100" y="3446463"/>
          <p14:tracePt t="54581" x="2795588" y="3455988"/>
          <p14:tracePt t="54598" x="2919413" y="3473450"/>
          <p14:tracePt t="54615" x="2990850" y="3490913"/>
          <p14:tracePt t="54632" x="3017838" y="3500438"/>
          <p14:tracePt t="54649" x="3062288" y="3509963"/>
          <p14:tracePt t="54665" x="3081338" y="3509963"/>
          <p14:tracePt t="54682" x="3089275" y="3509963"/>
          <p14:tracePt t="54731" x="3098800" y="3509963"/>
          <p14:tracePt t="54747" x="3108325" y="3509963"/>
          <p14:tracePt t="54764" x="3116263" y="3509963"/>
          <p14:tracePt t="55242" x="3143250" y="3509963"/>
          <p14:tracePt t="55252" x="3205163" y="3500438"/>
          <p14:tracePt t="55264" x="3276600" y="3482975"/>
          <p14:tracePt t="55272" x="3375025" y="3473450"/>
          <p14:tracePt t="55283" x="3473450" y="3465513"/>
          <p14:tracePt t="55297" x="3830638" y="3446463"/>
          <p14:tracePt t="55314" x="3938588" y="3446463"/>
          <p14:tracePt t="55330" x="4116388" y="3446463"/>
          <p14:tracePt t="55348" x="4259263" y="3446463"/>
          <p14:tracePt t="55366" x="4303713" y="3446463"/>
          <p14:tracePt t="55381" x="4367213" y="3446463"/>
          <p14:tracePt t="55399" x="4394200" y="3446463"/>
          <p14:tracePt t="55416" x="4402138" y="3446463"/>
          <p14:tracePt t="55436" x="4411663" y="3446463"/>
          <p14:tracePt t="55466" x="4419600" y="3446463"/>
          <p14:tracePt t="55507" x="4419600" y="3438525"/>
          <p14:tracePt t="55641" x="4419600" y="3429000"/>
          <p14:tracePt t="55671" x="4411663" y="3429000"/>
          <p14:tracePt t="56335" x="4402138" y="3438525"/>
          <p14:tracePt t="56355" x="4394200" y="3455988"/>
          <p14:tracePt t="56365" x="4367213" y="3473450"/>
          <p14:tracePt t="56376" x="4348163" y="3490913"/>
          <p14:tracePt t="56386" x="4303713" y="3517900"/>
          <p14:tracePt t="56399" x="4170363" y="3608388"/>
          <p14:tracePt t="56417" x="4054475" y="3633788"/>
          <p14:tracePt t="56433" x="3643313" y="3751263"/>
          <p14:tracePt t="56449" x="3527425" y="3776663"/>
          <p14:tracePt t="56464" x="3322638" y="3822700"/>
          <p14:tracePt t="56482" x="3143250" y="3867150"/>
          <p14:tracePt t="56499" x="3089275" y="3894138"/>
          <p14:tracePt t="56514" x="3009900" y="3919538"/>
          <p14:tracePt t="56532" x="2982913" y="3938588"/>
          <p14:tracePt t="56532" x="2965450" y="3956050"/>
          <p14:tracePt t="56549" x="2946400" y="3965575"/>
          <p14:tracePt t="56564" x="2928938" y="3973513"/>
          <p14:tracePt t="56581" x="2919413" y="3973513"/>
          <p14:tracePt t="58371" x="2946400" y="3973513"/>
          <p14:tracePt t="58986" x="2973388" y="3973513"/>
          <p14:tracePt t="58997" x="3036888" y="3956050"/>
          <p14:tracePt t="59007" x="3089275" y="3946525"/>
          <p14:tracePt t="59017" x="3125788" y="3929063"/>
          <p14:tracePt t="59030" x="3214688" y="3894138"/>
          <p14:tracePt t="59049" x="3251200" y="3875088"/>
          <p14:tracePt t="59064" x="3303588" y="3867150"/>
          <p14:tracePt t="59082" x="3330575" y="3857625"/>
          <p14:tracePt t="59097" x="3411538" y="3840163"/>
          <p14:tracePt t="59115" x="3465513" y="3830638"/>
          <p14:tracePt t="59131" x="3482975" y="3830638"/>
          <p14:tracePt t="59147" x="3509963" y="3830638"/>
          <p14:tracePt t="59164" x="3517900" y="3830638"/>
          <p14:tracePt t="59181" x="3527425" y="3830638"/>
          <p14:tracePt t="59211" x="3527425" y="3822700"/>
          <p14:tracePt t="59262" x="3527425" y="3813175"/>
          <p14:tracePt t="59313" x="3527425" y="3803650"/>
          <p14:tracePt t="59333" x="3527425" y="3795713"/>
          <p14:tracePt t="59354" x="3517900" y="3813175"/>
          <p14:tracePt t="59792" x="3509963" y="3822700"/>
          <p14:tracePt t="59803" x="3482975" y="3840163"/>
          <p14:tracePt t="59815" x="3455988" y="3857625"/>
          <p14:tracePt t="59830" x="3322638" y="3956050"/>
          <p14:tracePt t="59848" x="3251200" y="4000500"/>
          <p14:tracePt t="59864" x="3062288" y="4089400"/>
          <p14:tracePt t="59881" x="2874963" y="4179888"/>
          <p14:tracePt t="59898" x="2822575" y="4197350"/>
          <p14:tracePt t="59915" x="2732088" y="4214813"/>
          <p14:tracePt t="59931" x="2697163" y="4232275"/>
          <p14:tracePt t="59947" x="2670175" y="4232275"/>
          <p14:tracePt t="59963" x="2660650" y="4232275"/>
          <p14:tracePt t="59981" x="2652713" y="4241800"/>
          <p14:tracePt t="59999" x="2643188" y="4241800"/>
          <p14:tracePt t="60037" x="2633663" y="4241800"/>
          <p14:tracePt t="60457" x="2625725" y="4241800"/>
          <p14:tracePt t="60477" x="2608263" y="4241800"/>
          <p14:tracePt t="60487" x="2598738" y="4241800"/>
          <p14:tracePt t="60499" x="2589213" y="4241800"/>
          <p14:tracePt t="60515" x="2571750" y="4241800"/>
          <p14:tracePt t="60531" x="2562225" y="4232275"/>
          <p14:tracePt t="60549" x="2554288" y="4232275"/>
          <p14:tracePt t="60565" x="2544763" y="4224338"/>
          <p14:tracePt t="60583" x="2536825" y="4224338"/>
          <p14:tracePt t="60599" x="2527300" y="4224338"/>
          <p14:tracePt t="60616" x="2500313" y="4224338"/>
          <p14:tracePt t="60633" x="2490788" y="4224338"/>
          <p14:tracePt t="60649" x="2465388" y="4224338"/>
          <p14:tracePt t="60665" x="2446338" y="4224338"/>
          <p14:tracePt t="60683" x="2428875" y="4224338"/>
          <p14:tracePt t="60698" x="2411413" y="4224338"/>
          <p14:tracePt t="60716" x="2393950" y="4224338"/>
          <p14:tracePt t="60733" x="2384425" y="4224338"/>
          <p14:tracePt t="60749" x="2374900" y="4224338"/>
          <p14:tracePt t="60765" x="2366963" y="4224338"/>
          <p14:tracePt t="60814" x="2374900" y="4224338"/>
          <p14:tracePt t="61007" x="2384425" y="4224338"/>
          <p14:tracePt t="61028" x="2393950" y="4224338"/>
          <p14:tracePt t="61038" x="2401888" y="4224338"/>
          <p14:tracePt t="61048" x="2411413" y="4224338"/>
          <p14:tracePt t="61068" x="2419350" y="4224338"/>
          <p14:tracePt t="61082" x="2428875" y="4214813"/>
          <p14:tracePt t="61110" x="2438400" y="4214813"/>
          <p14:tracePt t="61131" x="2446338" y="4214813"/>
          <p14:tracePt t="61150" x="2455863" y="4214813"/>
          <p14:tracePt t="61180" x="2465388" y="4214813"/>
          <p14:tracePt t="61201" x="2455863" y="4214813"/>
          <p14:tracePt t="61588" x="2446338" y="4214813"/>
          <p14:tracePt t="61598" x="2428875" y="4214813"/>
          <p14:tracePt t="61608" x="2401888" y="4214813"/>
          <p14:tracePt t="61620" x="2374900" y="4214813"/>
          <p14:tracePt t="61632" x="2357438" y="4214813"/>
          <p14:tracePt t="61648" x="2322513" y="4214813"/>
          <p14:tracePt t="61665" x="2295525" y="4214813"/>
          <p14:tracePt t="61684" x="2286000" y="4214813"/>
          <p14:tracePt t="61700" x="2276475" y="4214813"/>
          <p14:tracePt t="61715" x="2268538" y="4214813"/>
          <p14:tracePt t="61731" x="2259013" y="4214813"/>
          <p14:tracePt t="61747" x="2268538" y="4214813"/>
          <p14:tracePt t="62057" x="2286000" y="4214813"/>
          <p14:tracePt t="62067" x="2295525" y="4214813"/>
          <p14:tracePt t="62078" x="2312988" y="4214813"/>
          <p14:tracePt t="62088" x="2330450" y="4214813"/>
          <p14:tracePt t="62098" x="2347913" y="4214813"/>
          <p14:tracePt t="62113" x="2393950" y="4214813"/>
          <p14:tracePt t="62131" x="2419350" y="4214813"/>
          <p14:tracePt t="62147" x="2473325" y="4214813"/>
          <p14:tracePt t="62164" x="2500313" y="4214813"/>
          <p14:tracePt t="62182" x="2517775" y="4214813"/>
          <p14:tracePt t="62199" x="2544763" y="4214813"/>
          <p14:tracePt t="62216" x="2554288" y="4214813"/>
          <p14:tracePt t="62233" x="2562225" y="4214813"/>
          <p14:tracePt t="62247" x="2571750" y="4214813"/>
          <p14:tracePt t="62264" x="2571750" y="4205288"/>
          <p14:tracePt t="62394" x="2589213" y="4205288"/>
          <p14:tracePt t="62700" x="2616200" y="4197350"/>
          <p14:tracePt t="62711" x="2643188" y="4187825"/>
          <p14:tracePt t="62720" x="2670175" y="4179888"/>
          <p14:tracePt t="62732" x="2705100" y="4170363"/>
          <p14:tracePt t="62747" x="2776538" y="4160838"/>
          <p14:tracePt t="62764" x="2803525" y="4160838"/>
          <p14:tracePt t="62781" x="2874963" y="4160838"/>
          <p14:tracePt t="62797" x="2938463" y="4160838"/>
          <p14:tracePt t="62815" x="2955925" y="4160838"/>
          <p14:tracePt t="62831" x="2982913" y="4160838"/>
          <p14:tracePt t="62847" x="3000375" y="4160838"/>
          <p14:tracePt t="62864" x="3017838" y="4160838"/>
          <p14:tracePt t="62880" x="3036888" y="4160838"/>
          <p14:tracePt t="62897" x="3044825" y="4160838"/>
          <p14:tracePt t="62914" x="3054350" y="4160838"/>
          <p14:tracePt t="62946" x="3062288" y="4160838"/>
          <p14:tracePt t="62955" x="3071813" y="4160838"/>
          <p14:tracePt t="62975" x="3081338" y="4160838"/>
          <p14:tracePt t="63006" x="3089275" y="4160838"/>
          <p14:tracePt t="63067" x="3089275" y="4152900"/>
          <p14:tracePt t="63108" x="3089275" y="4143375"/>
          <p14:tracePt t="63221" x="3081338" y="4143375"/>
          <p14:tracePt t="63304" x="3071813" y="4143375"/>
          <p14:tracePt t="63314" x="3062288" y="4143375"/>
          <p14:tracePt t="63323" x="3054350" y="4143375"/>
          <p14:tracePt t="63344" x="3044825" y="4143375"/>
          <p14:tracePt t="63364" x="3036888" y="4143375"/>
          <p14:tracePt t="63446" x="3027363" y="4143375"/>
          <p14:tracePt t="63538" x="3017838" y="4143375"/>
          <p14:tracePt t="63568" x="3009900" y="4143375"/>
          <p14:tracePt t="63588" x="3000375" y="4143375"/>
          <p14:tracePt t="63598" x="2990850" y="4143375"/>
          <p14:tracePt t="63608" x="2990850" y="4152900"/>
          <p14:tracePt t="63619" x="2982913" y="4152900"/>
          <p14:tracePt t="63630" x="2973388" y="4152900"/>
          <p14:tracePt t="63670" x="2990850" y="4152900"/>
          <p14:tracePt t="63763" x="3000375" y="4152900"/>
          <p14:tracePt t="63772" x="3009900" y="4152900"/>
          <p14:tracePt t="63783" x="3017838" y="4152900"/>
          <p14:tracePt t="63798" x="3044825" y="4152900"/>
          <p14:tracePt t="63815" x="3054350" y="4152900"/>
          <p14:tracePt t="63830" x="3089275" y="4160838"/>
          <p14:tracePt t="63848" x="3125788" y="4160838"/>
          <p14:tracePt t="63865" x="3143250" y="4160838"/>
          <p14:tracePt t="63880" x="3179763" y="4160838"/>
          <p14:tracePt t="63897" x="3187700" y="4160838"/>
          <p14:tracePt t="63914" x="3205163" y="4160838"/>
          <p14:tracePt t="63931" x="3214688" y="4160838"/>
          <p14:tracePt t="63955" x="3224213" y="4160838"/>
          <p14:tracePt t="64006" x="3232150" y="4160838"/>
          <p14:tracePt t="64037" x="3241675" y="4160838"/>
          <p14:tracePt t="64058" x="3268663" y="4160838"/>
          <p14:tracePt t="64374" x="3303588" y="4160838"/>
          <p14:tracePt t="64384" x="3367088" y="4152900"/>
          <p14:tracePt t="64394" x="3429000" y="4152900"/>
          <p14:tracePt t="64404" x="3482975" y="4143375"/>
          <p14:tracePt t="64415" x="3536950" y="4133850"/>
          <p14:tracePt t="64431" x="3679825" y="4133850"/>
          <p14:tracePt t="64448" x="3741738" y="4133850"/>
          <p14:tracePt t="64464" x="3813175" y="4133850"/>
          <p14:tracePt t="64481" x="3857625" y="4133850"/>
          <p14:tracePt t="64497" x="3875088" y="4133850"/>
          <p14:tracePt t="64513" x="3894138" y="4143375"/>
          <p14:tracePt t="64531" x="3902075" y="4143375"/>
          <p14:tracePt t="64547" x="3919538" y="4143375"/>
          <p14:tracePt t="64563" x="3929063" y="4143375"/>
          <p14:tracePt t="64580" x="3938588" y="4152900"/>
          <p14:tracePt t="64597" x="3946525" y="4152900"/>
          <p14:tracePt t="64613" x="3956050" y="4152900"/>
          <p14:tracePt t="64630" x="3965575" y="4152900"/>
          <p14:tracePt t="64699" x="3983038" y="4152900"/>
          <p14:tracePt t="64741" x="3990975" y="4152900"/>
          <p14:tracePt t="64752" x="4000500" y="4160838"/>
          <p14:tracePt t="64765" x="4017963" y="4160838"/>
          <p14:tracePt t="64783" x="4027488" y="4160838"/>
          <p14:tracePt t="64799" x="4044950" y="4170363"/>
          <p14:tracePt t="64815" x="4054475" y="4170363"/>
          <p14:tracePt t="64831" x="4071938" y="4170363"/>
          <p14:tracePt t="64848" x="4089400" y="4179888"/>
          <p14:tracePt t="64866" x="4098925" y="4179888"/>
          <p14:tracePt t="64882" x="4108450" y="4179888"/>
          <p14:tracePt t="64905" x="4108450" y="4170363"/>
          <p14:tracePt t="65515" x="4062413" y="4116388"/>
          <p14:tracePt t="65526" x="3973513" y="3965575"/>
          <p14:tracePt t="65536" x="3813175" y="3741738"/>
          <p14:tracePt t="65548" x="3616325" y="3340100"/>
          <p14:tracePt t="65564" x="3313113" y="2795588"/>
          <p14:tracePt t="65580" x="3089275" y="2393950"/>
          <p14:tracePt t="65598" x="3009900" y="2268538"/>
          <p14:tracePt t="65613" x="2938463" y="2133600"/>
          <p14:tracePt t="65631" x="2919413" y="2089150"/>
          <p14:tracePt t="65647" x="2874963" y="2009775"/>
          <p14:tracePt t="65664" x="2847975" y="1965325"/>
          <p14:tracePt t="65682" x="2847975" y="1946275"/>
          <p14:tracePt t="65699" x="2840038" y="1946275"/>
          <p14:tracePt t="65713" x="2840038" y="1938338"/>
          <p14:tracePt t="65730" x="2822575" y="1938338"/>
          <p14:tracePt t="65748" x="2776538" y="1938338"/>
          <p14:tracePt t="65764" x="2759075" y="1938338"/>
          <p14:tracePt t="65764" x="2724150" y="1946275"/>
          <p14:tracePt t="65782" x="2670175" y="1973263"/>
          <p14:tracePt t="65797" x="2589213" y="2027238"/>
          <p14:tracePt t="65814" x="2536825" y="2062163"/>
          <p14:tracePt t="65830" x="2446338" y="2143125"/>
          <p14:tracePt t="65847" x="2393950" y="2224088"/>
          <p14:tracePt t="65864" x="2357438" y="2259013"/>
          <p14:tracePt t="65880" x="2303463" y="2374900"/>
          <p14:tracePt t="65898" x="2276475" y="2455863"/>
          <p14:tracePt t="65915" x="2276475" y="2490788"/>
          <p14:tracePt t="65931" x="2276475" y="2562225"/>
          <p14:tracePt t="65948" x="2286000" y="2608263"/>
          <p14:tracePt t="65964" x="2339975" y="2697163"/>
          <p14:tracePt t="65981" x="2393950" y="2795588"/>
          <p14:tracePt t="65997" x="2411413" y="2840038"/>
          <p14:tracePt t="66014" x="2446338" y="2901950"/>
          <p14:tracePt t="66031" x="2473325" y="2938463"/>
          <p14:tracePt t="66047" x="2482850" y="2946400"/>
          <p14:tracePt t="66064" x="2509838" y="2973388"/>
          <p14:tracePt t="66081" x="2517775" y="2973388"/>
          <p14:tracePt t="66097" x="2517775" y="2990850"/>
          <p14:tracePt t="66413" x="2517775" y="3027363"/>
          <p14:tracePt t="66423" x="2517775" y="3062288"/>
          <p14:tracePt t="66434" x="2527300" y="3116263"/>
          <p14:tracePt t="66446" x="2527300" y="3187700"/>
          <p14:tracePt t="66463" x="2544763" y="3384550"/>
          <p14:tracePt t="66481" x="2598738" y="3598863"/>
          <p14:tracePt t="66498" x="2625725" y="3705225"/>
          <p14:tracePt t="66514" x="2660650" y="3867150"/>
          <p14:tracePt t="66531" x="2705100" y="3938588"/>
          <p14:tracePt t="66548" x="2714625" y="3965575"/>
          <p14:tracePt t="66564" x="2741613" y="4010025"/>
          <p14:tracePt t="66581" x="2741613" y="4027488"/>
          <p14:tracePt t="66598" x="2751138" y="4037013"/>
          <p14:tracePt t="66614" x="2751138" y="4044950"/>
          <p14:tracePt t="66632" x="2768600" y="4054475"/>
          <p14:tracePt t="66913" x="2786063" y="4062413"/>
          <p14:tracePt t="66923" x="2803525" y="4081463"/>
          <p14:tracePt t="66934" x="2830513" y="4098925"/>
          <p14:tracePt t="66947" x="2874963" y="4152900"/>
          <p14:tracePt t="66965" x="2901950" y="4170363"/>
          <p14:tracePt t="66980" x="2946400" y="4224338"/>
          <p14:tracePt t="66998" x="2955925" y="4241800"/>
          <p14:tracePt t="67014" x="2973388" y="4276725"/>
          <p14:tracePt t="67030" x="2982913" y="4303713"/>
          <p14:tracePt t="67048" x="2982913" y="4313238"/>
          <p14:tracePt t="67066" x="2982913" y="4330700"/>
          <p14:tracePt t="67081" x="2982913" y="4340225"/>
          <p14:tracePt t="67098" x="2973388" y="4375150"/>
          <p14:tracePt t="67113" x="2919413" y="4429125"/>
          <p14:tracePt t="67131" x="2874963" y="4446588"/>
          <p14:tracePt t="67131" x="2822575" y="4491038"/>
          <p14:tracePt t="67149" x="2751138" y="4545013"/>
          <p14:tracePt t="67163" x="2643188" y="4598988"/>
          <p14:tracePt t="67181" x="2608263" y="4608513"/>
          <p14:tracePt t="67197" x="2554288" y="4625975"/>
          <p14:tracePt t="67214" x="2517775" y="4633913"/>
          <p14:tracePt t="67231" x="2500313" y="4643438"/>
          <p14:tracePt t="67247" x="2482850" y="4643438"/>
          <p14:tracePt t="67264" x="2473325" y="4652963"/>
          <p14:tracePt t="67280" x="2473325" y="4660900"/>
          <p14:tracePt t="67372" x="2473325" y="4670425"/>
          <p14:tracePt t="67383" x="2482850" y="4679950"/>
          <p14:tracePt t="67393" x="2509838" y="4687888"/>
          <p14:tracePt t="67403" x="2536825" y="4705350"/>
          <p14:tracePt t="67415" x="2571750" y="4724400"/>
          <p14:tracePt t="67431" x="2616200" y="4732338"/>
          <p14:tracePt t="67448" x="2625725" y="4732338"/>
          <p14:tracePt t="67464" x="2652713" y="4732338"/>
          <p14:tracePt t="67481" x="2679700" y="4732338"/>
          <p14:tracePt t="67497" x="2687638" y="4732338"/>
          <p14:tracePt t="67516" x="2697163" y="4732338"/>
          <p14:tracePt t="67530" x="2705100" y="4732338"/>
          <p14:tracePt t="67547" x="2714625" y="4732338"/>
          <p14:tracePt t="67586" x="2724150" y="4732338"/>
          <p14:tracePt t="67597" x="2732088" y="4724400"/>
          <p14:tracePt t="67607" x="2741613" y="4714875"/>
          <p14:tracePt t="67617" x="2751138" y="4714875"/>
          <p14:tracePt t="67630" x="2776538" y="4697413"/>
          <p14:tracePt t="67648" x="2795588" y="4687888"/>
          <p14:tracePt t="67663" x="2813050" y="4670425"/>
          <p14:tracePt t="67681" x="2830513" y="4670425"/>
          <p14:tracePt t="67697" x="2847975" y="4660900"/>
          <p14:tracePt t="67713" x="2867025" y="4660900"/>
          <p14:tracePt t="67713" x="2884488" y="4660900"/>
          <p14:tracePt t="67730" x="2894013" y="4660900"/>
          <p14:tracePt t="67746" x="2911475" y="4660900"/>
          <p14:tracePt t="67764" x="2919413" y="4660900"/>
          <p14:tracePt t="67790" x="2928938" y="4660900"/>
          <p14:tracePt t="67812" x="2938463" y="4660900"/>
          <p14:tracePt t="67831" x="2946400" y="4660900"/>
          <p14:tracePt t="67862" x="2938463" y="4660900"/>
          <p14:tracePt t="68647" x="2928938" y="4660900"/>
          <p14:tracePt t="68668" x="2919413" y="4660900"/>
          <p14:tracePt t="68679" x="2911475" y="4660900"/>
          <p14:tracePt t="68699" x="2901950" y="4660900"/>
          <p14:tracePt t="68709" x="2894013" y="4652963"/>
          <p14:tracePt t="68719" x="2884488" y="4643438"/>
          <p14:tracePt t="68739" x="2884488" y="4633913"/>
          <p14:tracePt t="68749" x="2884488" y="4625975"/>
          <p14:tracePt t="68763" x="2874963" y="4625975"/>
          <p14:tracePt t="68780" x="2874963" y="4616450"/>
          <p14:tracePt t="68796" x="2867025" y="4616450"/>
          <p14:tracePt t="68832" x="2867025" y="4625975"/>
          <p14:tracePt t="68923" x="2867025" y="4643438"/>
          <p14:tracePt t="68933" x="2867025" y="4660900"/>
          <p14:tracePt t="68943" x="2867025" y="4670425"/>
          <p14:tracePt t="68953" x="2867025" y="4697413"/>
          <p14:tracePt t="68965" x="2867025" y="4705350"/>
          <p14:tracePt t="68980" x="2867025" y="4732338"/>
          <p14:tracePt t="68998" x="2867025" y="4741863"/>
          <p14:tracePt t="69015" x="2867025" y="4751388"/>
          <p14:tracePt t="69046" x="2867025" y="4759325"/>
          <p14:tracePt t="69066" x="2867025" y="4768850"/>
          <p14:tracePt t="69106" x="2867025" y="4776788"/>
          <p14:tracePt t="69198" x="2867025" y="4786313"/>
          <p14:tracePt t="69260" x="2867025" y="4795838"/>
          <p14:tracePt t="69270" x="2857500" y="4803775"/>
          <p14:tracePt t="69300" x="2857500" y="4813300"/>
          <p14:tracePt t="69321" x="2847975" y="4813300"/>
          <p14:tracePt t="69331" x="2847975" y="4822825"/>
          <p14:tracePt t="69341" x="2840038" y="4822825"/>
          <p14:tracePt t="69351" x="2840038" y="4830763"/>
          <p14:tracePt t="69364" x="2830513" y="4830763"/>
          <p14:tracePt t="69380" x="2822575" y="4840288"/>
          <p14:tracePt t="69397" x="2803525" y="4840288"/>
          <p14:tracePt t="69414" x="2795588" y="4840288"/>
          <p14:tracePt t="69430" x="2776538" y="4848225"/>
          <p14:tracePt t="69448" x="2768600" y="4848225"/>
          <p14:tracePt t="69463" x="2759075" y="4857750"/>
          <p14:tracePt t="70375" x="2776538" y="4867275"/>
          <p14:tracePt t="70383" x="2786063" y="4867275"/>
          <p14:tracePt t="70397" x="2830513" y="4875213"/>
          <p14:tracePt t="70416" x="2847975" y="4884738"/>
          <p14:tracePt t="70432" x="2874963" y="4894263"/>
          <p14:tracePt t="70450" x="2901950" y="4902200"/>
          <p14:tracePt t="70465" x="2911475" y="4911725"/>
          <p14:tracePt t="70480" x="2919413" y="4911725"/>
          <p14:tracePt t="70497" x="2928938" y="4919663"/>
          <p14:tracePt t="70513" x="2946400" y="4919663"/>
          <p14:tracePt t="70532" x="2955925" y="4938713"/>
          <p14:tracePt t="70547" x="2955925" y="4946650"/>
          <p14:tracePt t="70565" x="2965450" y="4946650"/>
          <p14:tracePt t="70580" x="2973388" y="4946650"/>
          <p14:tracePt t="70597" x="2973388" y="4956175"/>
          <p14:tracePt t="70613" x="2982913" y="4956175"/>
          <p14:tracePt t="70630" x="2982913" y="4965700"/>
          <p14:tracePt t="70647" x="2990850" y="4965700"/>
          <p14:tracePt t="70667" x="2990850" y="4973638"/>
        </p14:tracePtLst>
      </p14:laserTraceLst>
    </p:ext>
  </p:extLs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Rectangle 2"/>
          <p:cNvSpPr>
            <a:spLocks noGrp="1" noChangeArrowheads="1"/>
          </p:cNvSpPr>
          <p:nvPr>
            <p:ph type="title"/>
          </p:nvPr>
        </p:nvSpPr>
        <p:spPr>
          <a:xfrm>
            <a:off x="381000" y="304800"/>
            <a:ext cx="6347714" cy="533400"/>
          </a:xfrm>
        </p:spPr>
        <p:txBody>
          <a:bodyPr>
            <a:normAutofit fontScale="90000"/>
          </a:bodyPr>
          <a:lstStyle/>
          <a:p>
            <a:pPr eaLnBrk="1" fontAlgn="auto" hangingPunct="1">
              <a:spcAft>
                <a:spcPts val="0"/>
              </a:spcAft>
              <a:defRPr/>
            </a:pPr>
            <a:r>
              <a:rPr lang="en-US" dirty="0">
                <a:solidFill>
                  <a:schemeClr val="accent1">
                    <a:satMod val="150000"/>
                  </a:schemeClr>
                </a:solidFill>
              </a:rPr>
              <a:t>Direct </a:t>
            </a:r>
            <a:r>
              <a:rPr lang="en-US" dirty="0" smtClean="0">
                <a:solidFill>
                  <a:schemeClr val="accent1">
                    <a:satMod val="150000"/>
                  </a:schemeClr>
                </a:solidFill>
              </a:rPr>
              <a:t>Mapping</a:t>
            </a:r>
            <a:endParaRPr lang="en-US" dirty="0">
              <a:solidFill>
                <a:schemeClr val="accent1">
                  <a:satMod val="150000"/>
                </a:schemeClr>
              </a:solidFill>
            </a:endParaRPr>
          </a:p>
        </p:txBody>
      </p:sp>
      <p:grpSp>
        <p:nvGrpSpPr>
          <p:cNvPr id="39939" name="Group 120"/>
          <p:cNvGrpSpPr>
            <a:grpSpLocks/>
          </p:cNvGrpSpPr>
          <p:nvPr/>
        </p:nvGrpSpPr>
        <p:grpSpPr bwMode="auto">
          <a:xfrm>
            <a:off x="533400" y="1892298"/>
            <a:ext cx="3365500" cy="4737101"/>
            <a:chOff x="715963" y="1600200"/>
            <a:chExt cx="3365500" cy="5137150"/>
          </a:xfrm>
        </p:grpSpPr>
        <p:sp>
          <p:nvSpPr>
            <p:cNvPr id="425076" name="Rectangle 116"/>
            <p:cNvSpPr>
              <a:spLocks noChangeArrowheads="1"/>
            </p:cNvSpPr>
            <p:nvPr/>
          </p:nvSpPr>
          <p:spPr bwMode="auto">
            <a:xfrm>
              <a:off x="1228726" y="2297113"/>
              <a:ext cx="1027112" cy="347662"/>
            </a:xfrm>
            <a:prstGeom prst="rect">
              <a:avLst/>
            </a:prstGeom>
            <a:solidFill>
              <a:schemeClr val="accent1">
                <a:lumMod val="20000"/>
                <a:lumOff val="80000"/>
              </a:schemeClr>
            </a:solidFill>
            <a:ln w="15875">
              <a:solidFill>
                <a:srgbClr val="000000"/>
              </a:solidFill>
              <a:miter lim="800000"/>
              <a:headEnd/>
              <a:tailEnd/>
            </a:ln>
          </p:spPr>
          <p:txBody>
            <a:bodyPr/>
            <a:lstStyle/>
            <a:p>
              <a:pPr fontAlgn="auto">
                <a:spcBef>
                  <a:spcPts val="0"/>
                </a:spcBef>
                <a:spcAft>
                  <a:spcPts val="0"/>
                </a:spcAft>
                <a:defRPr/>
              </a:pPr>
              <a:endParaRPr lang="en-US">
                <a:latin typeface="+mn-lt"/>
              </a:endParaRPr>
            </a:p>
          </p:txBody>
        </p:sp>
        <p:sp>
          <p:nvSpPr>
            <p:cNvPr id="424964" name="Rectangle 4"/>
            <p:cNvSpPr>
              <a:spLocks noChangeArrowheads="1"/>
            </p:cNvSpPr>
            <p:nvPr/>
          </p:nvSpPr>
          <p:spPr bwMode="auto">
            <a:xfrm>
              <a:off x="3009901" y="1931988"/>
              <a:ext cx="1027112" cy="347662"/>
            </a:xfrm>
            <a:prstGeom prst="rect">
              <a:avLst/>
            </a:prstGeom>
            <a:solidFill>
              <a:schemeClr val="accent1">
                <a:lumMod val="40000"/>
                <a:lumOff val="60000"/>
              </a:schemeClr>
            </a:solidFill>
            <a:ln w="0">
              <a:solidFill>
                <a:srgbClr val="B2FFFF"/>
              </a:solidFill>
              <a:miter lim="800000"/>
              <a:headEnd/>
              <a:tailEnd/>
            </a:ln>
          </p:spPr>
          <p:txBody>
            <a:bodyPr/>
            <a:lstStyle/>
            <a:p>
              <a:pPr fontAlgn="auto">
                <a:spcBef>
                  <a:spcPts val="0"/>
                </a:spcBef>
                <a:spcAft>
                  <a:spcPts val="0"/>
                </a:spcAft>
                <a:defRPr/>
              </a:pPr>
              <a:endParaRPr lang="en-US">
                <a:latin typeface="+mn-lt"/>
              </a:endParaRPr>
            </a:p>
          </p:txBody>
        </p:sp>
        <p:sp>
          <p:nvSpPr>
            <p:cNvPr id="424965" name="Rectangle 5"/>
            <p:cNvSpPr>
              <a:spLocks noChangeArrowheads="1"/>
            </p:cNvSpPr>
            <p:nvPr/>
          </p:nvSpPr>
          <p:spPr bwMode="auto">
            <a:xfrm>
              <a:off x="3009901" y="1600200"/>
              <a:ext cx="1027112" cy="331788"/>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39944" name="Rectangle 6"/>
            <p:cNvSpPr>
              <a:spLocks noChangeArrowheads="1"/>
            </p:cNvSpPr>
            <p:nvPr/>
          </p:nvSpPr>
          <p:spPr bwMode="auto">
            <a:xfrm>
              <a:off x="3009900" y="2960687"/>
              <a:ext cx="1027113" cy="347663"/>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45" name="Rectangle 7"/>
            <p:cNvSpPr>
              <a:spLocks noChangeArrowheads="1"/>
            </p:cNvSpPr>
            <p:nvPr/>
          </p:nvSpPr>
          <p:spPr bwMode="auto">
            <a:xfrm>
              <a:off x="3009900" y="2960687"/>
              <a:ext cx="1027113" cy="347663"/>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4968" name="Rectangle 8"/>
            <p:cNvSpPr>
              <a:spLocks noChangeArrowheads="1"/>
            </p:cNvSpPr>
            <p:nvPr/>
          </p:nvSpPr>
          <p:spPr bwMode="auto">
            <a:xfrm>
              <a:off x="3009901" y="3308350"/>
              <a:ext cx="1027112" cy="347663"/>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24969" name="Rectangle 9"/>
            <p:cNvSpPr>
              <a:spLocks noChangeArrowheads="1"/>
            </p:cNvSpPr>
            <p:nvPr/>
          </p:nvSpPr>
          <p:spPr bwMode="auto">
            <a:xfrm>
              <a:off x="3009901" y="3656013"/>
              <a:ext cx="1027112" cy="346075"/>
            </a:xfrm>
            <a:prstGeom prst="rect">
              <a:avLst/>
            </a:prstGeom>
            <a:solidFill>
              <a:schemeClr val="accent1">
                <a:lumMod val="40000"/>
                <a:lumOff val="60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39948" name="Rectangle 10"/>
            <p:cNvSpPr>
              <a:spLocks noChangeArrowheads="1"/>
            </p:cNvSpPr>
            <p:nvPr/>
          </p:nvSpPr>
          <p:spPr bwMode="auto">
            <a:xfrm>
              <a:off x="3009900" y="4683125"/>
              <a:ext cx="1027113" cy="347662"/>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49" name="Rectangle 11"/>
            <p:cNvSpPr>
              <a:spLocks noChangeArrowheads="1"/>
            </p:cNvSpPr>
            <p:nvPr/>
          </p:nvSpPr>
          <p:spPr bwMode="auto">
            <a:xfrm>
              <a:off x="3009900" y="4683125"/>
              <a:ext cx="1027113" cy="347662"/>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4972" name="Rectangle 12"/>
            <p:cNvSpPr>
              <a:spLocks noChangeArrowheads="1"/>
            </p:cNvSpPr>
            <p:nvPr/>
          </p:nvSpPr>
          <p:spPr bwMode="auto">
            <a:xfrm>
              <a:off x="3009901" y="5030788"/>
              <a:ext cx="1027112" cy="331787"/>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24973" name="Rectangle 13"/>
            <p:cNvSpPr>
              <a:spLocks noChangeArrowheads="1"/>
            </p:cNvSpPr>
            <p:nvPr/>
          </p:nvSpPr>
          <p:spPr bwMode="auto">
            <a:xfrm>
              <a:off x="3009901" y="5362575"/>
              <a:ext cx="1027112" cy="347663"/>
            </a:xfrm>
            <a:prstGeom prst="rect">
              <a:avLst/>
            </a:prstGeom>
            <a:solidFill>
              <a:schemeClr val="accent1">
                <a:lumMod val="40000"/>
                <a:lumOff val="60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39952" name="Rectangle 14"/>
            <p:cNvSpPr>
              <a:spLocks noChangeArrowheads="1"/>
            </p:cNvSpPr>
            <p:nvPr/>
          </p:nvSpPr>
          <p:spPr bwMode="auto">
            <a:xfrm>
              <a:off x="3009900" y="6389687"/>
              <a:ext cx="1027113" cy="347663"/>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53" name="Rectangle 15"/>
            <p:cNvSpPr>
              <a:spLocks noChangeArrowheads="1"/>
            </p:cNvSpPr>
            <p:nvPr/>
          </p:nvSpPr>
          <p:spPr bwMode="auto">
            <a:xfrm>
              <a:off x="3009900" y="6389687"/>
              <a:ext cx="1027113" cy="347663"/>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grpSp>
          <p:nvGrpSpPr>
            <p:cNvPr id="39954" name="Group 121"/>
            <p:cNvGrpSpPr>
              <a:grpSpLocks/>
            </p:cNvGrpSpPr>
            <p:nvPr/>
          </p:nvGrpSpPr>
          <p:grpSpPr bwMode="auto">
            <a:xfrm>
              <a:off x="2495550" y="1630362"/>
              <a:ext cx="463550" cy="288925"/>
              <a:chOff x="2827" y="530"/>
              <a:chExt cx="292" cy="182"/>
            </a:xfrm>
          </p:grpSpPr>
          <p:sp>
            <p:nvSpPr>
              <p:cNvPr id="40050" name="Rectangle 27"/>
              <p:cNvSpPr>
                <a:spLocks noChangeArrowheads="1"/>
              </p:cNvSpPr>
              <p:nvPr/>
            </p:nvSpPr>
            <p:spPr bwMode="auto">
              <a:xfrm>
                <a:off x="2874" y="530"/>
                <a:ext cx="185"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Main</a:t>
                </a:r>
                <a:endParaRPr lang="en-CA" altLang="en-US" sz="2400">
                  <a:latin typeface="Corbel" panose="020B0503020204020204" pitchFamily="34" charset="0"/>
                </a:endParaRPr>
              </a:p>
            </p:txBody>
          </p:sp>
          <p:sp>
            <p:nvSpPr>
              <p:cNvPr id="40051" name="Rectangle 28"/>
              <p:cNvSpPr>
                <a:spLocks noChangeArrowheads="1"/>
              </p:cNvSpPr>
              <p:nvPr/>
            </p:nvSpPr>
            <p:spPr bwMode="auto">
              <a:xfrm>
                <a:off x="2827" y="606"/>
                <a:ext cx="292"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memory</a:t>
                </a:r>
                <a:endParaRPr lang="en-CA" altLang="en-US" sz="2400">
                  <a:latin typeface="Corbel" panose="020B0503020204020204" pitchFamily="34" charset="0"/>
                </a:endParaRPr>
              </a:p>
            </p:txBody>
          </p:sp>
        </p:grpSp>
        <p:sp>
          <p:nvSpPr>
            <p:cNvPr id="39955" name="Rectangle 30"/>
            <p:cNvSpPr>
              <a:spLocks noChangeArrowheads="1"/>
            </p:cNvSpPr>
            <p:nvPr/>
          </p:nvSpPr>
          <p:spPr bwMode="auto">
            <a:xfrm>
              <a:off x="3084513" y="1676400"/>
              <a:ext cx="862012" cy="180975"/>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56" name="Rectangle 29"/>
            <p:cNvSpPr>
              <a:spLocks noChangeArrowheads="1"/>
            </p:cNvSpPr>
            <p:nvPr/>
          </p:nvSpPr>
          <p:spPr bwMode="auto">
            <a:xfrm>
              <a:off x="3084513" y="1676400"/>
              <a:ext cx="862012" cy="180975"/>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57" name="Rectangle 31"/>
            <p:cNvSpPr>
              <a:spLocks noChangeArrowheads="1"/>
            </p:cNvSpPr>
            <p:nvPr/>
          </p:nvSpPr>
          <p:spPr bwMode="auto">
            <a:xfrm>
              <a:off x="3084513" y="2024062"/>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58" name="Rectangle 32"/>
            <p:cNvSpPr>
              <a:spLocks noChangeArrowheads="1"/>
            </p:cNvSpPr>
            <p:nvPr/>
          </p:nvSpPr>
          <p:spPr bwMode="auto">
            <a:xfrm>
              <a:off x="3084513" y="2024062"/>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59" name="Rectangle 33"/>
            <p:cNvSpPr>
              <a:spLocks noChangeArrowheads="1"/>
            </p:cNvSpPr>
            <p:nvPr/>
          </p:nvSpPr>
          <p:spPr bwMode="auto">
            <a:xfrm>
              <a:off x="3084513" y="3051175"/>
              <a:ext cx="862012" cy="180975"/>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60" name="Rectangle 34"/>
            <p:cNvSpPr>
              <a:spLocks noChangeArrowheads="1"/>
            </p:cNvSpPr>
            <p:nvPr/>
          </p:nvSpPr>
          <p:spPr bwMode="auto">
            <a:xfrm>
              <a:off x="3084513" y="3051175"/>
              <a:ext cx="862012" cy="180975"/>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61" name="Rectangle 35"/>
            <p:cNvSpPr>
              <a:spLocks noChangeArrowheads="1"/>
            </p:cNvSpPr>
            <p:nvPr/>
          </p:nvSpPr>
          <p:spPr bwMode="auto">
            <a:xfrm>
              <a:off x="3084513" y="3398837"/>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62" name="Rectangle 36"/>
            <p:cNvSpPr>
              <a:spLocks noChangeArrowheads="1"/>
            </p:cNvSpPr>
            <p:nvPr/>
          </p:nvSpPr>
          <p:spPr bwMode="auto">
            <a:xfrm>
              <a:off x="3084513" y="3398837"/>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63" name="Rectangle 37"/>
            <p:cNvSpPr>
              <a:spLocks noChangeArrowheads="1"/>
            </p:cNvSpPr>
            <p:nvPr/>
          </p:nvSpPr>
          <p:spPr bwMode="auto">
            <a:xfrm>
              <a:off x="3084513" y="3746500"/>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64" name="Rectangle 38"/>
            <p:cNvSpPr>
              <a:spLocks noChangeArrowheads="1"/>
            </p:cNvSpPr>
            <p:nvPr/>
          </p:nvSpPr>
          <p:spPr bwMode="auto">
            <a:xfrm>
              <a:off x="3084513" y="3746500"/>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65" name="Rectangle 39"/>
            <p:cNvSpPr>
              <a:spLocks noChangeArrowheads="1"/>
            </p:cNvSpPr>
            <p:nvPr/>
          </p:nvSpPr>
          <p:spPr bwMode="auto">
            <a:xfrm>
              <a:off x="3084513" y="4773612"/>
              <a:ext cx="862012" cy="166688"/>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66" name="Rectangle 40"/>
            <p:cNvSpPr>
              <a:spLocks noChangeArrowheads="1"/>
            </p:cNvSpPr>
            <p:nvPr/>
          </p:nvSpPr>
          <p:spPr bwMode="auto">
            <a:xfrm>
              <a:off x="3084513" y="4773612"/>
              <a:ext cx="862012" cy="166688"/>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67" name="Rectangle 41"/>
            <p:cNvSpPr>
              <a:spLocks noChangeArrowheads="1"/>
            </p:cNvSpPr>
            <p:nvPr/>
          </p:nvSpPr>
          <p:spPr bwMode="auto">
            <a:xfrm>
              <a:off x="3084513" y="5105400"/>
              <a:ext cx="862012" cy="182562"/>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68" name="Rectangle 42"/>
            <p:cNvSpPr>
              <a:spLocks noChangeArrowheads="1"/>
            </p:cNvSpPr>
            <p:nvPr/>
          </p:nvSpPr>
          <p:spPr bwMode="auto">
            <a:xfrm>
              <a:off x="3084513" y="5105400"/>
              <a:ext cx="862012" cy="182562"/>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69" name="Rectangle 43"/>
            <p:cNvSpPr>
              <a:spLocks noChangeArrowheads="1"/>
            </p:cNvSpPr>
            <p:nvPr/>
          </p:nvSpPr>
          <p:spPr bwMode="auto">
            <a:xfrm>
              <a:off x="3084513" y="5453062"/>
              <a:ext cx="862012" cy="166688"/>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70" name="Rectangle 44"/>
            <p:cNvSpPr>
              <a:spLocks noChangeArrowheads="1"/>
            </p:cNvSpPr>
            <p:nvPr/>
          </p:nvSpPr>
          <p:spPr bwMode="auto">
            <a:xfrm>
              <a:off x="3084513" y="5453062"/>
              <a:ext cx="862012" cy="166688"/>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71" name="Rectangle 45"/>
            <p:cNvSpPr>
              <a:spLocks noChangeArrowheads="1"/>
            </p:cNvSpPr>
            <p:nvPr/>
          </p:nvSpPr>
          <p:spPr bwMode="auto">
            <a:xfrm>
              <a:off x="3084513" y="6481762"/>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72" name="Rectangle 46"/>
            <p:cNvSpPr>
              <a:spLocks noChangeArrowheads="1"/>
            </p:cNvSpPr>
            <p:nvPr/>
          </p:nvSpPr>
          <p:spPr bwMode="auto">
            <a:xfrm>
              <a:off x="3084513" y="6481762"/>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39973" name="Rectangle 47"/>
            <p:cNvSpPr>
              <a:spLocks noChangeArrowheads="1"/>
            </p:cNvSpPr>
            <p:nvPr/>
          </p:nvSpPr>
          <p:spPr bwMode="auto">
            <a:xfrm>
              <a:off x="3311525" y="1674812"/>
              <a:ext cx="546625"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dirty="0">
                  <a:solidFill>
                    <a:srgbClr val="000000"/>
                  </a:solidFill>
                  <a:latin typeface="Nimbus Roman No9 L"/>
                </a:rPr>
                <a:t>Block 0</a:t>
              </a:r>
              <a:endParaRPr lang="en-CA" altLang="en-US" sz="1200" b="1" dirty="0">
                <a:latin typeface="Corbel" panose="020B0503020204020204" pitchFamily="34" charset="0"/>
              </a:endParaRPr>
            </a:p>
          </p:txBody>
        </p:sp>
        <p:sp>
          <p:nvSpPr>
            <p:cNvPr id="39974" name="Rectangle 48"/>
            <p:cNvSpPr>
              <a:spLocks noChangeArrowheads="1"/>
            </p:cNvSpPr>
            <p:nvPr/>
          </p:nvSpPr>
          <p:spPr bwMode="auto">
            <a:xfrm>
              <a:off x="3311525" y="2022475"/>
              <a:ext cx="546625"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1</a:t>
              </a:r>
              <a:endParaRPr lang="en-CA" altLang="en-US" sz="1200" b="1">
                <a:latin typeface="Corbel" panose="020B0503020204020204" pitchFamily="34" charset="0"/>
              </a:endParaRPr>
            </a:p>
          </p:txBody>
        </p:sp>
        <p:sp>
          <p:nvSpPr>
            <p:cNvPr id="39975" name="Rectangle 49"/>
            <p:cNvSpPr>
              <a:spLocks noChangeArrowheads="1"/>
            </p:cNvSpPr>
            <p:nvPr/>
          </p:nvSpPr>
          <p:spPr bwMode="auto">
            <a:xfrm>
              <a:off x="3235325" y="3049587"/>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127</a:t>
              </a:r>
              <a:endParaRPr lang="en-CA" altLang="en-US" sz="1200" b="1">
                <a:latin typeface="Corbel" panose="020B0503020204020204" pitchFamily="34" charset="0"/>
              </a:endParaRPr>
            </a:p>
          </p:txBody>
        </p:sp>
        <p:sp>
          <p:nvSpPr>
            <p:cNvPr id="39976" name="Rectangle 50"/>
            <p:cNvSpPr>
              <a:spLocks noChangeArrowheads="1"/>
            </p:cNvSpPr>
            <p:nvPr/>
          </p:nvSpPr>
          <p:spPr bwMode="auto">
            <a:xfrm>
              <a:off x="3235325" y="3397250"/>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128</a:t>
              </a:r>
              <a:endParaRPr lang="en-CA" altLang="en-US" sz="1200" b="1">
                <a:latin typeface="Corbel" panose="020B0503020204020204" pitchFamily="34" charset="0"/>
              </a:endParaRPr>
            </a:p>
          </p:txBody>
        </p:sp>
        <p:sp>
          <p:nvSpPr>
            <p:cNvPr id="39977" name="Rectangle 51"/>
            <p:cNvSpPr>
              <a:spLocks noChangeArrowheads="1"/>
            </p:cNvSpPr>
            <p:nvPr/>
          </p:nvSpPr>
          <p:spPr bwMode="auto">
            <a:xfrm>
              <a:off x="3235325" y="3730625"/>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129</a:t>
              </a:r>
              <a:endParaRPr lang="en-CA" altLang="en-US" sz="1200" b="1">
                <a:latin typeface="Corbel" panose="020B0503020204020204" pitchFamily="34" charset="0"/>
              </a:endParaRPr>
            </a:p>
          </p:txBody>
        </p:sp>
        <p:sp>
          <p:nvSpPr>
            <p:cNvPr id="39978" name="Rectangle 52"/>
            <p:cNvSpPr>
              <a:spLocks noChangeArrowheads="1"/>
            </p:cNvSpPr>
            <p:nvPr/>
          </p:nvSpPr>
          <p:spPr bwMode="auto">
            <a:xfrm>
              <a:off x="3235325" y="4800600"/>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255</a:t>
              </a:r>
              <a:endParaRPr lang="en-CA" altLang="en-US" sz="1200" b="1">
                <a:latin typeface="Corbel" panose="020B0503020204020204" pitchFamily="34" charset="0"/>
              </a:endParaRPr>
            </a:p>
          </p:txBody>
        </p:sp>
        <p:sp>
          <p:nvSpPr>
            <p:cNvPr id="39979" name="Rectangle 53"/>
            <p:cNvSpPr>
              <a:spLocks noChangeArrowheads="1"/>
            </p:cNvSpPr>
            <p:nvPr/>
          </p:nvSpPr>
          <p:spPr bwMode="auto">
            <a:xfrm>
              <a:off x="3235325" y="5105400"/>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256</a:t>
              </a:r>
              <a:endParaRPr lang="en-CA" altLang="en-US" sz="1200" b="1">
                <a:latin typeface="Corbel" panose="020B0503020204020204" pitchFamily="34" charset="0"/>
              </a:endParaRPr>
            </a:p>
          </p:txBody>
        </p:sp>
        <p:sp>
          <p:nvSpPr>
            <p:cNvPr id="39980" name="Rectangle 54"/>
            <p:cNvSpPr>
              <a:spLocks noChangeArrowheads="1"/>
            </p:cNvSpPr>
            <p:nvPr/>
          </p:nvSpPr>
          <p:spPr bwMode="auto">
            <a:xfrm>
              <a:off x="3235325" y="5453062"/>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a:t>
              </a:r>
              <a:r>
                <a:rPr lang="en-CA" altLang="en-US" sz="1200">
                  <a:solidFill>
                    <a:srgbClr val="000000"/>
                  </a:solidFill>
                  <a:latin typeface="Nimbus Roman No9 L"/>
                </a:rPr>
                <a:t> </a:t>
              </a:r>
              <a:r>
                <a:rPr lang="en-CA" altLang="en-US" sz="1200" b="1">
                  <a:solidFill>
                    <a:srgbClr val="000000"/>
                  </a:solidFill>
                  <a:latin typeface="Nimbus Roman No9 L"/>
                </a:rPr>
                <a:t>257</a:t>
              </a:r>
              <a:endParaRPr lang="en-CA" altLang="en-US" sz="1200" b="1">
                <a:latin typeface="Corbel" panose="020B0503020204020204" pitchFamily="34" charset="0"/>
              </a:endParaRPr>
            </a:p>
          </p:txBody>
        </p:sp>
        <p:sp>
          <p:nvSpPr>
            <p:cNvPr id="39981" name="Rectangle 55"/>
            <p:cNvSpPr>
              <a:spLocks noChangeArrowheads="1"/>
            </p:cNvSpPr>
            <p:nvPr/>
          </p:nvSpPr>
          <p:spPr bwMode="auto">
            <a:xfrm>
              <a:off x="3205163" y="6480175"/>
              <a:ext cx="737381"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b="1">
                  <a:solidFill>
                    <a:srgbClr val="000000"/>
                  </a:solidFill>
                  <a:latin typeface="Nimbus Roman No9 L"/>
                </a:rPr>
                <a:t>Block 4095</a:t>
              </a:r>
              <a:endParaRPr lang="en-CA" altLang="en-US" sz="2400" b="1">
                <a:latin typeface="Corbel" panose="020B0503020204020204" pitchFamily="34" charset="0"/>
              </a:endParaRPr>
            </a:p>
          </p:txBody>
        </p:sp>
        <p:sp>
          <p:nvSpPr>
            <p:cNvPr id="39982" name="Freeform 65"/>
            <p:cNvSpPr>
              <a:spLocks/>
            </p:cNvSpPr>
            <p:nvPr/>
          </p:nvSpPr>
          <p:spPr bwMode="auto">
            <a:xfrm>
              <a:off x="2352675" y="3000375"/>
              <a:ext cx="544513" cy="271462"/>
            </a:xfrm>
            <a:custGeom>
              <a:avLst/>
              <a:gdLst>
                <a:gd name="T0" fmla="*/ 2147483647 w 36"/>
                <a:gd name="T1" fmla="*/ 2147483647 h 18"/>
                <a:gd name="T2" fmla="*/ 2147483647 w 36"/>
                <a:gd name="T3" fmla="*/ 2147483647 h 18"/>
                <a:gd name="T4" fmla="*/ 2147483647 w 36"/>
                <a:gd name="T5" fmla="*/ 2147483647 h 18"/>
                <a:gd name="T6" fmla="*/ 2147483647 w 36"/>
                <a:gd name="T7" fmla="*/ 909774581 h 18"/>
                <a:gd name="T8" fmla="*/ 2147483647 w 36"/>
                <a:gd name="T9" fmla="*/ 909774581 h 18"/>
                <a:gd name="T10" fmla="*/ 2147483647 w 36"/>
                <a:gd name="T11" fmla="*/ 0 h 18"/>
                <a:gd name="T12" fmla="*/ 0 w 36"/>
                <a:gd name="T13" fmla="*/ 2046989448 h 18"/>
                <a:gd name="T14" fmla="*/ 2147483647 w 36"/>
                <a:gd name="T15" fmla="*/ 2147483647 h 18"/>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18"/>
                <a:gd name="T26" fmla="*/ 36 w 36"/>
                <a:gd name="T27" fmla="*/ 18 h 1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18">
                  <a:moveTo>
                    <a:pt x="14" y="18"/>
                  </a:moveTo>
                  <a:lnTo>
                    <a:pt x="14" y="13"/>
                  </a:lnTo>
                  <a:lnTo>
                    <a:pt x="36" y="13"/>
                  </a:lnTo>
                  <a:lnTo>
                    <a:pt x="36" y="4"/>
                  </a:lnTo>
                  <a:lnTo>
                    <a:pt x="14" y="4"/>
                  </a:lnTo>
                  <a:lnTo>
                    <a:pt x="14" y="0"/>
                  </a:lnTo>
                  <a:lnTo>
                    <a:pt x="0" y="9"/>
                  </a:lnTo>
                  <a:lnTo>
                    <a:pt x="14" y="18"/>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39983" name="Line 66"/>
            <p:cNvSpPr>
              <a:spLocks noChangeShapeType="1"/>
            </p:cNvSpPr>
            <p:nvPr/>
          </p:nvSpPr>
          <p:spPr bwMode="auto">
            <a:xfrm flipV="1">
              <a:off x="3009900" y="2279650"/>
              <a:ext cx="1588"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84" name="Line 67"/>
            <p:cNvSpPr>
              <a:spLocks noChangeShapeType="1"/>
            </p:cNvSpPr>
            <p:nvPr/>
          </p:nvSpPr>
          <p:spPr bwMode="auto">
            <a:xfrm flipV="1">
              <a:off x="3009900" y="2673350"/>
              <a:ext cx="1588"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85" name="Line 68"/>
            <p:cNvSpPr>
              <a:spLocks noChangeShapeType="1"/>
            </p:cNvSpPr>
            <p:nvPr/>
          </p:nvSpPr>
          <p:spPr bwMode="auto">
            <a:xfrm flipV="1">
              <a:off x="4037013" y="2279650"/>
              <a:ext cx="1587"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86" name="Line 69"/>
            <p:cNvSpPr>
              <a:spLocks noChangeShapeType="1"/>
            </p:cNvSpPr>
            <p:nvPr/>
          </p:nvSpPr>
          <p:spPr bwMode="auto">
            <a:xfrm flipV="1">
              <a:off x="4037013" y="2673350"/>
              <a:ext cx="1587"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87" name="Line 70"/>
            <p:cNvSpPr>
              <a:spLocks noChangeShapeType="1"/>
            </p:cNvSpPr>
            <p:nvPr/>
          </p:nvSpPr>
          <p:spPr bwMode="auto">
            <a:xfrm flipH="1">
              <a:off x="2949575" y="25527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88" name="Line 71"/>
            <p:cNvSpPr>
              <a:spLocks noChangeShapeType="1"/>
            </p:cNvSpPr>
            <p:nvPr/>
          </p:nvSpPr>
          <p:spPr bwMode="auto">
            <a:xfrm flipH="1">
              <a:off x="2949575" y="264318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89" name="Line 72"/>
            <p:cNvSpPr>
              <a:spLocks noChangeShapeType="1"/>
            </p:cNvSpPr>
            <p:nvPr/>
          </p:nvSpPr>
          <p:spPr bwMode="auto">
            <a:xfrm flipH="1">
              <a:off x="3976688" y="25527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90" name="Line 73"/>
            <p:cNvSpPr>
              <a:spLocks noChangeShapeType="1"/>
            </p:cNvSpPr>
            <p:nvPr/>
          </p:nvSpPr>
          <p:spPr bwMode="auto">
            <a:xfrm flipH="1">
              <a:off x="3976688" y="264318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91" name="Line 74"/>
            <p:cNvSpPr>
              <a:spLocks noChangeShapeType="1"/>
            </p:cNvSpPr>
            <p:nvPr/>
          </p:nvSpPr>
          <p:spPr bwMode="auto">
            <a:xfrm flipV="1">
              <a:off x="3009900" y="5710237"/>
              <a:ext cx="1588"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92" name="Line 75"/>
            <p:cNvSpPr>
              <a:spLocks noChangeShapeType="1"/>
            </p:cNvSpPr>
            <p:nvPr/>
          </p:nvSpPr>
          <p:spPr bwMode="auto">
            <a:xfrm flipV="1">
              <a:off x="3009900" y="6088062"/>
              <a:ext cx="1588" cy="3016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93" name="Line 76"/>
            <p:cNvSpPr>
              <a:spLocks noChangeShapeType="1"/>
            </p:cNvSpPr>
            <p:nvPr/>
          </p:nvSpPr>
          <p:spPr bwMode="auto">
            <a:xfrm flipV="1">
              <a:off x="4037013" y="5710237"/>
              <a:ext cx="1587"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94" name="Line 77"/>
            <p:cNvSpPr>
              <a:spLocks noChangeShapeType="1"/>
            </p:cNvSpPr>
            <p:nvPr/>
          </p:nvSpPr>
          <p:spPr bwMode="auto">
            <a:xfrm flipV="1">
              <a:off x="4037013" y="6088062"/>
              <a:ext cx="1587" cy="3016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95" name="Line 78"/>
            <p:cNvSpPr>
              <a:spLocks noChangeShapeType="1"/>
            </p:cNvSpPr>
            <p:nvPr/>
          </p:nvSpPr>
          <p:spPr bwMode="auto">
            <a:xfrm flipH="1">
              <a:off x="2949575" y="598170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96" name="Line 79"/>
            <p:cNvSpPr>
              <a:spLocks noChangeShapeType="1"/>
            </p:cNvSpPr>
            <p:nvPr/>
          </p:nvSpPr>
          <p:spPr bwMode="auto">
            <a:xfrm flipH="1">
              <a:off x="2949575" y="60579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97" name="Line 80"/>
            <p:cNvSpPr>
              <a:spLocks noChangeShapeType="1"/>
            </p:cNvSpPr>
            <p:nvPr/>
          </p:nvSpPr>
          <p:spPr bwMode="auto">
            <a:xfrm flipH="1">
              <a:off x="3976688" y="598170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98" name="Line 81"/>
            <p:cNvSpPr>
              <a:spLocks noChangeShapeType="1"/>
            </p:cNvSpPr>
            <p:nvPr/>
          </p:nvSpPr>
          <p:spPr bwMode="auto">
            <a:xfrm flipH="1">
              <a:off x="3976688" y="60579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999" name="Line 82"/>
            <p:cNvSpPr>
              <a:spLocks noChangeShapeType="1"/>
            </p:cNvSpPr>
            <p:nvPr/>
          </p:nvSpPr>
          <p:spPr bwMode="auto">
            <a:xfrm flipV="1">
              <a:off x="3009900" y="4002087"/>
              <a:ext cx="1588" cy="2873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00" name="Line 83"/>
            <p:cNvSpPr>
              <a:spLocks noChangeShapeType="1"/>
            </p:cNvSpPr>
            <p:nvPr/>
          </p:nvSpPr>
          <p:spPr bwMode="auto">
            <a:xfrm flipV="1">
              <a:off x="3009900" y="4379912"/>
              <a:ext cx="1588"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01" name="Line 84"/>
            <p:cNvSpPr>
              <a:spLocks noChangeShapeType="1"/>
            </p:cNvSpPr>
            <p:nvPr/>
          </p:nvSpPr>
          <p:spPr bwMode="auto">
            <a:xfrm flipV="1">
              <a:off x="4037013" y="4002087"/>
              <a:ext cx="1587" cy="2873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02" name="Line 85"/>
            <p:cNvSpPr>
              <a:spLocks noChangeShapeType="1"/>
            </p:cNvSpPr>
            <p:nvPr/>
          </p:nvSpPr>
          <p:spPr bwMode="auto">
            <a:xfrm flipV="1">
              <a:off x="4037013" y="4379912"/>
              <a:ext cx="1587"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03" name="Line 86"/>
            <p:cNvSpPr>
              <a:spLocks noChangeShapeType="1"/>
            </p:cNvSpPr>
            <p:nvPr/>
          </p:nvSpPr>
          <p:spPr bwMode="auto">
            <a:xfrm flipH="1">
              <a:off x="2949575" y="427513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04" name="Line 87"/>
            <p:cNvSpPr>
              <a:spLocks noChangeShapeType="1"/>
            </p:cNvSpPr>
            <p:nvPr/>
          </p:nvSpPr>
          <p:spPr bwMode="auto">
            <a:xfrm flipH="1">
              <a:off x="2949575" y="434975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05" name="Line 88"/>
            <p:cNvSpPr>
              <a:spLocks noChangeShapeType="1"/>
            </p:cNvSpPr>
            <p:nvPr/>
          </p:nvSpPr>
          <p:spPr bwMode="auto">
            <a:xfrm flipH="1">
              <a:off x="3976688" y="427513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06" name="Line 89"/>
            <p:cNvSpPr>
              <a:spLocks noChangeShapeType="1"/>
            </p:cNvSpPr>
            <p:nvPr/>
          </p:nvSpPr>
          <p:spPr bwMode="auto">
            <a:xfrm flipH="1">
              <a:off x="3976688" y="434975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grpSp>
          <p:nvGrpSpPr>
            <p:cNvPr id="40007" name="Group 120"/>
            <p:cNvGrpSpPr>
              <a:grpSpLocks/>
            </p:cNvGrpSpPr>
            <p:nvPr/>
          </p:nvGrpSpPr>
          <p:grpSpPr bwMode="auto">
            <a:xfrm>
              <a:off x="860425" y="4910137"/>
              <a:ext cx="1631950" cy="785813"/>
              <a:chOff x="634" y="2853"/>
              <a:chExt cx="1028" cy="495"/>
            </a:xfrm>
          </p:grpSpPr>
          <p:sp>
            <p:nvSpPr>
              <p:cNvPr id="425058" name="Rectangle 98"/>
              <p:cNvSpPr>
                <a:spLocks noChangeArrowheads="1"/>
              </p:cNvSpPr>
              <p:nvPr/>
            </p:nvSpPr>
            <p:spPr bwMode="auto">
              <a:xfrm>
                <a:off x="634" y="2996"/>
                <a:ext cx="1028" cy="162"/>
              </a:xfrm>
              <a:prstGeom prst="rect">
                <a:avLst/>
              </a:prstGeom>
              <a:noFill/>
              <a:ln w="28575">
                <a:solidFill>
                  <a:schemeClr val="accent1">
                    <a:lumMod val="75000"/>
                  </a:schemeClr>
                </a:solidFill>
                <a:miter lim="800000"/>
                <a:headEnd/>
                <a:tailEnd/>
              </a:ln>
            </p:spPr>
            <p:txBody>
              <a:bodyPr/>
              <a:lstStyle/>
              <a:p>
                <a:pPr fontAlgn="auto">
                  <a:spcBef>
                    <a:spcPts val="0"/>
                  </a:spcBef>
                  <a:spcAft>
                    <a:spcPts val="0"/>
                  </a:spcAft>
                  <a:defRPr/>
                </a:pPr>
                <a:endParaRPr lang="en-US">
                  <a:latin typeface="+mn-lt"/>
                </a:endParaRPr>
              </a:p>
            </p:txBody>
          </p:sp>
          <p:sp>
            <p:nvSpPr>
              <p:cNvPr id="425059" name="Line 99"/>
              <p:cNvSpPr>
                <a:spLocks noChangeShapeType="1"/>
              </p:cNvSpPr>
              <p:nvPr/>
            </p:nvSpPr>
            <p:spPr bwMode="auto">
              <a:xfrm flipV="1">
                <a:off x="957" y="2996"/>
                <a:ext cx="1" cy="162"/>
              </a:xfrm>
              <a:prstGeom prst="line">
                <a:avLst/>
              </a:prstGeom>
              <a:noFill/>
              <a:ln w="28575">
                <a:solidFill>
                  <a:schemeClr val="accent1">
                    <a:lumMod val="75000"/>
                  </a:schemeClr>
                </a:solidFill>
                <a:round/>
                <a:headEnd/>
                <a:tailEnd/>
              </a:ln>
            </p:spPr>
            <p:txBody>
              <a:bodyPr/>
              <a:lstStyle/>
              <a:p>
                <a:pPr fontAlgn="auto">
                  <a:spcBef>
                    <a:spcPts val="0"/>
                  </a:spcBef>
                  <a:spcAft>
                    <a:spcPts val="0"/>
                  </a:spcAft>
                  <a:defRPr/>
                </a:pPr>
                <a:endParaRPr lang="en-US">
                  <a:latin typeface="+mn-lt"/>
                </a:endParaRPr>
              </a:p>
            </p:txBody>
          </p:sp>
          <p:sp>
            <p:nvSpPr>
              <p:cNvPr id="425060" name="Line 100"/>
              <p:cNvSpPr>
                <a:spLocks noChangeShapeType="1"/>
              </p:cNvSpPr>
              <p:nvPr/>
            </p:nvSpPr>
            <p:spPr bwMode="auto">
              <a:xfrm flipV="1">
                <a:off x="1386" y="2996"/>
                <a:ext cx="1" cy="162"/>
              </a:xfrm>
              <a:prstGeom prst="line">
                <a:avLst/>
              </a:prstGeom>
              <a:noFill/>
              <a:ln w="28575">
                <a:solidFill>
                  <a:schemeClr val="accent1">
                    <a:lumMod val="75000"/>
                  </a:schemeClr>
                </a:solidFill>
                <a:round/>
                <a:headEnd/>
                <a:tailEnd/>
              </a:ln>
            </p:spPr>
            <p:txBody>
              <a:bodyPr/>
              <a:lstStyle/>
              <a:p>
                <a:pPr fontAlgn="auto">
                  <a:spcBef>
                    <a:spcPts val="0"/>
                  </a:spcBef>
                  <a:spcAft>
                    <a:spcPts val="0"/>
                  </a:spcAft>
                  <a:defRPr/>
                </a:pPr>
                <a:endParaRPr lang="en-US">
                  <a:latin typeface="+mn-lt"/>
                </a:endParaRPr>
              </a:p>
            </p:txBody>
          </p:sp>
          <p:sp>
            <p:nvSpPr>
              <p:cNvPr id="40041" name="Rectangle 101"/>
              <p:cNvSpPr>
                <a:spLocks noChangeArrowheads="1"/>
              </p:cNvSpPr>
              <p:nvPr/>
            </p:nvSpPr>
            <p:spPr bwMode="auto">
              <a:xfrm>
                <a:off x="1148" y="3015"/>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7</a:t>
                </a:r>
                <a:endParaRPr lang="en-CA" altLang="en-US" sz="2400">
                  <a:latin typeface="Corbel" panose="020B0503020204020204" pitchFamily="34" charset="0"/>
                </a:endParaRPr>
              </a:p>
            </p:txBody>
          </p:sp>
          <p:sp>
            <p:nvSpPr>
              <p:cNvPr id="40042" name="Rectangle 102"/>
              <p:cNvSpPr>
                <a:spLocks noChangeArrowheads="1"/>
              </p:cNvSpPr>
              <p:nvPr/>
            </p:nvSpPr>
            <p:spPr bwMode="auto">
              <a:xfrm>
                <a:off x="1500" y="3015"/>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4</a:t>
                </a:r>
                <a:endParaRPr lang="en-CA" altLang="en-US" sz="2400">
                  <a:latin typeface="Corbel" panose="020B0503020204020204" pitchFamily="34" charset="0"/>
                </a:endParaRPr>
              </a:p>
            </p:txBody>
          </p:sp>
          <p:sp>
            <p:nvSpPr>
              <p:cNvPr id="40043" name="Rectangle 103"/>
              <p:cNvSpPr>
                <a:spLocks noChangeArrowheads="1"/>
              </p:cNvSpPr>
              <p:nvPr/>
            </p:nvSpPr>
            <p:spPr bwMode="auto">
              <a:xfrm>
                <a:off x="787" y="3242"/>
                <a:ext cx="78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Main memory address</a:t>
                </a:r>
                <a:endParaRPr lang="en-CA" altLang="en-US" sz="2400">
                  <a:latin typeface="Corbel" panose="020B0503020204020204" pitchFamily="34" charset="0"/>
                </a:endParaRPr>
              </a:p>
            </p:txBody>
          </p:sp>
          <p:sp>
            <p:nvSpPr>
              <p:cNvPr id="40044" name="Rectangle 104"/>
              <p:cNvSpPr>
                <a:spLocks noChangeArrowheads="1"/>
              </p:cNvSpPr>
              <p:nvPr/>
            </p:nvSpPr>
            <p:spPr bwMode="auto">
              <a:xfrm>
                <a:off x="729" y="2853"/>
                <a:ext cx="5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t>
                </a:r>
                <a:endParaRPr lang="en-CA" altLang="en-US" sz="2400">
                  <a:latin typeface="Corbel" panose="020B0503020204020204" pitchFamily="34" charset="0"/>
                </a:endParaRPr>
              </a:p>
            </p:txBody>
          </p:sp>
          <p:sp>
            <p:nvSpPr>
              <p:cNvPr id="40045" name="Rectangle 105"/>
              <p:cNvSpPr>
                <a:spLocks noChangeArrowheads="1"/>
              </p:cNvSpPr>
              <p:nvPr/>
            </p:nvSpPr>
            <p:spPr bwMode="auto">
              <a:xfrm>
                <a:off x="776" y="2853"/>
                <a:ext cx="83"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ag</a:t>
                </a:r>
                <a:endParaRPr lang="en-CA" altLang="en-US" sz="2400">
                  <a:latin typeface="Corbel" panose="020B0503020204020204" pitchFamily="34" charset="0"/>
                </a:endParaRPr>
              </a:p>
            </p:txBody>
          </p:sp>
          <p:sp>
            <p:nvSpPr>
              <p:cNvPr id="40046" name="Rectangle 106"/>
              <p:cNvSpPr>
                <a:spLocks noChangeArrowheads="1"/>
              </p:cNvSpPr>
              <p:nvPr/>
            </p:nvSpPr>
            <p:spPr bwMode="auto">
              <a:xfrm>
                <a:off x="1071" y="2853"/>
                <a:ext cx="210"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a:t>
                </a:r>
                <a:endParaRPr lang="en-CA" altLang="en-US" sz="2400">
                  <a:latin typeface="Corbel" panose="020B0503020204020204" pitchFamily="34" charset="0"/>
                </a:endParaRPr>
              </a:p>
            </p:txBody>
          </p:sp>
          <p:sp>
            <p:nvSpPr>
              <p:cNvPr id="40047" name="Rectangle 107"/>
              <p:cNvSpPr>
                <a:spLocks noChangeArrowheads="1"/>
              </p:cNvSpPr>
              <p:nvPr/>
            </p:nvSpPr>
            <p:spPr bwMode="auto">
              <a:xfrm>
                <a:off x="1433" y="2853"/>
                <a:ext cx="83"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W</a:t>
                </a:r>
                <a:endParaRPr lang="en-CA" altLang="en-US" sz="2400">
                  <a:latin typeface="Corbel" panose="020B0503020204020204" pitchFamily="34" charset="0"/>
                </a:endParaRPr>
              </a:p>
            </p:txBody>
          </p:sp>
          <p:sp>
            <p:nvSpPr>
              <p:cNvPr id="40048" name="Rectangle 108"/>
              <p:cNvSpPr>
                <a:spLocks noChangeArrowheads="1"/>
              </p:cNvSpPr>
              <p:nvPr/>
            </p:nvSpPr>
            <p:spPr bwMode="auto">
              <a:xfrm>
                <a:off x="1500" y="2853"/>
                <a:ext cx="117"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ord</a:t>
                </a:r>
                <a:endParaRPr lang="en-CA" altLang="en-US" sz="2400">
                  <a:latin typeface="Corbel" panose="020B0503020204020204" pitchFamily="34" charset="0"/>
                </a:endParaRPr>
              </a:p>
            </p:txBody>
          </p:sp>
          <p:sp>
            <p:nvSpPr>
              <p:cNvPr id="40049" name="Rectangle 109"/>
              <p:cNvSpPr>
                <a:spLocks noChangeArrowheads="1"/>
              </p:cNvSpPr>
              <p:nvPr/>
            </p:nvSpPr>
            <p:spPr bwMode="auto">
              <a:xfrm>
                <a:off x="776" y="3015"/>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5</a:t>
                </a:r>
                <a:endParaRPr lang="en-CA" altLang="en-US" sz="2400">
                  <a:latin typeface="Corbel" panose="020B0503020204020204" pitchFamily="34" charset="0"/>
                </a:endParaRPr>
              </a:p>
            </p:txBody>
          </p:sp>
        </p:grpSp>
        <p:sp>
          <p:nvSpPr>
            <p:cNvPr id="40008" name="Rectangle 115"/>
            <p:cNvSpPr>
              <a:spLocks noChangeArrowheads="1"/>
            </p:cNvSpPr>
            <p:nvPr/>
          </p:nvSpPr>
          <p:spPr bwMode="auto">
            <a:xfrm>
              <a:off x="3009900" y="5362575"/>
              <a:ext cx="1027113" cy="347662"/>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4976" name="Rectangle 16"/>
            <p:cNvSpPr>
              <a:spLocks noChangeArrowheads="1"/>
            </p:cNvSpPr>
            <p:nvPr/>
          </p:nvSpPr>
          <p:spPr bwMode="auto">
            <a:xfrm>
              <a:off x="1228726" y="2644775"/>
              <a:ext cx="1027112" cy="346075"/>
            </a:xfrm>
            <a:prstGeom prst="rect">
              <a:avLst/>
            </a:prstGeom>
            <a:solidFill>
              <a:schemeClr val="accent1">
                <a:lumMod val="40000"/>
                <a:lumOff val="60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24977" name="Rectangle 17"/>
            <p:cNvSpPr>
              <a:spLocks noChangeArrowheads="1"/>
            </p:cNvSpPr>
            <p:nvPr/>
          </p:nvSpPr>
          <p:spPr bwMode="auto">
            <a:xfrm>
              <a:off x="1228726" y="2297113"/>
              <a:ext cx="1027112" cy="347662"/>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0011" name="Rectangle 18"/>
            <p:cNvSpPr>
              <a:spLocks noChangeArrowheads="1"/>
            </p:cNvSpPr>
            <p:nvPr/>
          </p:nvSpPr>
          <p:spPr bwMode="auto">
            <a:xfrm>
              <a:off x="1228725" y="3671887"/>
              <a:ext cx="1027113" cy="347663"/>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012" name="Rectangle 19"/>
            <p:cNvSpPr>
              <a:spLocks noChangeArrowheads="1"/>
            </p:cNvSpPr>
            <p:nvPr/>
          </p:nvSpPr>
          <p:spPr bwMode="auto">
            <a:xfrm>
              <a:off x="1228725" y="3671887"/>
              <a:ext cx="1027113" cy="347663"/>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013" name="Rectangle 20"/>
            <p:cNvSpPr>
              <a:spLocks noChangeArrowheads="1"/>
            </p:cNvSpPr>
            <p:nvPr/>
          </p:nvSpPr>
          <p:spPr bwMode="auto">
            <a:xfrm>
              <a:off x="715963" y="2297112"/>
              <a:ext cx="512762" cy="180975"/>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014" name="Rectangle 21"/>
            <p:cNvSpPr>
              <a:spLocks noChangeArrowheads="1"/>
            </p:cNvSpPr>
            <p:nvPr/>
          </p:nvSpPr>
          <p:spPr bwMode="auto">
            <a:xfrm>
              <a:off x="715963" y="2644775"/>
              <a:ext cx="512762" cy="165100"/>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015" name="Rectangle 22"/>
            <p:cNvSpPr>
              <a:spLocks noChangeArrowheads="1"/>
            </p:cNvSpPr>
            <p:nvPr/>
          </p:nvSpPr>
          <p:spPr bwMode="auto">
            <a:xfrm>
              <a:off x="715963" y="3671887"/>
              <a:ext cx="512762" cy="166688"/>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016" name="Rectangle 23"/>
            <p:cNvSpPr>
              <a:spLocks noChangeArrowheads="1"/>
            </p:cNvSpPr>
            <p:nvPr/>
          </p:nvSpPr>
          <p:spPr bwMode="auto">
            <a:xfrm>
              <a:off x="881063" y="2281237"/>
              <a:ext cx="1698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sp>
          <p:nvSpPr>
            <p:cNvPr id="40017" name="Rectangle 24"/>
            <p:cNvSpPr>
              <a:spLocks noChangeArrowheads="1"/>
            </p:cNvSpPr>
            <p:nvPr/>
          </p:nvSpPr>
          <p:spPr bwMode="auto">
            <a:xfrm>
              <a:off x="881063" y="2628900"/>
              <a:ext cx="1698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sp>
          <p:nvSpPr>
            <p:cNvPr id="40018" name="Rectangle 25"/>
            <p:cNvSpPr>
              <a:spLocks noChangeArrowheads="1"/>
            </p:cNvSpPr>
            <p:nvPr/>
          </p:nvSpPr>
          <p:spPr bwMode="auto">
            <a:xfrm>
              <a:off x="881063" y="3656012"/>
              <a:ext cx="1698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sp>
          <p:nvSpPr>
            <p:cNvPr id="40019" name="Rectangle 26"/>
            <p:cNvSpPr>
              <a:spLocks noChangeArrowheads="1"/>
            </p:cNvSpPr>
            <p:nvPr/>
          </p:nvSpPr>
          <p:spPr bwMode="auto">
            <a:xfrm>
              <a:off x="1576388" y="2054225"/>
              <a:ext cx="3492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Cache</a:t>
              </a:r>
              <a:endParaRPr lang="en-CA" altLang="en-US" sz="2400">
                <a:latin typeface="Corbel" panose="020B0503020204020204" pitchFamily="34" charset="0"/>
              </a:endParaRPr>
            </a:p>
          </p:txBody>
        </p:sp>
        <p:sp>
          <p:nvSpPr>
            <p:cNvPr id="40020" name="Rectangle 58"/>
            <p:cNvSpPr>
              <a:spLocks noChangeArrowheads="1"/>
            </p:cNvSpPr>
            <p:nvPr/>
          </p:nvSpPr>
          <p:spPr bwMode="auto">
            <a:xfrm>
              <a:off x="1319213" y="2735262"/>
              <a:ext cx="846137"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021" name="Rectangle 56"/>
            <p:cNvSpPr>
              <a:spLocks noChangeArrowheads="1"/>
            </p:cNvSpPr>
            <p:nvPr/>
          </p:nvSpPr>
          <p:spPr bwMode="auto">
            <a:xfrm>
              <a:off x="1319213" y="2387600"/>
              <a:ext cx="846137"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022" name="Rectangle 60"/>
            <p:cNvSpPr>
              <a:spLocks noChangeArrowheads="1"/>
            </p:cNvSpPr>
            <p:nvPr/>
          </p:nvSpPr>
          <p:spPr bwMode="auto">
            <a:xfrm>
              <a:off x="1319213" y="3762375"/>
              <a:ext cx="846137" cy="166687"/>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023" name="Rectangle 61"/>
            <p:cNvSpPr>
              <a:spLocks noChangeArrowheads="1"/>
            </p:cNvSpPr>
            <p:nvPr/>
          </p:nvSpPr>
          <p:spPr bwMode="auto">
            <a:xfrm>
              <a:off x="1319213" y="3762375"/>
              <a:ext cx="846137" cy="166687"/>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024" name="Rectangle 59"/>
            <p:cNvSpPr>
              <a:spLocks noChangeArrowheads="1"/>
            </p:cNvSpPr>
            <p:nvPr/>
          </p:nvSpPr>
          <p:spPr bwMode="auto">
            <a:xfrm>
              <a:off x="1319213" y="2735262"/>
              <a:ext cx="846137"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025" name="Rectangle 62"/>
            <p:cNvSpPr>
              <a:spLocks noChangeArrowheads="1"/>
            </p:cNvSpPr>
            <p:nvPr/>
          </p:nvSpPr>
          <p:spPr bwMode="auto">
            <a:xfrm>
              <a:off x="1531938" y="2386012"/>
              <a:ext cx="4381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0</a:t>
              </a:r>
              <a:endParaRPr lang="en-CA" altLang="en-US" sz="2400">
                <a:latin typeface="Corbel" panose="020B0503020204020204" pitchFamily="34" charset="0"/>
              </a:endParaRPr>
            </a:p>
          </p:txBody>
        </p:sp>
        <p:sp>
          <p:nvSpPr>
            <p:cNvPr id="40026" name="Rectangle 63"/>
            <p:cNvSpPr>
              <a:spLocks noChangeArrowheads="1"/>
            </p:cNvSpPr>
            <p:nvPr/>
          </p:nvSpPr>
          <p:spPr bwMode="auto">
            <a:xfrm>
              <a:off x="1531938" y="2719387"/>
              <a:ext cx="4381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1</a:t>
              </a:r>
              <a:endParaRPr lang="en-CA" altLang="en-US" sz="2400">
                <a:latin typeface="Corbel" panose="020B0503020204020204" pitchFamily="34" charset="0"/>
              </a:endParaRPr>
            </a:p>
          </p:txBody>
        </p:sp>
        <p:sp>
          <p:nvSpPr>
            <p:cNvPr id="40027" name="Rectangle 64"/>
            <p:cNvSpPr>
              <a:spLocks noChangeArrowheads="1"/>
            </p:cNvSpPr>
            <p:nvPr/>
          </p:nvSpPr>
          <p:spPr bwMode="auto">
            <a:xfrm>
              <a:off x="1455738" y="3746500"/>
              <a:ext cx="5778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127</a:t>
              </a:r>
              <a:endParaRPr lang="en-CA" altLang="en-US" sz="2400">
                <a:latin typeface="Corbel" panose="020B0503020204020204" pitchFamily="34" charset="0"/>
              </a:endParaRPr>
            </a:p>
          </p:txBody>
        </p:sp>
        <p:sp>
          <p:nvSpPr>
            <p:cNvPr id="40028" name="Line 90"/>
            <p:cNvSpPr>
              <a:spLocks noChangeShapeType="1"/>
            </p:cNvSpPr>
            <p:nvPr/>
          </p:nvSpPr>
          <p:spPr bwMode="auto">
            <a:xfrm flipV="1">
              <a:off x="1228725" y="2990850"/>
              <a:ext cx="1588"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29" name="Line 91"/>
            <p:cNvSpPr>
              <a:spLocks noChangeShapeType="1"/>
            </p:cNvSpPr>
            <p:nvPr/>
          </p:nvSpPr>
          <p:spPr bwMode="auto">
            <a:xfrm flipV="1">
              <a:off x="1228725" y="3368675"/>
              <a:ext cx="1588"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30" name="Line 92"/>
            <p:cNvSpPr>
              <a:spLocks noChangeShapeType="1"/>
            </p:cNvSpPr>
            <p:nvPr/>
          </p:nvSpPr>
          <p:spPr bwMode="auto">
            <a:xfrm flipV="1">
              <a:off x="2255838" y="2990850"/>
              <a:ext cx="1587"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31" name="Line 93"/>
            <p:cNvSpPr>
              <a:spLocks noChangeShapeType="1"/>
            </p:cNvSpPr>
            <p:nvPr/>
          </p:nvSpPr>
          <p:spPr bwMode="auto">
            <a:xfrm flipV="1">
              <a:off x="2255838" y="3368675"/>
              <a:ext cx="1587"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32" name="Line 94"/>
            <p:cNvSpPr>
              <a:spLocks noChangeShapeType="1"/>
            </p:cNvSpPr>
            <p:nvPr/>
          </p:nvSpPr>
          <p:spPr bwMode="auto">
            <a:xfrm flipH="1">
              <a:off x="1184275" y="3263900"/>
              <a:ext cx="90488"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33" name="Line 95"/>
            <p:cNvSpPr>
              <a:spLocks noChangeShapeType="1"/>
            </p:cNvSpPr>
            <p:nvPr/>
          </p:nvSpPr>
          <p:spPr bwMode="auto">
            <a:xfrm flipH="1">
              <a:off x="1184275" y="3338512"/>
              <a:ext cx="90488" cy="460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34" name="Line 96"/>
            <p:cNvSpPr>
              <a:spLocks noChangeShapeType="1"/>
            </p:cNvSpPr>
            <p:nvPr/>
          </p:nvSpPr>
          <p:spPr bwMode="auto">
            <a:xfrm flipH="1">
              <a:off x="2211388" y="3263900"/>
              <a:ext cx="90487"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35" name="Line 97"/>
            <p:cNvSpPr>
              <a:spLocks noChangeShapeType="1"/>
            </p:cNvSpPr>
            <p:nvPr/>
          </p:nvSpPr>
          <p:spPr bwMode="auto">
            <a:xfrm flipH="1">
              <a:off x="2211388" y="3338512"/>
              <a:ext cx="90487" cy="460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0036" name="Rectangle 117"/>
            <p:cNvSpPr>
              <a:spLocks noChangeArrowheads="1"/>
            </p:cNvSpPr>
            <p:nvPr/>
          </p:nvSpPr>
          <p:spPr bwMode="auto">
            <a:xfrm>
              <a:off x="1228725" y="2644775"/>
              <a:ext cx="1027113" cy="346075"/>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037" name="Rectangle 57"/>
            <p:cNvSpPr>
              <a:spLocks noChangeArrowheads="1"/>
            </p:cNvSpPr>
            <p:nvPr/>
          </p:nvSpPr>
          <p:spPr bwMode="auto">
            <a:xfrm>
              <a:off x="1319213" y="2387600"/>
              <a:ext cx="846137"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grpSp>
      <p:sp>
        <p:nvSpPr>
          <p:cNvPr id="39940" name="Text Box 123"/>
          <p:cNvSpPr txBox="1">
            <a:spLocks noChangeArrowheads="1"/>
          </p:cNvSpPr>
          <p:nvPr/>
        </p:nvSpPr>
        <p:spPr bwMode="auto">
          <a:xfrm>
            <a:off x="4222748" y="1792986"/>
            <a:ext cx="4706939"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buFontTx/>
              <a:buChar char="•"/>
            </a:pPr>
            <a:r>
              <a:rPr lang="en-US" altLang="en-US" sz="1600" i="1" dirty="0">
                <a:latin typeface="Corbel" panose="020B0503020204020204" pitchFamily="34" charset="0"/>
              </a:rPr>
              <a:t>Block j of the main memory maps to j modulo 128 of </a:t>
            </a:r>
          </a:p>
          <a:p>
            <a:pPr eaLnBrk="1" hangingPunct="1"/>
            <a:r>
              <a:rPr lang="en-US" altLang="en-US" sz="1600" i="1" dirty="0">
                <a:latin typeface="Corbel" panose="020B0503020204020204" pitchFamily="34" charset="0"/>
              </a:rPr>
              <a:t>the cache. 0 maps to 0, 129 maps to 1.</a:t>
            </a:r>
          </a:p>
          <a:p>
            <a:pPr eaLnBrk="1" hangingPunct="1">
              <a:buFontTx/>
              <a:buChar char="•"/>
            </a:pPr>
            <a:r>
              <a:rPr lang="en-US" altLang="en-US" sz="1600" i="1" dirty="0">
                <a:latin typeface="Corbel" panose="020B0503020204020204" pitchFamily="34" charset="0"/>
              </a:rPr>
              <a:t>More than one memory block is mapped onto  the same </a:t>
            </a:r>
          </a:p>
          <a:p>
            <a:pPr eaLnBrk="1" hangingPunct="1"/>
            <a:r>
              <a:rPr lang="en-US" altLang="en-US" sz="1600" i="1" dirty="0">
                <a:latin typeface="Corbel" panose="020B0503020204020204" pitchFamily="34" charset="0"/>
              </a:rPr>
              <a:t>position in the cache.</a:t>
            </a:r>
          </a:p>
          <a:p>
            <a:pPr eaLnBrk="1" hangingPunct="1">
              <a:buFontTx/>
              <a:buChar char="•"/>
            </a:pPr>
            <a:r>
              <a:rPr lang="en-US" altLang="en-US" sz="1600" i="1" dirty="0">
                <a:latin typeface="Corbel" panose="020B0503020204020204" pitchFamily="34" charset="0"/>
              </a:rPr>
              <a:t>May lead to contention for cache blocks even if the </a:t>
            </a:r>
          </a:p>
          <a:p>
            <a:pPr eaLnBrk="1" hangingPunct="1"/>
            <a:r>
              <a:rPr lang="en-US" altLang="en-US" sz="1600" i="1" dirty="0">
                <a:latin typeface="Corbel" panose="020B0503020204020204" pitchFamily="34" charset="0"/>
              </a:rPr>
              <a:t>cache is not full. </a:t>
            </a:r>
          </a:p>
          <a:p>
            <a:pPr eaLnBrk="1" hangingPunct="1">
              <a:buFontTx/>
              <a:buChar char="•"/>
            </a:pPr>
            <a:r>
              <a:rPr lang="en-US" altLang="en-US" sz="1600" i="1" dirty="0">
                <a:latin typeface="Corbel" panose="020B0503020204020204" pitchFamily="34" charset="0"/>
              </a:rPr>
              <a:t>Resolve the contention by allowing new block to </a:t>
            </a:r>
          </a:p>
          <a:p>
            <a:pPr eaLnBrk="1" hangingPunct="1"/>
            <a:r>
              <a:rPr lang="en-US" altLang="en-US" sz="1600" i="1" dirty="0">
                <a:latin typeface="Corbel" panose="020B0503020204020204" pitchFamily="34" charset="0"/>
              </a:rPr>
              <a:t>replace the old block, leading to a trivial replacement </a:t>
            </a:r>
          </a:p>
          <a:p>
            <a:pPr eaLnBrk="1" hangingPunct="1"/>
            <a:r>
              <a:rPr lang="en-US" altLang="en-US" sz="1600" i="1" dirty="0">
                <a:latin typeface="Corbel" panose="020B0503020204020204" pitchFamily="34" charset="0"/>
              </a:rPr>
              <a:t>algorithm. </a:t>
            </a:r>
          </a:p>
          <a:p>
            <a:pPr eaLnBrk="1" hangingPunct="1">
              <a:buFontTx/>
              <a:buChar char="•"/>
            </a:pPr>
            <a:r>
              <a:rPr lang="en-US" altLang="en-US" sz="1600" i="1" dirty="0">
                <a:latin typeface="Corbel" panose="020B0503020204020204" pitchFamily="34" charset="0"/>
              </a:rPr>
              <a:t>Memory address is divided into three fields:</a:t>
            </a:r>
          </a:p>
          <a:p>
            <a:pPr eaLnBrk="1" hangingPunct="1"/>
            <a:r>
              <a:rPr lang="en-US" altLang="en-US" sz="1600" i="1" dirty="0">
                <a:latin typeface="Corbel" panose="020B0503020204020204" pitchFamily="34" charset="0"/>
              </a:rPr>
              <a:t>    - Low order 4 bits determine one of the 16</a:t>
            </a:r>
          </a:p>
          <a:p>
            <a:pPr eaLnBrk="1" hangingPunct="1"/>
            <a:r>
              <a:rPr lang="en-US" altLang="en-US" sz="1600" i="1" dirty="0">
                <a:latin typeface="Corbel" panose="020B0503020204020204" pitchFamily="34" charset="0"/>
              </a:rPr>
              <a:t>      words in a block. </a:t>
            </a:r>
          </a:p>
          <a:p>
            <a:pPr eaLnBrk="1" hangingPunct="1"/>
            <a:r>
              <a:rPr lang="en-US" altLang="en-US" sz="1600" i="1" dirty="0">
                <a:latin typeface="Corbel" panose="020B0503020204020204" pitchFamily="34" charset="0"/>
              </a:rPr>
              <a:t>    - When a new block is brought into the cache,</a:t>
            </a:r>
          </a:p>
          <a:p>
            <a:pPr eaLnBrk="1" hangingPunct="1"/>
            <a:r>
              <a:rPr lang="en-US" altLang="en-US" sz="1600" i="1" dirty="0">
                <a:latin typeface="Corbel" panose="020B0503020204020204" pitchFamily="34" charset="0"/>
              </a:rPr>
              <a:t>       the </a:t>
            </a:r>
            <a:r>
              <a:rPr lang="en-US" altLang="en-US" sz="1600" i="1" dirty="0" err="1">
                <a:latin typeface="Corbel" panose="020B0503020204020204" pitchFamily="34" charset="0"/>
              </a:rPr>
              <a:t>the</a:t>
            </a:r>
            <a:r>
              <a:rPr lang="en-US" altLang="en-US" sz="1600" i="1" dirty="0">
                <a:latin typeface="Corbel" panose="020B0503020204020204" pitchFamily="34" charset="0"/>
              </a:rPr>
              <a:t> next 7 bits determine which cache </a:t>
            </a:r>
          </a:p>
          <a:p>
            <a:pPr eaLnBrk="1" hangingPunct="1"/>
            <a:r>
              <a:rPr lang="en-US" altLang="en-US" sz="1600" i="1" dirty="0">
                <a:latin typeface="Corbel" panose="020B0503020204020204" pitchFamily="34" charset="0"/>
              </a:rPr>
              <a:t>      block this new block is placed in.</a:t>
            </a:r>
          </a:p>
          <a:p>
            <a:pPr eaLnBrk="1" hangingPunct="1"/>
            <a:r>
              <a:rPr lang="en-US" altLang="en-US" sz="1600" i="1" dirty="0">
                <a:latin typeface="Corbel" panose="020B0503020204020204" pitchFamily="34" charset="0"/>
              </a:rPr>
              <a:t>    - High order 5 bits determine which of the possible</a:t>
            </a:r>
          </a:p>
          <a:p>
            <a:pPr eaLnBrk="1" hangingPunct="1"/>
            <a:r>
              <a:rPr lang="en-US" altLang="en-US" sz="1600" i="1" dirty="0">
                <a:latin typeface="Corbel" panose="020B0503020204020204" pitchFamily="34" charset="0"/>
              </a:rPr>
              <a:t>      32 blocks is currently present in the cache. These</a:t>
            </a:r>
          </a:p>
          <a:p>
            <a:pPr eaLnBrk="1" hangingPunct="1"/>
            <a:r>
              <a:rPr lang="en-US" altLang="en-US" sz="1600" i="1" dirty="0">
                <a:latin typeface="Corbel" panose="020B0503020204020204" pitchFamily="34" charset="0"/>
              </a:rPr>
              <a:t>      are tag bits.</a:t>
            </a:r>
          </a:p>
          <a:p>
            <a:pPr eaLnBrk="1" hangingPunct="1">
              <a:buFontTx/>
              <a:buChar char="•"/>
            </a:pPr>
            <a:r>
              <a:rPr lang="en-US" altLang="en-US" sz="1600" i="1" dirty="0">
                <a:latin typeface="Corbel" panose="020B0503020204020204" pitchFamily="34" charset="0"/>
              </a:rPr>
              <a:t>Simple to implement but not very flexible.</a:t>
            </a:r>
          </a:p>
        </p:txBody>
      </p:sp>
      <p:pic>
        <p:nvPicPr>
          <p:cNvPr id="2" name="Picture 1">
            <a:extLst>
              <a:ext uri="{FF2B5EF4-FFF2-40B4-BE49-F238E27FC236}">
                <a16:creationId xmlns:a16="http://schemas.microsoft.com/office/drawing/2014/main" xmlns="" id="{EF231495-0441-4C59-A0A0-08057BEFB6F9}"/>
              </a:ext>
            </a:extLst>
          </p:cNvPr>
          <p:cNvPicPr>
            <a:picLocks noChangeAspect="1" noChangeArrowheads="1"/>
          </p:cNvPicPr>
          <p:nvPr/>
        </p:nvPicPr>
        <p:blipFill>
          <a:blip r:embed="rId5" cstate="print"/>
          <a:srcRect/>
          <a:stretch>
            <a:fillRect/>
          </a:stretch>
        </p:blipFill>
        <p:spPr bwMode="auto">
          <a:xfrm>
            <a:off x="7315200" y="0"/>
            <a:ext cx="1333500" cy="1247775"/>
          </a:xfrm>
          <a:prstGeom prst="rect">
            <a:avLst/>
          </a:prstGeom>
          <a:noFill/>
          <a:ln w="9525">
            <a:noFill/>
            <a:miter lim="800000"/>
            <a:headEnd/>
            <a:tailEnd/>
          </a:ln>
          <a:effec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4031"/>
    </mc:Choice>
    <mc:Fallback>
      <p:transition spd="slow" advTm="1340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0" x="4741863" y="4919663"/>
          <p14:tracePt t="16" x="4724400" y="4894263"/>
          <p14:tracePt t="221" x="4714875" y="4867275"/>
          <p14:tracePt t="231" x="4697413" y="4840288"/>
          <p14:tracePt t="242" x="4687888" y="4786313"/>
          <p14:tracePt t="253" x="4687888" y="4714875"/>
          <p14:tracePt t="266" x="4687888" y="4598988"/>
          <p14:tracePt t="283" x="4768850" y="4394200"/>
          <p14:tracePt t="301" x="4894263" y="4241800"/>
          <p14:tracePt t="318" x="4965700" y="4179888"/>
          <p14:tracePt t="334" x="5116513" y="4062413"/>
          <p14:tracePt t="351" x="5251450" y="3990975"/>
          <p14:tracePt t="369" x="5286375" y="3973513"/>
          <p14:tracePt t="384" x="5367338" y="3956050"/>
          <p14:tracePt t="401" x="5394325" y="3956050"/>
          <p14:tracePt t="419" x="5402263" y="3956050"/>
          <p14:tracePt t="434" x="5419725" y="3956050"/>
          <p14:tracePt t="450" x="5429250" y="3956050"/>
          <p14:tracePt t="498" x="5429250" y="3946525"/>
          <p14:tracePt t="531" x="5429250" y="3938588"/>
          <p14:tracePt t="549" x="5429250" y="3911600"/>
          <p14:tracePt t="559" x="5429250" y="3884613"/>
          <p14:tracePt t="569" x="5429250" y="3857625"/>
          <p14:tracePt t="582" x="5429250" y="3813175"/>
          <p14:tracePt t="582" x="5429250" y="3759200"/>
          <p14:tracePt t="602" x="5429250" y="3705225"/>
          <p14:tracePt t="618" x="5429250" y="3581400"/>
          <p14:tracePt t="635" x="5465763" y="3490913"/>
          <p14:tracePt t="653" x="5465763" y="3482975"/>
          <p14:tracePt t="667" x="5473700" y="3455988"/>
          <p14:tracePt t="686" x="5483225" y="3446463"/>
          <p14:tracePt t="702" x="5456238" y="3429000"/>
          <p14:tracePt t="947" x="5384800" y="3375025"/>
          <p14:tracePt t="958" x="5322888" y="3295650"/>
          <p14:tracePt t="968" x="5205413" y="3170238"/>
          <p14:tracePt t="984" x="4813300" y="2652713"/>
          <p14:tracePt t="1003" x="4633913" y="2428875"/>
          <p14:tracePt t="1018" x="4510088" y="2232025"/>
          <p14:tracePt t="1035" x="4438650" y="2125663"/>
          <p14:tracePt t="1052" x="4419600" y="2081213"/>
          <p14:tracePt t="1070" x="4419600" y="2071688"/>
          <p14:tracePt t="1084" x="4411663" y="2062163"/>
          <p14:tracePt t="1102" x="4419600" y="2062163"/>
          <p14:tracePt t="1488" x="4419600" y="2071688"/>
          <p14:tracePt t="1509" x="4429125" y="2071688"/>
          <p14:tracePt t="1519" x="4438650" y="2071688"/>
          <p14:tracePt t="1539" x="4438650" y="2081213"/>
          <p14:tracePt t="1551" x="4446588" y="2081213"/>
          <p14:tracePt t="1567" x="4465638" y="2089150"/>
          <p14:tracePt t="1584" x="4473575" y="2098675"/>
          <p14:tracePt t="1609" x="4483100" y="2098675"/>
          <p14:tracePt t="1640" x="4483100" y="2108200"/>
          <p14:tracePt t="1671" x="4491038" y="2108200"/>
          <p14:tracePt t="1691" x="4500563" y="2108200"/>
          <p14:tracePt t="2629" x="4491038" y="2108200"/>
          <p14:tracePt t="2740" x="4483100" y="2108200"/>
          <p14:tracePt t="2864" x="4483100" y="2116138"/>
          <p14:tracePt t="3078" x="4491038" y="2125663"/>
          <p14:tracePt t="3109" x="4500563" y="2125663"/>
          <p14:tracePt t="3119" x="4510088" y="2125663"/>
          <p14:tracePt t="3150" x="4510088" y="2133600"/>
          <p14:tracePt t="3170" x="4518025" y="2133600"/>
          <p14:tracePt t="3231" x="4518025" y="2143125"/>
          <p14:tracePt t="3792" x="4500563" y="2152650"/>
          <p14:tracePt t="3802" x="4473575" y="2152650"/>
          <p14:tracePt t="3816" x="4384675" y="2179638"/>
          <p14:tracePt t="3835" x="4313238" y="2205038"/>
          <p14:tracePt t="3849" x="4179888" y="2241550"/>
          <p14:tracePt t="3867" x="3983038" y="2295525"/>
          <p14:tracePt t="3885" x="3884613" y="2312988"/>
          <p14:tracePt t="3901" x="3759200" y="2339975"/>
          <p14:tracePt t="3919" x="3714750" y="2347913"/>
          <p14:tracePt t="3933" x="3652838" y="2357438"/>
          <p14:tracePt t="3950" x="3625850" y="2357438"/>
          <p14:tracePt t="3968" x="3608388" y="2357438"/>
          <p14:tracePt t="3984" x="3598863" y="2357438"/>
          <p14:tracePt t="4016" x="3608388" y="2357438"/>
          <p14:tracePt t="4068" x="3616325" y="2347913"/>
          <p14:tracePt t="4078" x="3625850" y="2347913"/>
          <p14:tracePt t="4088" x="3616325" y="2347913"/>
          <p14:tracePt t="4434" x="3608388" y="2347913"/>
          <p14:tracePt t="4444" x="3608388" y="2339975"/>
          <p14:tracePt t="4454" x="3608388" y="2330450"/>
          <p14:tracePt t="4467" x="3598863" y="2322513"/>
          <p14:tracePt t="4483" x="3581400" y="2276475"/>
          <p14:tracePt t="4499" x="3562350" y="2232025"/>
          <p14:tracePt t="4517" x="3544888" y="2187575"/>
          <p14:tracePt t="4532" x="3500438" y="2125663"/>
          <p14:tracePt t="4550" x="3490913" y="2108200"/>
          <p14:tracePt t="4566" x="3465513" y="2081213"/>
          <p14:tracePt t="4583" x="3446463" y="2062163"/>
          <p14:tracePt t="4599" x="3438525" y="2044700"/>
          <p14:tracePt t="4616" x="3394075" y="2027238"/>
          <p14:tracePt t="4633" x="3367088" y="2017713"/>
          <p14:tracePt t="4650" x="3348038" y="2009775"/>
          <p14:tracePt t="4665" x="3322638" y="2000250"/>
          <p14:tracePt t="4683" x="3295650" y="2000250"/>
          <p14:tracePt t="4700" x="3286125" y="1990725"/>
          <p14:tracePt t="4716" x="3251200" y="1982788"/>
          <p14:tracePt t="4733" x="3232150" y="1973263"/>
          <p14:tracePt t="4749" x="3205163" y="1965325"/>
          <p14:tracePt t="4767" x="3187700" y="1955800"/>
          <p14:tracePt t="4783" x="3179763" y="1955800"/>
          <p14:tracePt t="4799" x="3160713" y="1946275"/>
          <p14:tracePt t="4816" x="3152775" y="1946275"/>
          <p14:tracePt t="4833" x="3152775" y="1938338"/>
          <p14:tracePt t="4849" x="3143250" y="1938338"/>
          <p14:tracePt t="4866" x="3133725" y="1938338"/>
          <p14:tracePt t="4883" x="3125788" y="1938338"/>
          <p14:tracePt t="4954" x="3116263" y="1938338"/>
          <p14:tracePt t="5015" x="3116263" y="1955800"/>
          <p14:tracePt t="5036" x="3116263" y="1982788"/>
          <p14:tracePt t="5047" x="3116263" y="2009775"/>
          <p14:tracePt t="5056" x="3116263" y="2036763"/>
          <p14:tracePt t="5067" x="3116263" y="2062163"/>
          <p14:tracePt t="5082" x="3108325" y="2116138"/>
          <p14:tracePt t="5099" x="3098800" y="2152650"/>
          <p14:tracePt t="5115" x="3071813" y="2251075"/>
          <p14:tracePt t="5133" x="3062288" y="2330450"/>
          <p14:tracePt t="5150" x="3054350" y="2366963"/>
          <p14:tracePt t="5165" x="3054350" y="2428875"/>
          <p14:tracePt t="5182" x="3054350" y="2465388"/>
          <p14:tracePt t="5182" x="3054350" y="2500313"/>
          <p14:tracePt t="5200" x="3054350" y="2536825"/>
          <p14:tracePt t="5216" x="3054350" y="2633663"/>
          <p14:tracePt t="5234" x="3054350" y="2705100"/>
          <p14:tracePt t="5251" x="3054350" y="2759075"/>
          <p14:tracePt t="5266" x="3044825" y="2946400"/>
          <p14:tracePt t="5284" x="3044825" y="3081338"/>
          <p14:tracePt t="5299" x="3009900" y="3330575"/>
          <p14:tracePt t="5317" x="2990850" y="3554413"/>
          <p14:tracePt t="5334" x="2982913" y="3660775"/>
          <p14:tracePt t="5349" x="2965450" y="3776663"/>
          <p14:tracePt t="5365" x="2965450" y="3803650"/>
          <p14:tracePt t="5381" x="2955925" y="3830638"/>
          <p14:tracePt t="5398" x="2955925" y="3848100"/>
          <p14:tracePt t="5415" x="2955925" y="3875088"/>
          <p14:tracePt t="5720" x="2955925" y="3902075"/>
          <p14:tracePt t="5730" x="2955925" y="3946525"/>
          <p14:tracePt t="5740" x="2955925" y="4017963"/>
          <p14:tracePt t="5751" x="2955925" y="4125913"/>
          <p14:tracePt t="5767" x="2955925" y="4313238"/>
          <p14:tracePt t="5783" x="2946400" y="4419600"/>
          <p14:tracePt t="5798" x="2946400" y="4643438"/>
          <p14:tracePt t="5815" x="2938463" y="4813300"/>
          <p14:tracePt t="5833" x="2938463" y="4911725"/>
          <p14:tracePt t="5848" x="2928938" y="5126038"/>
          <p14:tracePt t="5867" x="2928938" y="5251450"/>
          <p14:tracePt t="5867" x="2928938" y="5367338"/>
          <p14:tracePt t="5883" x="2928938" y="5465763"/>
          <p14:tracePt t="5899" x="2919413" y="5634038"/>
          <p14:tracePt t="5916" x="2911475" y="5715000"/>
          <p14:tracePt t="5932" x="2911475" y="5813425"/>
          <p14:tracePt t="5949" x="2911475" y="5848350"/>
          <p14:tracePt t="5966" x="2911475" y="5867400"/>
          <p14:tracePt t="5982" x="2911475" y="5875338"/>
          <p14:tracePt t="5998" x="2911475" y="5884863"/>
          <p14:tracePt t="6017" x="2911475" y="5894388"/>
          <p14:tracePt t="6031" x="2946400" y="5902325"/>
          <p14:tracePt t="6048" x="2955925" y="5911850"/>
          <p14:tracePt t="6066" x="2973388" y="5919788"/>
          <p14:tracePt t="6082" x="2973388" y="5929313"/>
          <p14:tracePt t="6100" x="2973388" y="5946775"/>
          <p14:tracePt t="6374" x="2973388" y="5973763"/>
          <p14:tracePt t="6383" x="2973388" y="6010275"/>
          <p14:tracePt t="6401" x="2973388" y="6108700"/>
          <p14:tracePt t="6418" x="2973388" y="6180138"/>
          <p14:tracePt t="6436" x="2973388" y="6224588"/>
          <p14:tracePt t="6450" x="3000375" y="6251575"/>
          <p14:tracePt t="6468" x="3009900" y="6269038"/>
          <p14:tracePt t="6483" x="3027363" y="6296025"/>
          <p14:tracePt t="6500" x="3044825" y="6303963"/>
          <p14:tracePt t="6518" x="3054350" y="6313488"/>
          <p14:tracePt t="6532" x="3071813" y="6330950"/>
          <p14:tracePt t="6550" x="3116263" y="6330950"/>
          <p14:tracePt t="6568" x="3152775" y="6330950"/>
          <p14:tracePt t="6582" x="3251200" y="6330950"/>
          <p14:tracePt t="6600" x="3286125" y="6330950"/>
          <p14:tracePt t="6616" x="3367088" y="6330950"/>
          <p14:tracePt t="6633" x="3465513" y="6330950"/>
          <p14:tracePt t="6651" x="3500438" y="6330950"/>
          <p14:tracePt t="6667" x="3554413" y="6330950"/>
          <p14:tracePt t="6683" x="3598863" y="6330950"/>
          <p14:tracePt t="6701" x="3724275" y="6348413"/>
          <p14:tracePt t="6763" x="3732213" y="6348413"/>
          <p14:tracePt t="6773" x="3741738" y="6348413"/>
          <p14:tracePt t="6784" x="3751263" y="6348413"/>
          <p14:tracePt t="6802" x="3759200" y="6348413"/>
          <p14:tracePt t="6843" x="3759200" y="6340475"/>
          <p14:tracePt t="6864" x="3759200" y="6330950"/>
          <p14:tracePt t="6873" x="3759200" y="6313488"/>
          <p14:tracePt t="6886" x="3759200" y="6276975"/>
          <p14:tracePt t="6901" x="3759200" y="6180138"/>
          <p14:tracePt t="6917" x="3759200" y="6089650"/>
          <p14:tracePt t="6933" x="3759200" y="5848350"/>
          <p14:tracePt t="6950" x="3714750" y="5491163"/>
          <p14:tracePt t="6967" x="3705225" y="5330825"/>
          <p14:tracePt t="6984" x="3670300" y="5081588"/>
          <p14:tracePt t="7001" x="3652838" y="4822825"/>
          <p14:tracePt t="7018" x="3652838" y="4724400"/>
          <p14:tracePt t="7033" x="3643313" y="4598988"/>
          <p14:tracePt t="7050" x="3643313" y="4554538"/>
          <p14:tracePt t="7066" x="3643313" y="4527550"/>
          <p14:tracePt t="7083" x="3643313" y="4510088"/>
          <p14:tracePt t="7100" x="3643313" y="4500563"/>
          <p14:tracePt t="7118" x="3643313" y="4483100"/>
          <p14:tracePt t="7475" x="3652838" y="4438650"/>
          <p14:tracePt t="7485" x="3670300" y="4348163"/>
          <p14:tracePt t="7495" x="3679825" y="4268788"/>
          <p14:tracePt t="7505" x="3687763" y="4160838"/>
          <p14:tracePt t="7517" x="3687763" y="4027488"/>
          <p14:tracePt t="7533" x="3687763" y="3759200"/>
          <p14:tracePt t="7550" x="3660775" y="3616325"/>
          <p14:tracePt t="7567" x="3527425" y="3214688"/>
          <p14:tracePt t="7583" x="3429000" y="2955925"/>
          <p14:tracePt t="7600" x="3394075" y="2857500"/>
          <p14:tracePt t="7616" x="3330575" y="2625725"/>
          <p14:tracePt t="7633" x="3286125" y="2509838"/>
          <p14:tracePt t="7650" x="3276600" y="2482850"/>
          <p14:tracePt t="7667" x="3268663" y="2446338"/>
          <p14:tracePt t="7683" x="3268663" y="2428875"/>
          <p14:tracePt t="7700" x="3268663" y="2419350"/>
          <p14:tracePt t="7719" x="3268663" y="2411413"/>
          <p14:tracePt t="8117" x="3268663" y="2401888"/>
          <p14:tracePt t="8127" x="3268663" y="2393950"/>
          <p14:tracePt t="8137" x="3268663" y="2374900"/>
          <p14:tracePt t="8150" x="3268663" y="2347913"/>
          <p14:tracePt t="8166" x="3259138" y="2259013"/>
          <p14:tracePt t="8183" x="3232150" y="2133600"/>
          <p14:tracePt t="8200" x="3214688" y="2081213"/>
          <p14:tracePt t="8216" x="3197225" y="2009775"/>
          <p14:tracePt t="8234" x="3187700" y="1990725"/>
          <p14:tracePt t="8250" x="3170238" y="1928813"/>
          <p14:tracePt t="8266" x="3160713" y="1893888"/>
          <p14:tracePt t="8283" x="3160713" y="1884363"/>
          <p14:tracePt t="8299" x="3152775" y="1874838"/>
          <p14:tracePt t="8316" x="3152775" y="1857375"/>
          <p14:tracePt t="8333" x="3143250" y="1857375"/>
          <p14:tracePt t="9107" x="3133725" y="1857375"/>
          <p14:tracePt t="9117" x="3116263" y="1874838"/>
          <p14:tracePt t="9134" x="3054350" y="1901825"/>
          <p14:tracePt t="9151" x="3027363" y="1901825"/>
          <p14:tracePt t="9167" x="2955925" y="1938338"/>
          <p14:tracePt t="9183" x="2874963" y="1965325"/>
          <p14:tracePt t="9200" x="2813050" y="1982788"/>
          <p14:tracePt t="9216" x="2732088" y="2009775"/>
          <p14:tracePt t="9233" x="2687638" y="2027238"/>
          <p14:tracePt t="9249" x="2616200" y="2062163"/>
          <p14:tracePt t="9266" x="2517775" y="2116138"/>
          <p14:tracePt t="9283" x="2473325" y="2143125"/>
          <p14:tracePt t="9299" x="2384425" y="2197100"/>
          <p14:tracePt t="9315" x="2312988" y="2241550"/>
          <p14:tracePt t="9332" x="2286000" y="2259013"/>
          <p14:tracePt t="9348" x="2268538" y="2268538"/>
          <p14:tracePt t="9365" x="2259013" y="2276475"/>
          <p14:tracePt t="9382" x="2251075" y="2276475"/>
          <p14:tracePt t="9401" x="2241550" y="2276475"/>
          <p14:tracePt t="9769" x="2241550" y="2286000"/>
          <p14:tracePt t="9780" x="2232025" y="2295525"/>
          <p14:tracePt t="9789" x="2214563" y="2295525"/>
          <p14:tracePt t="9801" x="2187575" y="2303463"/>
          <p14:tracePt t="9816" x="2108200" y="2339975"/>
          <p14:tracePt t="9833" x="2071688" y="2347913"/>
          <p14:tracePt t="9849" x="1973263" y="2384425"/>
          <p14:tracePt t="9868" x="1874838" y="2428875"/>
          <p14:tracePt t="9884" x="1822450" y="2446338"/>
          <p14:tracePt t="9899" x="1768475" y="2465388"/>
          <p14:tracePt t="9916" x="1751013" y="2473325"/>
          <p14:tracePt t="9934" x="1741488" y="2473325"/>
          <p14:tracePt t="9950" x="1741488" y="2482850"/>
          <p14:tracePt t="9966" x="1731963" y="2482850"/>
          <p14:tracePt t="9983" x="1724025" y="2482850"/>
          <p14:tracePt t="10227" x="1714500" y="2482850"/>
          <p14:tracePt t="10237" x="1697038" y="2490788"/>
          <p14:tracePt t="10249" x="1660525" y="2490788"/>
          <p14:tracePt t="10265" x="1598613" y="2509838"/>
          <p14:tracePt t="10282" x="1544638" y="2509838"/>
          <p14:tracePt t="10300" x="1527175" y="2517775"/>
          <p14:tracePt t="10315" x="1490663" y="2527300"/>
          <p14:tracePt t="10332" x="1473200" y="2527300"/>
          <p14:tracePt t="10349" x="1428750" y="2536825"/>
          <p14:tracePt t="10366" x="1411288" y="2544763"/>
          <p14:tracePt t="10383" x="1393825" y="2554288"/>
          <p14:tracePt t="10399" x="1384300" y="2554288"/>
          <p14:tracePt t="10415" x="1366838" y="2562225"/>
          <p14:tracePt t="10433" x="1357313" y="2562225"/>
          <p14:tracePt t="10452" x="1357313" y="2571750"/>
          <p14:tracePt t="10465" x="1339850" y="2581275"/>
          <p14:tracePt t="10482" x="1322388" y="2633663"/>
          <p14:tracePt t="10499" x="1312863" y="2679700"/>
          <p14:tracePt t="10516" x="1303338" y="2697163"/>
          <p14:tracePt t="10531" x="1285875" y="2741613"/>
          <p14:tracePt t="10549" x="1268413" y="2786063"/>
          <p14:tracePt t="10565" x="1258888" y="2822575"/>
          <p14:tracePt t="10582" x="1250950" y="2919413"/>
          <p14:tracePt t="10599" x="1250950" y="2982913"/>
          <p14:tracePt t="10617" x="1250950" y="3000375"/>
          <p14:tracePt t="10632" x="1250950" y="3054350"/>
          <p14:tracePt t="10650" x="1250950" y="3081338"/>
          <p14:tracePt t="10650" x="1250950" y="3116263"/>
          <p14:tracePt t="10667" x="1250950" y="3143250"/>
          <p14:tracePt t="10683" x="1250950" y="3224213"/>
          <p14:tracePt t="10701" x="1250950" y="3251200"/>
          <p14:tracePt t="10716" x="1250950" y="3295650"/>
          <p14:tracePt t="10733" x="1250950" y="3348038"/>
          <p14:tracePt t="10750" x="1250950" y="3367088"/>
          <p14:tracePt t="10766" x="1258888" y="3419475"/>
          <p14:tracePt t="10784" x="1285875" y="3500438"/>
          <p14:tracePt t="10801" x="1285875" y="3527425"/>
          <p14:tracePt t="10815" x="1312863" y="3598863"/>
          <p14:tracePt t="10833" x="1322388" y="3625850"/>
          <p14:tracePt t="10849" x="1330325" y="3670300"/>
          <p14:tracePt t="10867" x="1339850" y="3714750"/>
          <p14:tracePt t="10886" x="1339850" y="3732213"/>
          <p14:tracePt t="11197" x="1339850" y="3751263"/>
          <p14:tracePt t="11208" x="1347788" y="3786188"/>
          <p14:tracePt t="11218" x="1357313" y="3840163"/>
          <p14:tracePt t="11232" x="1366838" y="3929063"/>
          <p14:tracePt t="11249" x="1366838" y="3956050"/>
          <p14:tracePt t="11265" x="1366838" y="4017963"/>
          <p14:tracePt t="11282" x="1384300" y="4054475"/>
          <p14:tracePt t="11300" x="1384300" y="4062413"/>
          <p14:tracePt t="11315" x="1384300" y="4081463"/>
          <p14:tracePt t="11334" x="1393825" y="4089400"/>
          <p14:tracePt t="11360" x="1411288" y="4098925"/>
          <p14:tracePt t="11390" x="1438275" y="4098925"/>
          <p14:tracePt t="11401" x="1465263" y="4108450"/>
          <p14:tracePt t="11411" x="1482725" y="4108450"/>
          <p14:tracePt t="11421" x="1500188" y="4116388"/>
          <p14:tracePt t="11433" x="1509713" y="4116388"/>
          <p14:tracePt t="11448" x="1544638" y="4116388"/>
          <p14:tracePt t="11465" x="1562100" y="4116388"/>
          <p14:tracePt t="11482" x="1616075" y="4116388"/>
          <p14:tracePt t="11499" x="1687513" y="4116388"/>
          <p14:tracePt t="11516" x="1704975" y="4116388"/>
          <p14:tracePt t="11532" x="1741488" y="4116388"/>
          <p14:tracePt t="11549" x="1758950" y="4116388"/>
          <p14:tracePt t="11566" x="1768475" y="4116388"/>
          <p14:tracePt t="11582" x="1776413" y="4108450"/>
          <p14:tracePt t="11599" x="1795463" y="4108450"/>
          <p14:tracePt t="11616" x="1795463" y="4098925"/>
          <p14:tracePt t="11632" x="1803400" y="4081463"/>
          <p14:tracePt t="11649" x="1812925" y="4054475"/>
          <p14:tracePt t="11665" x="1822450" y="4017963"/>
          <p14:tracePt t="11682" x="1822450" y="3983038"/>
          <p14:tracePt t="11699" x="1822450" y="3965575"/>
          <p14:tracePt t="11715" x="1830388" y="3919538"/>
          <p14:tracePt t="11732" x="1847850" y="3884613"/>
          <p14:tracePt t="11750" x="1847850" y="3867150"/>
          <p14:tracePt t="11765" x="1866900" y="3822700"/>
          <p14:tracePt t="11782" x="1893888" y="3795713"/>
          <p14:tracePt t="11800" x="1893888" y="3776663"/>
          <p14:tracePt t="11815" x="1911350" y="3751263"/>
          <p14:tracePt t="11832" x="1928813" y="3741738"/>
          <p14:tracePt t="11850" x="1928813" y="3732213"/>
          <p14:tracePt t="11865" x="1938338" y="3724275"/>
          <p14:tracePt t="11883" x="1938338" y="3714750"/>
          <p14:tracePt t="11901" x="1938338" y="3705225"/>
          <p14:tracePt t="11951" x="1938338" y="3697288"/>
          <p14:tracePt t="12340" x="1938338" y="3687763"/>
          <p14:tracePt t="12350" x="1938338" y="3660775"/>
          <p14:tracePt t="12366" x="1938338" y="3589338"/>
          <p14:tracePt t="12384" x="1928813" y="3527425"/>
          <p14:tracePt t="12384" x="1911350" y="3429000"/>
          <p14:tracePt t="12401" x="1893888" y="3330575"/>
          <p14:tracePt t="12417" x="1866900" y="3125788"/>
          <p14:tracePt t="12434" x="1857375" y="3054350"/>
          <p14:tracePt t="12449" x="1839913" y="2928938"/>
          <p14:tracePt t="12466" x="1830388" y="2884488"/>
          <p14:tracePt t="12483" x="1830388" y="2867025"/>
          <p14:tracePt t="12498" x="1822450" y="2847975"/>
          <p14:tracePt t="12516" x="1822450" y="2840038"/>
          <p14:tracePt t="12553" x="1822450" y="2830513"/>
          <p14:tracePt t="12594" x="1812925" y="2830513"/>
          <p14:tracePt t="12665" x="1803400" y="2830513"/>
          <p14:tracePt t="12675" x="1795463" y="2830513"/>
          <p14:tracePt t="12685" x="1776413" y="2830513"/>
          <p14:tracePt t="12698" x="1758950" y="2830513"/>
          <p14:tracePt t="12715" x="1724025" y="2830513"/>
          <p14:tracePt t="12732" x="1697038" y="2813050"/>
          <p14:tracePt t="12751" x="1687513" y="2813050"/>
          <p14:tracePt t="12751" x="1670050" y="2795588"/>
          <p14:tracePt t="12768" x="1660525" y="2786063"/>
          <p14:tracePt t="12788" x="1652588" y="2776538"/>
          <p14:tracePt t="12799" x="1643063" y="2768600"/>
          <p14:tracePt t="12818" x="1633538" y="2768600"/>
          <p14:tracePt t="12832" x="1625600" y="2768600"/>
          <p14:tracePt t="12899" x="1625600" y="2759075"/>
          <p14:tracePt t="12940" x="1633538" y="2759075"/>
          <p14:tracePt t="13003" x="1652588" y="2759075"/>
          <p14:tracePt t="13013" x="1679575" y="2759075"/>
          <p14:tracePt t="13023" x="1704975" y="2759075"/>
          <p14:tracePt t="13034" x="1724025" y="2759075"/>
          <p14:tracePt t="13048" x="1768475" y="2759075"/>
          <p14:tracePt t="13065" x="1776413" y="2759075"/>
          <p14:tracePt t="13081" x="1795463" y="2759075"/>
          <p14:tracePt t="13099" x="1812925" y="2759075"/>
          <p14:tracePt t="13116" x="1822450" y="2759075"/>
          <p14:tracePt t="13145" x="1830388" y="2759075"/>
          <p14:tracePt t="14142" x="1822450" y="2759075"/>
          <p14:tracePt t="14400" x="1803400" y="2759075"/>
          <p14:tracePt t="14410" x="1768475" y="2759075"/>
          <p14:tracePt t="14420" x="1697038" y="2759075"/>
          <p14:tracePt t="14434" x="1598613" y="2759075"/>
          <p14:tracePt t="14448" x="1455738" y="2759075"/>
          <p14:tracePt t="14465" x="1384300" y="2759075"/>
          <p14:tracePt t="14482" x="1357313" y="2759075"/>
          <p14:tracePt t="14498" x="1312863" y="2759075"/>
          <p14:tracePt t="14515" x="1295400" y="2759075"/>
          <p14:tracePt t="14532" x="1276350" y="2759075"/>
          <p14:tracePt t="14548" x="1258888" y="2759075"/>
          <p14:tracePt t="14565" x="1250950" y="2768600"/>
          <p14:tracePt t="14581" x="1231900" y="2768600"/>
          <p14:tracePt t="14598" x="1223963" y="2776538"/>
          <p14:tracePt t="14616" x="1214438" y="2776538"/>
          <p14:tracePt t="14715" x="1204913" y="2776538"/>
          <p14:tracePt t="14746" x="1196975" y="2776538"/>
          <p14:tracePt t="14756" x="1187450" y="2776538"/>
          <p14:tracePt t="14776" x="1179513" y="2776538"/>
          <p14:tracePt t="14798" x="1169988" y="2776538"/>
          <p14:tracePt t="14817" x="1160463" y="2776538"/>
          <p14:tracePt t="14848" x="1179513" y="2768600"/>
          <p14:tracePt t="14949" x="1204913" y="2759075"/>
          <p14:tracePt t="14960" x="1241425" y="2759075"/>
          <p14:tracePt t="14970" x="1276350" y="2751138"/>
          <p14:tracePt t="14982" x="1322388" y="2751138"/>
          <p14:tracePt t="14998" x="1438275" y="2751138"/>
          <p14:tracePt t="15015" x="1536700" y="2751138"/>
          <p14:tracePt t="15032" x="1571625" y="2751138"/>
          <p14:tracePt t="15048" x="1625600" y="2768600"/>
          <p14:tracePt t="15065" x="1652588" y="2776538"/>
          <p14:tracePt t="15081" x="1697038" y="2786063"/>
          <p14:tracePt t="15099" x="1724025" y="2803525"/>
          <p14:tracePt t="15115" x="1741488" y="2803525"/>
          <p14:tracePt t="15131" x="1758950" y="2803525"/>
          <p14:tracePt t="15149" x="1768475" y="2803525"/>
          <p14:tracePt t="15184" x="1776413" y="2803525"/>
          <p14:tracePt t="15307" x="1768475" y="2803525"/>
          <p14:tracePt t="15930" x="1758950" y="2795588"/>
          <p14:tracePt t="15940" x="1751013" y="2786063"/>
          <p14:tracePt t="15950" x="1741488" y="2776538"/>
          <p14:tracePt t="15965" x="1714500" y="2732088"/>
          <p14:tracePt t="15982" x="1697038" y="2705100"/>
          <p14:tracePt t="15998" x="1652588" y="2643188"/>
          <p14:tracePt t="16014" x="1616075" y="2589213"/>
          <p14:tracePt t="16014" x="1581150" y="2536825"/>
          <p14:tracePt t="16032" x="1544638" y="2482850"/>
          <p14:tracePt t="16048" x="1473200" y="2384425"/>
          <p14:tracePt t="16064" x="1446213" y="2357438"/>
          <p14:tracePt t="16081" x="1419225" y="2322513"/>
          <p14:tracePt t="16098" x="1384300" y="2295525"/>
          <p14:tracePt t="16115" x="1357313" y="2295525"/>
          <p14:tracePt t="16131" x="1276350" y="2295525"/>
          <p14:tracePt t="16148" x="1196975" y="2347913"/>
          <p14:tracePt t="16165" x="1143000" y="2393950"/>
          <p14:tracePt t="16181" x="1036638" y="2571750"/>
          <p14:tracePt t="16198" x="965200" y="2732088"/>
          <p14:tracePt t="16215" x="874713" y="3108325"/>
          <p14:tracePt t="16232" x="839788" y="3402013"/>
          <p14:tracePt t="16248" x="830263" y="3625850"/>
          <p14:tracePt t="16265" x="830263" y="3902075"/>
          <p14:tracePt t="16282" x="847725" y="4152900"/>
          <p14:tracePt t="16299" x="884238" y="4224338"/>
          <p14:tracePt t="16315" x="946150" y="4348163"/>
          <p14:tracePt t="16331" x="1017588" y="4429125"/>
          <p14:tracePt t="16349" x="1081088" y="4456113"/>
          <p14:tracePt t="16364" x="1231900" y="4500563"/>
          <p14:tracePt t="16381" x="1295400" y="4510088"/>
          <p14:tracePt t="16398" x="1401763" y="4518025"/>
          <p14:tracePt t="16415" x="1473200" y="4518025"/>
          <p14:tracePt t="16431" x="1500188" y="4510088"/>
          <p14:tracePt t="16448" x="1544638" y="4473575"/>
          <p14:tracePt t="16465" x="1608138" y="4340225"/>
          <p14:tracePt t="16482" x="1643063" y="4205288"/>
          <p14:tracePt t="16498" x="1670050" y="3867150"/>
          <p14:tracePt t="16515" x="1670050" y="3455988"/>
          <p14:tracePt t="16532" x="1643063" y="3348038"/>
          <p14:tracePt t="16548" x="1616075" y="3187700"/>
          <p14:tracePt t="16565" x="1598613" y="3125788"/>
          <p14:tracePt t="16565" x="1581150" y="3081338"/>
          <p14:tracePt t="16582" x="1581150" y="3054350"/>
          <p14:tracePt t="16598" x="1544638" y="3009900"/>
          <p14:tracePt t="16615" x="1536700" y="2990850"/>
          <p14:tracePt t="16631" x="1527175" y="2973388"/>
          <p14:tracePt t="16648" x="1509713" y="2965450"/>
          <p14:tracePt t="16665" x="1500188" y="2965450"/>
          <p14:tracePt t="16681" x="1473200" y="2965450"/>
          <p14:tracePt t="16698" x="1446213" y="2965450"/>
          <p14:tracePt t="16716" x="1438275" y="2982913"/>
          <p14:tracePt t="16731" x="1411288" y="3027363"/>
          <p14:tracePt t="16748" x="1401763" y="3044825"/>
          <p14:tracePt t="16764" x="1393825" y="3089275"/>
          <p14:tracePt t="16782" x="1393825" y="3133725"/>
          <p14:tracePt t="16799" x="1393825" y="3143250"/>
          <p14:tracePt t="16815" x="1393825" y="3187700"/>
          <p14:tracePt t="16831" x="1411288" y="3214688"/>
          <p14:tracePt t="16848" x="1411288" y="3224213"/>
          <p14:tracePt t="16864" x="1419225" y="3232150"/>
          <p14:tracePt t="16882" x="1419225" y="3241675"/>
          <p14:tracePt t="16898" x="1428750" y="3241675"/>
          <p14:tracePt t="16914" x="1438275" y="3251200"/>
          <p14:tracePt t="16931" x="1446213" y="3251200"/>
          <p14:tracePt t="16949" x="1455738" y="3259138"/>
          <p14:tracePt t="17326" x="1465263" y="3268663"/>
          <p14:tracePt t="17337" x="1490663" y="3303588"/>
          <p14:tracePt t="17348" x="1517650" y="3330575"/>
          <p14:tracePt t="17365" x="1616075" y="3465513"/>
          <p14:tracePt t="17381" x="1751013" y="3732213"/>
          <p14:tracePt t="17399" x="1830388" y="3938588"/>
          <p14:tracePt t="17414" x="1928813" y="4322763"/>
          <p14:tracePt t="17431" x="1946275" y="4456113"/>
          <p14:tracePt t="17431" x="1955800" y="4562475"/>
          <p14:tracePt t="17449" x="1965325" y="4714875"/>
          <p14:tracePt t="17464" x="1973263" y="5010150"/>
          <p14:tracePt t="17483" x="1973263" y="5126038"/>
          <p14:tracePt t="17498" x="1955800" y="5268913"/>
          <p14:tracePt t="17515" x="1938338" y="5330825"/>
          <p14:tracePt t="17532" x="1938338" y="5348288"/>
          <p14:tracePt t="17548" x="1938338" y="5384800"/>
          <p14:tracePt t="17565" x="1928813" y="5394325"/>
          <p14:tracePt t="17581" x="1911350" y="5419725"/>
          <p14:tracePt t="17598" x="1928813" y="5438775"/>
          <p14:tracePt t="17899" x="1982788" y="5473700"/>
          <p14:tracePt t="17909" x="2027238" y="5518150"/>
          <p14:tracePt t="17919" x="2081213" y="5581650"/>
          <p14:tracePt t="17933" x="2214563" y="5724525"/>
          <p14:tracePt t="17951" x="2259013" y="5795963"/>
          <p14:tracePt t="17967" x="2322513" y="5902325"/>
          <p14:tracePt t="17983" x="2357438" y="5983288"/>
          <p14:tracePt t="18001" x="2366963" y="6018213"/>
          <p14:tracePt t="18016" x="2374900" y="6072188"/>
          <p14:tracePt t="18035" x="2374900" y="6089650"/>
          <p14:tracePt t="18048" x="2366963" y="6108700"/>
          <p14:tracePt t="18064" x="2347913" y="6116638"/>
          <p14:tracePt t="18082" x="2259013" y="6126163"/>
          <p14:tracePt t="18098" x="2170113" y="6126163"/>
          <p14:tracePt t="18115" x="2133600" y="6116638"/>
          <p14:tracePt t="18131" x="2108200" y="6089650"/>
          <p14:tracePt t="18149" x="2089150" y="6054725"/>
          <p14:tracePt t="18166" x="2089150" y="6037263"/>
          <p14:tracePt t="18182" x="2098675" y="6000750"/>
          <p14:tracePt t="18198" x="2197100" y="5938838"/>
          <p14:tracePt t="18216" x="2259013" y="5911850"/>
          <p14:tracePt t="18231" x="2411413" y="5884863"/>
          <p14:tracePt t="18248" x="2544763" y="5867400"/>
          <p14:tracePt t="18266" x="2581275" y="5867400"/>
          <p14:tracePt t="18282" x="2633663" y="5867400"/>
          <p14:tracePt t="18299" x="2643188" y="5867400"/>
          <p14:tracePt t="18316" x="2652713" y="5867400"/>
          <p14:tracePt t="18331" x="2652713" y="5857875"/>
          <p14:tracePt t="18541" x="2687638" y="5813425"/>
          <p14:tracePt t="18551" x="2786063" y="5670550"/>
          <p14:tracePt t="18565" x="3419475" y="4660900"/>
          <p14:tracePt t="18584" x="3776663" y="4152900"/>
          <p14:tracePt t="18599" x="4357688" y="3419475"/>
          <p14:tracePt t="18616" x="4822825" y="2830513"/>
          <p14:tracePt t="18634" x="4919663" y="2660650"/>
          <p14:tracePt t="18649" x="5027613" y="2500313"/>
          <p14:tracePt t="18667" x="5045075" y="2455863"/>
          <p14:tracePt t="18683" x="5072063" y="2393950"/>
          <p14:tracePt t="18701" x="5089525" y="2366963"/>
          <p14:tracePt t="18716" x="5089525" y="2357438"/>
          <p14:tracePt t="18731" x="5099050" y="2339975"/>
          <p14:tracePt t="18748" x="5099050" y="2322513"/>
          <p14:tracePt t="19010" x="5099050" y="2303463"/>
          <p14:tracePt t="19020" x="5099050" y="2286000"/>
          <p14:tracePt t="19033" x="5099050" y="2259013"/>
          <p14:tracePt t="19048" x="5081588" y="2214563"/>
          <p14:tracePt t="19066" x="5054600" y="2179638"/>
          <p14:tracePt t="19083" x="5037138" y="2170113"/>
          <p14:tracePt t="19098" x="5010150" y="2133600"/>
          <p14:tracePt t="19115" x="5000625" y="2133600"/>
          <p14:tracePt t="19115" x="4991100" y="2125663"/>
          <p14:tracePt t="19133" x="4983163" y="2116138"/>
          <p14:tracePt t="19149" x="4973638" y="2108200"/>
          <p14:tracePt t="19165" x="4965700" y="2108200"/>
          <p14:tracePt t="19193" x="4973638" y="2108200"/>
          <p14:tracePt t="19714" x="4983163" y="2108200"/>
          <p14:tracePt t="19724" x="4991100" y="2108200"/>
          <p14:tracePt t="19745" x="5010150" y="2108200"/>
          <p14:tracePt t="19755" x="5018088" y="2108200"/>
          <p14:tracePt t="19767" x="5027613" y="2108200"/>
          <p14:tracePt t="19782" x="5037138" y="2116138"/>
          <p14:tracePt t="19800" x="5045075" y="2116138"/>
          <p14:tracePt t="19816" x="5045075" y="2125663"/>
          <p14:tracePt t="19867" x="5054600" y="2125663"/>
          <p14:tracePt t="19876" x="5062538" y="2125663"/>
          <p14:tracePt t="19918" x="5072063" y="2125663"/>
          <p14:tracePt t="20255" x="5099050" y="2125663"/>
          <p14:tracePt t="20265" x="5126038" y="2125663"/>
          <p14:tracePt t="20275" x="5170488" y="2125663"/>
          <p14:tracePt t="20285" x="5205413" y="2125663"/>
          <p14:tracePt t="20298" x="5251450" y="2125663"/>
          <p14:tracePt t="20315" x="5340350" y="2125663"/>
          <p14:tracePt t="20332" x="5402263" y="2125663"/>
          <p14:tracePt t="20349" x="5429250" y="2125663"/>
          <p14:tracePt t="20365" x="5456238" y="2125663"/>
          <p14:tracePt t="20382" x="5491163" y="2133600"/>
          <p14:tracePt t="20400" x="5500688" y="2143125"/>
          <p14:tracePt t="20415" x="5527675" y="2143125"/>
          <p14:tracePt t="20432" x="5537200" y="2143125"/>
          <p14:tracePt t="20449" x="5545138" y="2143125"/>
          <p14:tracePt t="20465" x="5545138" y="2152650"/>
          <p14:tracePt t="20481" x="5554663" y="2152650"/>
          <p14:tracePt t="20498" x="5572125" y="2152650"/>
          <p14:tracePt t="20846" x="5616575" y="2152650"/>
          <p14:tracePt t="20856" x="5680075" y="2152650"/>
          <p14:tracePt t="20866" x="5741988" y="2152650"/>
          <p14:tracePt t="20884" x="5884863" y="2152650"/>
          <p14:tracePt t="20900" x="5946775" y="2152650"/>
          <p14:tracePt t="20916" x="6062663" y="2152650"/>
          <p14:tracePt t="20933" x="6134100" y="2152650"/>
          <p14:tracePt t="20950" x="6188075" y="2160588"/>
          <p14:tracePt t="20965" x="6259513" y="2160588"/>
          <p14:tracePt t="20982" x="6340475" y="2170113"/>
          <p14:tracePt t="21000" x="6357938" y="2179638"/>
          <p14:tracePt t="21016" x="6394450" y="2179638"/>
          <p14:tracePt t="21033" x="6411913" y="2179638"/>
          <p14:tracePt t="21049" x="6456363" y="2179638"/>
          <p14:tracePt t="21066" x="6518275" y="2179638"/>
          <p14:tracePt t="21083" x="6545263" y="2179638"/>
          <p14:tracePt t="21099" x="6581775" y="2179638"/>
          <p14:tracePt t="21116" x="6608763" y="2179638"/>
          <p14:tracePt t="21134" x="6616700" y="2179638"/>
          <p14:tracePt t="21148" x="6661150" y="2179638"/>
          <p14:tracePt t="21165" x="6670675" y="2179638"/>
          <p14:tracePt t="21182" x="6697663" y="2179638"/>
          <p14:tracePt t="21198" x="6705600" y="2179638"/>
          <p14:tracePt t="21215" x="6715125" y="2179638"/>
          <p14:tracePt t="21231" x="6732588" y="2179638"/>
          <p14:tracePt t="21611" x="6742113" y="2179638"/>
          <p14:tracePt t="21621" x="6759575" y="2179638"/>
          <p14:tracePt t="21633" x="6786563" y="2179638"/>
          <p14:tracePt t="21649" x="6831013" y="2170113"/>
          <p14:tracePt t="21666" x="6867525" y="2160588"/>
          <p14:tracePt t="21684" x="6884988" y="2160588"/>
          <p14:tracePt t="21699" x="6911975" y="2160588"/>
          <p14:tracePt t="21716" x="6919913" y="2160588"/>
          <p14:tracePt t="21734" x="6929438" y="2160588"/>
          <p14:tracePt t="21750" x="6938963" y="2160588"/>
          <p14:tracePt t="21766" x="6946900" y="2160588"/>
          <p14:tracePt t="21784" x="6956425" y="2160588"/>
          <p14:tracePt t="21825" x="6965950" y="2160588"/>
          <p14:tracePt t="21866" x="6973888" y="2160588"/>
          <p14:tracePt t="21886" x="6983413" y="2160588"/>
          <p14:tracePt t="21908" x="6991350" y="2160588"/>
          <p14:tracePt t="21927" x="7010400" y="2160588"/>
          <p14:tracePt t="21948" x="7018338" y="2160588"/>
          <p14:tracePt t="21958" x="7037388" y="2160588"/>
          <p14:tracePt t="21968" x="7045325" y="2160588"/>
          <p14:tracePt t="21982" x="7081838" y="2160588"/>
          <p14:tracePt t="22000" x="7099300" y="2160588"/>
          <p14:tracePt t="22017" x="7126288" y="2160588"/>
          <p14:tracePt t="22033" x="7143750" y="2160588"/>
          <p14:tracePt t="22048" x="7161213" y="2160588"/>
          <p14:tracePt t="22065" x="7180263" y="2160588"/>
          <p14:tracePt t="22082" x="7188200" y="2160588"/>
          <p14:tracePt t="22468" x="7205663" y="2160588"/>
          <p14:tracePt t="22478" x="7232650" y="2152650"/>
          <p14:tracePt t="22488" x="7259638" y="2143125"/>
          <p14:tracePt t="22500" x="7296150" y="2133600"/>
          <p14:tracePt t="22516" x="7375525" y="2133600"/>
          <p14:tracePt t="22532" x="7412038" y="2133600"/>
          <p14:tracePt t="22551" x="7419975" y="2133600"/>
          <p14:tracePt t="22565" x="7446963" y="2133600"/>
          <p14:tracePt t="22584" x="7456488" y="2133600"/>
          <p14:tracePt t="22599" x="7473950" y="2133600"/>
          <p14:tracePt t="22616" x="7491413" y="2133600"/>
          <p14:tracePt t="22635" x="7500938" y="2133600"/>
          <p14:tracePt t="22651" x="7510463" y="2133600"/>
          <p14:tracePt t="22672" x="7518400" y="2133600"/>
          <p14:tracePt t="22692" x="7537450" y="2133600"/>
          <p14:tracePt t="22702" x="7554913" y="2133600"/>
          <p14:tracePt t="22715" x="7589838" y="2133600"/>
          <p14:tracePt t="22734" x="7608888" y="2133600"/>
          <p14:tracePt t="22749" x="7634288" y="2143125"/>
          <p14:tracePt t="22767" x="7653338" y="2143125"/>
          <p14:tracePt t="22782" x="7705725" y="2152650"/>
          <p14:tracePt t="22799" x="7742238" y="2152650"/>
          <p14:tracePt t="22816" x="7759700" y="2152650"/>
          <p14:tracePt t="22832" x="7786688" y="2152650"/>
          <p14:tracePt t="22849" x="7796213" y="2160588"/>
          <p14:tracePt t="22867" x="7804150" y="2160588"/>
          <p14:tracePt t="22882" x="7813675" y="2160588"/>
          <p14:tracePt t="22899" x="7823200" y="2160588"/>
          <p14:tracePt t="23263" x="7848600" y="2160588"/>
          <p14:tracePt t="23273" x="7867650" y="2160588"/>
          <p14:tracePt t="23283" x="7902575" y="2160588"/>
          <p14:tracePt t="23299" x="7956550" y="2160588"/>
          <p14:tracePt t="23318" x="7983538" y="2160588"/>
          <p14:tracePt t="23332" x="8018463" y="2160588"/>
          <p14:tracePt t="23349" x="8054975" y="2160588"/>
          <p14:tracePt t="23367" x="8072438" y="2160588"/>
          <p14:tracePt t="23382" x="8099425" y="2160588"/>
          <p14:tracePt t="23401" x="8134350" y="2160588"/>
          <p14:tracePt t="23417" x="8153400" y="2160588"/>
          <p14:tracePt t="23432" x="8170863" y="2160588"/>
          <p14:tracePt t="23451" x="8188325" y="2160588"/>
          <p14:tracePt t="23465" x="8205788" y="2160588"/>
          <p14:tracePt t="23482" x="8224838" y="2160588"/>
          <p14:tracePt t="23500" x="8232775" y="2160588"/>
          <p14:tracePt t="23516" x="8242300" y="2160588"/>
          <p14:tracePt t="23538" x="8251825" y="2160588"/>
          <p14:tracePt t="23599" x="8259763" y="2160588"/>
          <p14:tracePt t="23630" x="8269288" y="2160588"/>
          <p14:tracePt t="24537" x="8277225" y="2160588"/>
          <p14:tracePt t="24558" x="8286750" y="2160588"/>
          <p14:tracePt t="24569" x="8296275" y="2160588"/>
          <p14:tracePt t="24582" x="8304213" y="2160588"/>
          <p14:tracePt t="24599" x="8313738" y="2160588"/>
          <p14:tracePt t="24616" x="8323263" y="2160588"/>
          <p14:tracePt t="24633" x="8331200" y="2160588"/>
          <p14:tracePt t="24670" x="8313738" y="2160588"/>
          <p14:tracePt t="24721" x="8259763" y="2152650"/>
          <p14:tracePt t="24731" x="8143875" y="2125663"/>
          <p14:tracePt t="24741" x="7912100" y="2125663"/>
          <p14:tracePt t="24751" x="7688263" y="2125663"/>
          <p14:tracePt t="24764" x="7251700" y="2152650"/>
          <p14:tracePt t="24781" x="6715125" y="2224088"/>
          <p14:tracePt t="24798" x="6384925" y="2276475"/>
          <p14:tracePt t="24815" x="6286500" y="2286000"/>
          <p14:tracePt t="24832" x="6170613" y="2312988"/>
          <p14:tracePt t="24849" x="6126163" y="2322513"/>
          <p14:tracePt t="24867" x="6116638" y="2322513"/>
          <p14:tracePt t="24885" x="6108700" y="2322513"/>
          <p14:tracePt t="25139" x="6081713" y="2322513"/>
          <p14:tracePt t="25149" x="6018213" y="2322513"/>
          <p14:tracePt t="25159" x="5919788" y="2312988"/>
          <p14:tracePt t="25169" x="5830888" y="2286000"/>
          <p14:tracePt t="25182" x="5697538" y="2268538"/>
          <p14:tracePt t="25198" x="5456238" y="2259013"/>
          <p14:tracePt t="25215" x="5348288" y="2251075"/>
          <p14:tracePt t="25233" x="5322888" y="2241550"/>
          <p14:tracePt t="25249" x="5295900" y="2241550"/>
          <p14:tracePt t="25267" x="5286375" y="2241550"/>
          <p14:tracePt t="25283" x="5295900" y="2241550"/>
          <p14:tracePt t="25588" x="5303838" y="2251075"/>
          <p14:tracePt t="25598" x="5313363" y="2259013"/>
          <p14:tracePt t="25609" x="5322888" y="2259013"/>
          <p14:tracePt t="25619" x="5330825" y="2268538"/>
          <p14:tracePt t="25639" x="5340350" y="2268538"/>
          <p14:tracePt t="25650" x="5340350" y="2276475"/>
          <p14:tracePt t="25670" x="5348288" y="2276475"/>
          <p14:tracePt t="25682" x="5348288" y="2286000"/>
          <p14:tracePt t="25698" x="5357813" y="2295525"/>
          <p14:tracePt t="25721" x="5357813" y="2303463"/>
          <p14:tracePt t="25741" x="5367338" y="2322513"/>
          <p14:tracePt t="25762" x="5375275" y="2322513"/>
          <p14:tracePt t="25782" x="5375275" y="2330450"/>
          <p14:tracePt t="25793" x="5375275" y="2339975"/>
          <p14:tracePt t="25854" x="5384800" y="2339975"/>
          <p14:tracePt t="25925" x="5384800" y="2347913"/>
          <p14:tracePt t="25945" x="5394325" y="2347913"/>
          <p14:tracePt t="25966" x="5411788" y="2347913"/>
          <p14:tracePt t="25986" x="5419725" y="2347913"/>
          <p14:tracePt t="26017" x="5429250" y="2357438"/>
          <p14:tracePt t="26027" x="5438775" y="2357438"/>
          <p14:tracePt t="26037" x="5446713" y="2357438"/>
          <p14:tracePt t="26050" x="5456238" y="2357438"/>
          <p14:tracePt t="26068" x="5465763" y="2357438"/>
          <p14:tracePt t="26084" x="5473700" y="2357438"/>
          <p14:tracePt t="26098" x="5483225" y="2357438"/>
          <p14:tracePt t="26114" x="5491163" y="2357438"/>
          <p14:tracePt t="26130" x="5500688" y="2357438"/>
          <p14:tracePt t="26147" x="5510213" y="2357438"/>
          <p14:tracePt t="26164" x="5518150" y="2357438"/>
          <p14:tracePt t="26189" x="5527675" y="2357438"/>
          <p14:tracePt t="26527" x="5545138" y="2357438"/>
          <p14:tracePt t="26537" x="5572125" y="2357438"/>
          <p14:tracePt t="26548" x="5626100" y="2357438"/>
          <p14:tracePt t="26565" x="5751513" y="2357438"/>
          <p14:tracePt t="26581" x="5795963" y="2357438"/>
          <p14:tracePt t="26597" x="5894388" y="2357438"/>
          <p14:tracePt t="26615" x="5956300" y="2357438"/>
          <p14:tracePt t="26631" x="5983288" y="2357438"/>
          <p14:tracePt t="26648" x="6000750" y="2357438"/>
          <p14:tracePt t="26665" x="6010275" y="2357438"/>
          <p14:tracePt t="26681" x="6018213" y="2357438"/>
          <p14:tracePt t="26697" x="6027738" y="2357438"/>
          <p14:tracePt t="26719" x="6037263" y="2357438"/>
          <p14:tracePt t="26760" x="6045200" y="2357438"/>
          <p14:tracePt t="26801" x="6054725" y="2357438"/>
          <p14:tracePt t="27149" x="6081713" y="2357438"/>
          <p14:tracePt t="27159" x="6116638" y="2357438"/>
          <p14:tracePt t="27169" x="6170613" y="2357438"/>
          <p14:tracePt t="27183" x="6205538" y="2357438"/>
          <p14:tracePt t="27199" x="6251575" y="2357438"/>
          <p14:tracePt t="27216" x="6286500" y="2357438"/>
          <p14:tracePt t="27233" x="6330950" y="2357438"/>
          <p14:tracePt t="27251" x="6348413" y="2357438"/>
          <p14:tracePt t="27265" x="6384925" y="2357438"/>
          <p14:tracePt t="27283" x="6402388" y="2357438"/>
          <p14:tracePt t="27298" x="6419850" y="2357438"/>
          <p14:tracePt t="27314" x="6429375" y="2357438"/>
          <p14:tracePt t="27331" x="6438900" y="2357438"/>
          <p14:tracePt t="27347" x="6446838" y="2357438"/>
          <p14:tracePt t="27364" x="6456363" y="2357438"/>
          <p14:tracePt t="27381" x="6465888" y="2357438"/>
          <p14:tracePt t="27398" x="6473825" y="2357438"/>
          <p14:tracePt t="27433" x="6491288" y="2357438"/>
          <p14:tracePt t="27934" x="6500813" y="2357438"/>
          <p14:tracePt t="27944" x="6518275" y="2357438"/>
          <p14:tracePt t="27954" x="6537325" y="2357438"/>
          <p14:tracePt t="27965" x="6562725" y="2357438"/>
          <p14:tracePt t="27981" x="6670675" y="2339975"/>
          <p14:tracePt t="27998" x="6724650" y="2339975"/>
          <p14:tracePt t="28015" x="6804025" y="2330450"/>
          <p14:tracePt t="28031" x="6919913" y="2330450"/>
          <p14:tracePt t="28049" x="6946900" y="2330450"/>
          <p14:tracePt t="28064" x="6991350" y="2330450"/>
          <p14:tracePt t="28081" x="7010400" y="2330450"/>
          <p14:tracePt t="28098" x="7027863" y="2330450"/>
          <p14:tracePt t="28115" x="7045325" y="2330450"/>
          <p14:tracePt t="28132" x="7072313" y="2330450"/>
          <p14:tracePt t="28149" x="7081838" y="2330450"/>
          <p14:tracePt t="28164" x="7089775" y="2330450"/>
          <p14:tracePt t="28181" x="7099300" y="2330450"/>
          <p14:tracePt t="28198" x="7108825" y="2330450"/>
          <p14:tracePt t="28219" x="7116763" y="2330450"/>
          <p14:tracePt t="28259" x="7126288" y="2330450"/>
          <p14:tracePt t="28270" x="7134225" y="2330450"/>
          <p14:tracePt t="28290" x="7143750" y="2330450"/>
          <p14:tracePt t="28310" x="7153275" y="2330450"/>
          <p14:tracePt t="28331" x="7161213" y="2330450"/>
          <p14:tracePt t="28341" x="7170738" y="2330450"/>
          <p14:tracePt t="28362" x="7188200" y="2339975"/>
          <p14:tracePt t="28372" x="7197725" y="2339975"/>
          <p14:tracePt t="28392" x="7215188" y="2339975"/>
          <p14:tracePt t="29137" x="7232650" y="2339975"/>
          <p14:tracePt t="29147" x="7242175" y="2339975"/>
          <p14:tracePt t="29157" x="7251700" y="2339975"/>
          <p14:tracePt t="29167" x="7259638" y="2339975"/>
          <p14:tracePt t="29182" x="7277100" y="2339975"/>
          <p14:tracePt t="29200" x="7286625" y="2339975"/>
          <p14:tracePt t="29215" x="7304088" y="2339975"/>
          <p14:tracePt t="29232" x="7313613" y="2339975"/>
          <p14:tracePt t="29251" x="7323138" y="2339975"/>
          <p14:tracePt t="29310" x="7331075" y="2339975"/>
          <p14:tracePt t="29371" x="7340600" y="2339975"/>
          <p14:tracePt t="29422" x="7323138" y="2339975"/>
          <p14:tracePt t="30156" x="7251700" y="2339975"/>
          <p14:tracePt t="30166" x="7143750" y="2347913"/>
          <p14:tracePt t="30177" x="6991350" y="2347913"/>
          <p14:tracePt t="30187" x="6697663" y="2357438"/>
          <p14:tracePt t="30199" x="6491288" y="2384425"/>
          <p14:tracePt t="30215" x="6000750" y="2473325"/>
          <p14:tracePt t="30233" x="5653088" y="2581275"/>
          <p14:tracePt t="30250" x="5465763" y="2633663"/>
          <p14:tracePt t="30265" x="5116513" y="2732088"/>
          <p14:tracePt t="30281" x="5010150" y="2768600"/>
          <p14:tracePt t="30297" x="4768850" y="2857500"/>
          <p14:tracePt t="30314" x="4643438" y="2894013"/>
          <p14:tracePt t="30332" x="4616450" y="2894013"/>
          <p14:tracePt t="30347" x="4589463" y="2894013"/>
          <p14:tracePt t="30365" x="4562475" y="2901950"/>
          <p14:tracePt t="30605" x="4500563" y="2919413"/>
          <p14:tracePt t="30615" x="4394200" y="2955925"/>
          <p14:tracePt t="30626" x="4241800" y="3000375"/>
          <p14:tracePt t="30636" x="4116388" y="3027363"/>
          <p14:tracePt t="30648" x="4000500" y="3044825"/>
          <p14:tracePt t="30664" x="3768725" y="3081338"/>
          <p14:tracePt t="30681" x="3633788" y="3081338"/>
          <p14:tracePt t="30699" x="3581400" y="3081338"/>
          <p14:tracePt t="30714" x="3490913" y="3071813"/>
          <p14:tracePt t="30731" x="3465513" y="3054350"/>
          <p14:tracePt t="30747" x="3402013" y="3017838"/>
          <p14:tracePt t="30764" x="3367088" y="2990850"/>
          <p14:tracePt t="30782" x="3357563" y="2982913"/>
          <p14:tracePt t="30797" x="3330575" y="2982913"/>
          <p14:tracePt t="31045" x="3295650" y="2982913"/>
          <p14:tracePt t="31055" x="3251200" y="2973388"/>
          <p14:tracePt t="31067" x="3187700" y="2965450"/>
          <p14:tracePt t="31081" x="2990850" y="2911475"/>
          <p14:tracePt t="31100" x="2894013" y="2884488"/>
          <p14:tracePt t="31100" x="2795588" y="2857500"/>
          <p14:tracePt t="31117" x="2687638" y="2840038"/>
          <p14:tracePt t="31132" x="2490788" y="2803525"/>
          <p14:tracePt t="31150" x="2438400" y="2795588"/>
          <p14:tracePt t="31165" x="2347913" y="2786063"/>
          <p14:tracePt t="31183" x="2286000" y="2768600"/>
          <p14:tracePt t="31201" x="2276475" y="2759075"/>
          <p14:tracePt t="31216" x="2251075" y="2759075"/>
          <p14:tracePt t="31231" x="2241550" y="2759075"/>
          <p14:tracePt t="31248" x="2224088" y="2759075"/>
          <p14:tracePt t="31264" x="2214563" y="2759075"/>
          <p14:tracePt t="31282" x="2205038" y="2759075"/>
          <p14:tracePt t="31533" x="2179638" y="2759075"/>
          <p14:tracePt t="31543" x="2143125" y="2759075"/>
          <p14:tracePt t="31554" x="2108200" y="2751138"/>
          <p14:tracePt t="31565" x="2081213" y="2741613"/>
          <p14:tracePt t="31581" x="2044700" y="2732088"/>
          <p14:tracePt t="31598" x="2036763" y="2724150"/>
          <p14:tracePt t="31614" x="2000250" y="2705100"/>
          <p14:tracePt t="31631" x="1973263" y="2705100"/>
          <p14:tracePt t="31648" x="1965325" y="2705100"/>
          <p14:tracePt t="31664" x="1946275" y="2697163"/>
          <p14:tracePt t="31681" x="1938338" y="2697163"/>
          <p14:tracePt t="31698" x="1928813" y="2697163"/>
          <p14:tracePt t="31727" x="1919288" y="2697163"/>
          <p14:tracePt t="31758" x="1911350" y="2697163"/>
          <p14:tracePt t="31962" x="1901825" y="2697163"/>
          <p14:tracePt t="32024" x="1901825" y="2705100"/>
          <p14:tracePt t="32278" x="1901825" y="2732088"/>
          <p14:tracePt t="32288" x="1901825" y="2759075"/>
          <p14:tracePt t="32298" x="1901825" y="2786063"/>
          <p14:tracePt t="32314" x="1901825" y="2867025"/>
          <p14:tracePt t="32331" x="1901825" y="2938463"/>
          <p14:tracePt t="32347" x="1901825" y="3036888"/>
          <p14:tracePt t="32364" x="1901825" y="3098800"/>
          <p14:tracePt t="32381" x="1901825" y="3133725"/>
          <p14:tracePt t="32397" x="1901825" y="3187700"/>
          <p14:tracePt t="32415" x="1901825" y="3251200"/>
          <p14:tracePt t="32432" x="1901825" y="3276600"/>
          <p14:tracePt t="32447" x="1901825" y="3330575"/>
          <p14:tracePt t="32465" x="1901825" y="3375025"/>
          <p14:tracePt t="32482" x="1901825" y="3402013"/>
          <p14:tracePt t="32498" x="1901825" y="3465513"/>
          <p14:tracePt t="32515" x="1893888" y="3500438"/>
          <p14:tracePt t="32531" x="1884363" y="3571875"/>
          <p14:tracePt t="32548" x="1866900" y="3633788"/>
          <p14:tracePt t="32564" x="1857375" y="3660775"/>
          <p14:tracePt t="32580" x="1847850" y="3714750"/>
          <p14:tracePt t="32598" x="1847850" y="3732213"/>
          <p14:tracePt t="32598" x="1847850" y="3751263"/>
          <p14:tracePt t="32615" x="1847850" y="3759200"/>
          <p14:tracePt t="32630" x="1830388" y="3803650"/>
          <p14:tracePt t="32647" x="1830388" y="3822700"/>
          <p14:tracePt t="32663" x="1830388" y="3867150"/>
          <p14:tracePt t="32681" x="1822450" y="3894138"/>
          <p14:tracePt t="32698" x="1822450" y="3911600"/>
          <p14:tracePt t="32714" x="1822450" y="3919538"/>
          <p14:tracePt t="32731" x="1822450" y="3938588"/>
          <p14:tracePt t="32748" x="1812925" y="3946525"/>
          <p14:tracePt t="32764" x="1812925" y="3983038"/>
          <p14:tracePt t="32780" x="1812925" y="4000500"/>
          <p14:tracePt t="32797" x="1812925" y="4027488"/>
          <p14:tracePt t="32815" x="1812925" y="4037013"/>
          <p14:tracePt t="32831" x="1812925" y="4044950"/>
          <p14:tracePt t="32847" x="1812925" y="4054475"/>
          <p14:tracePt t="32864" x="1812925" y="4044950"/>
          <p14:tracePt t="33695" x="1812925" y="4027488"/>
          <p14:tracePt t="33705" x="1812925" y="4000500"/>
          <p14:tracePt t="33716" x="1803400" y="3956050"/>
          <p14:tracePt t="33731" x="1785938" y="3840163"/>
          <p14:tracePt t="33749" x="1785938" y="3768725"/>
          <p14:tracePt t="33764" x="1785938" y="3643313"/>
          <p14:tracePt t="33781" x="1785938" y="3581400"/>
          <p14:tracePt t="33797" x="1785938" y="3465513"/>
          <p14:tracePt t="33814" x="1785938" y="3394075"/>
          <p14:tracePt t="33831" x="1785938" y="3375025"/>
          <p14:tracePt t="33848" x="1785938" y="3340100"/>
          <p14:tracePt t="33864" x="1785938" y="3322638"/>
          <p14:tracePt t="33881" x="1785938" y="3313113"/>
          <p14:tracePt t="33900" x="1785938" y="3303588"/>
          <p14:tracePt t="33914" x="1785938" y="3286125"/>
          <p14:tracePt t="33932" x="1785938" y="3259138"/>
          <p14:tracePt t="33948" x="1785938" y="3214688"/>
          <p14:tracePt t="33965" x="1785938" y="3179763"/>
          <p14:tracePt t="33982" x="1785938" y="3170238"/>
          <p14:tracePt t="33997" x="1785938" y="3152775"/>
          <p14:tracePt t="34014" x="1785938" y="3143250"/>
          <p14:tracePt t="34030" x="1795463" y="3143250"/>
          <p14:tracePt t="34052" x="1795463" y="3133725"/>
          <p14:tracePt t="34072" x="1812925" y="3133725"/>
          <p14:tracePt t="34256" x="1847850" y="3125788"/>
          <p14:tracePt t="34266" x="1928813" y="3108325"/>
          <p14:tracePt t="34276" x="2027238" y="3081338"/>
          <p14:tracePt t="34287" x="2125663" y="3062288"/>
          <p14:tracePt t="34298" x="2295525" y="3027363"/>
          <p14:tracePt t="34313" x="2625725" y="2990850"/>
          <p14:tracePt t="34330" x="2714625" y="2982913"/>
          <p14:tracePt t="34347" x="2911475" y="2982913"/>
          <p14:tracePt t="34364" x="3062288" y="2982913"/>
          <p14:tracePt t="34381" x="3125788" y="2982913"/>
          <p14:tracePt t="34397" x="3197225" y="2982913"/>
          <p14:tracePt t="34414" x="3251200" y="2973388"/>
          <p14:tracePt t="34431" x="3268663" y="2973388"/>
          <p14:tracePt t="34447" x="3276600" y="2973388"/>
          <p14:tracePt t="34464" x="3286125" y="2973388"/>
          <p14:tracePt t="34501" x="3286125" y="2965450"/>
          <p14:tracePt t="34531" x="3286125" y="2955925"/>
          <p14:tracePt t="34573" x="3286125" y="2938463"/>
          <p14:tracePt t="34594" x="3268663" y="2938463"/>
          <p14:tracePt t="34604" x="3251200" y="2919413"/>
          <p14:tracePt t="34616" x="3232150" y="2919413"/>
          <p14:tracePt t="34631" x="3170238" y="2894013"/>
          <p14:tracePt t="34650" x="3116263" y="2894013"/>
          <p14:tracePt t="34667" x="3062288" y="2901950"/>
          <p14:tracePt t="34682" x="2911475" y="2982913"/>
          <p14:tracePt t="34699" x="2840038" y="3044825"/>
          <p14:tracePt t="34699" x="2776538" y="3098800"/>
          <p14:tracePt t="34716" x="2741613" y="3152775"/>
          <p14:tracePt t="34731" x="2687638" y="3251200"/>
          <p14:tracePt t="34749" x="2670175" y="3286125"/>
          <p14:tracePt t="34765" x="2643188" y="3348038"/>
          <p14:tracePt t="34782" x="2643188" y="3375025"/>
          <p14:tracePt t="34799" x="2643188" y="3384550"/>
          <p14:tracePt t="34814" x="2643188" y="3402013"/>
          <p14:tracePt t="34832" x="2643188" y="3411538"/>
          <p14:tracePt t="34849" x="2643188" y="3419475"/>
          <p14:tracePt t="34866" x="2643188" y="3429000"/>
          <p14:tracePt t="35062" x="2616200" y="3446463"/>
          <p14:tracePt t="35073" x="2562225" y="3482975"/>
          <p14:tracePt t="35083" x="2482850" y="3527425"/>
          <p14:tracePt t="35097" x="2268538" y="3697288"/>
          <p14:tracePt t="35115" x="2116138" y="3813175"/>
          <p14:tracePt t="35131" x="1866900" y="3983038"/>
          <p14:tracePt t="35148" x="1741488" y="4071938"/>
          <p14:tracePt t="35165" x="1704975" y="4116388"/>
          <p14:tracePt t="35182" x="1660525" y="4152900"/>
          <p14:tracePt t="35199" x="1652588" y="4170363"/>
          <p14:tracePt t="35214" x="1633538" y="4179888"/>
          <p14:tracePt t="35231" x="1625600" y="4179888"/>
          <p14:tracePt t="35249" x="1625600" y="4187825"/>
          <p14:tracePt t="35267" x="1625600" y="4197350"/>
          <p14:tracePt t="35328" x="1616075" y="4197350"/>
          <p14:tracePt t="35359" x="1608138" y="4197350"/>
          <p14:tracePt t="35380" x="1589088" y="4197350"/>
          <p14:tracePt t="35399" x="1581150" y="4197350"/>
          <p14:tracePt t="35420" x="1571625" y="4197350"/>
          <p14:tracePt t="35441" x="1562100" y="4197350"/>
          <p14:tracePt t="35450" x="1554163" y="4197350"/>
          <p14:tracePt t="35482" x="1554163" y="4187825"/>
          <p14:tracePt t="35512" x="1544638" y="4187825"/>
          <p14:tracePt t="35532" x="1544638" y="4179888"/>
          <p14:tracePt t="35553" x="1544638" y="4170363"/>
          <p14:tracePt t="35573" x="1544638" y="4152900"/>
          <p14:tracePt t="35593" x="1544638" y="4125913"/>
          <p14:tracePt t="35603" x="1544638" y="4089400"/>
          <p14:tracePt t="35615" x="1544638" y="4054475"/>
          <p14:tracePt t="35631" x="1544638" y="3990975"/>
          <p14:tracePt t="35648" x="1571625" y="3929063"/>
          <p14:tracePt t="35665" x="1581150" y="3911600"/>
          <p14:tracePt t="35681" x="1608138" y="3875088"/>
          <p14:tracePt t="35698" x="1625600" y="3857625"/>
          <p14:tracePt t="35714" x="1652588" y="3830638"/>
          <p14:tracePt t="35731" x="1697038" y="3813175"/>
          <p14:tracePt t="35749" x="1724025" y="3813175"/>
          <p14:tracePt t="35765" x="1758950" y="3813175"/>
          <p14:tracePt t="35782" x="1803400" y="3830638"/>
          <p14:tracePt t="35800" x="1839913" y="3848100"/>
          <p14:tracePt t="35815" x="1874838" y="3884613"/>
          <p14:tracePt t="35833" x="1919288" y="3929063"/>
          <p14:tracePt t="35850" x="1928813" y="3946525"/>
          <p14:tracePt t="35866" x="1965325" y="3983038"/>
          <p14:tracePt t="35883" x="2009775" y="4010025"/>
          <p14:tracePt t="35901" x="2027238" y="4017963"/>
          <p14:tracePt t="35917" x="2036763" y="4017963"/>
          <p14:tracePt t="36135" x="2071688" y="4000500"/>
          <p14:tracePt t="36145" x="2232025" y="3867150"/>
          <p14:tracePt t="36155" x="2705100" y="3608388"/>
          <p14:tracePt t="36167" x="3205163" y="3348038"/>
          <p14:tracePt t="36182" x="4251325" y="2847975"/>
          <p14:tracePt t="36201" x="5054600" y="2554288"/>
          <p14:tracePt t="36217" x="5295900" y="2500313"/>
          <p14:tracePt t="36233" x="5751513" y="2446338"/>
          <p14:tracePt t="36250" x="5956300" y="2438400"/>
          <p14:tracePt t="36268" x="6045200" y="2438400"/>
          <p14:tracePt t="36284" x="6170613" y="2438400"/>
          <p14:tracePt t="36299" x="6197600" y="2438400"/>
          <p14:tracePt t="36315" x="6224588" y="2438400"/>
          <p14:tracePt t="36332" x="6232525" y="2438400"/>
          <p14:tracePt t="36349" x="6232525" y="2446338"/>
          <p14:tracePt t="36645" x="6188075" y="2473325"/>
          <p14:tracePt t="36655" x="6116638" y="2509838"/>
          <p14:tracePt t="36667" x="6037263" y="2544763"/>
          <p14:tracePt t="36683" x="5911850" y="2608263"/>
          <p14:tracePt t="36701" x="5786438" y="2652713"/>
          <p14:tracePt t="36717" x="5732463" y="2670175"/>
          <p14:tracePt t="36732" x="5680075" y="2687638"/>
          <p14:tracePt t="36751" x="5643563" y="2697163"/>
          <p14:tracePt t="36766" x="5634038" y="2697163"/>
          <p14:tracePt t="36782" x="5626100" y="2697163"/>
          <p14:tracePt t="36800" x="5616575" y="2697163"/>
          <p14:tracePt t="36818" x="5626100" y="2697163"/>
          <p14:tracePt t="37102" x="5643563" y="2697163"/>
          <p14:tracePt t="37114" x="5670550" y="2697163"/>
          <p14:tracePt t="37123" x="5715000" y="2697163"/>
          <p14:tracePt t="37133" x="5786438" y="2697163"/>
          <p14:tracePt t="37148" x="5946775" y="2670175"/>
          <p14:tracePt t="37166" x="5991225" y="2670175"/>
          <p14:tracePt t="37181" x="6126163" y="2660650"/>
          <p14:tracePt t="37199" x="6259513" y="2660650"/>
          <p14:tracePt t="37218" x="6296025" y="2660650"/>
          <p14:tracePt t="37232" x="6357938" y="2660650"/>
          <p14:tracePt t="37248" x="6394450" y="2660650"/>
          <p14:tracePt t="37265" x="6429375" y="2660650"/>
          <p14:tracePt t="37282" x="6465888" y="2660650"/>
          <p14:tracePt t="37300" x="6473825" y="2660650"/>
          <p14:tracePt t="37316" x="6491288" y="2660650"/>
          <p14:tracePt t="37332" x="6500813" y="2660650"/>
          <p14:tracePt t="37350" x="6510338" y="2660650"/>
          <p14:tracePt t="37379" x="6527800" y="2660650"/>
          <p14:tracePt t="37685" x="6562725" y="2660650"/>
          <p14:tracePt t="37695" x="6599238" y="2652713"/>
          <p14:tracePt t="37706" x="6626225" y="2652713"/>
          <p14:tracePt t="37717" x="6653213" y="2652713"/>
          <p14:tracePt t="37734" x="6742113" y="2633663"/>
          <p14:tracePt t="37750" x="6875463" y="2633663"/>
          <p14:tracePt t="37768" x="6919913" y="2633663"/>
          <p14:tracePt t="37783" x="6983413" y="2633663"/>
          <p14:tracePt t="37800" x="7000875" y="2633663"/>
          <p14:tracePt t="37816" x="7045325" y="2633663"/>
          <p14:tracePt t="37835" x="7116763" y="2633663"/>
          <p14:tracePt t="37850" x="7153275" y="2633663"/>
          <p14:tracePt t="37866" x="7215188" y="2643188"/>
          <p14:tracePt t="37883" x="7259638" y="2643188"/>
          <p14:tracePt t="37901" x="7269163" y="2643188"/>
          <p14:tracePt t="37916" x="7277100" y="2643188"/>
          <p14:tracePt t="37933" x="7286625" y="2643188"/>
          <p14:tracePt t="37949" x="7296150" y="2643188"/>
          <p14:tracePt t="38011" x="7286625" y="2643188"/>
          <p14:tracePt t="38083" x="7259638" y="2643188"/>
          <p14:tracePt t="38093" x="7232650" y="2643188"/>
          <p14:tracePt t="38103" x="7205663" y="2643188"/>
          <p14:tracePt t="38116" x="7108825" y="2633663"/>
          <p14:tracePt t="38134" x="7010400" y="2625725"/>
          <p14:tracePt t="38149" x="6804025" y="2625725"/>
          <p14:tracePt t="38167" x="6581775" y="2633663"/>
          <p14:tracePt t="38185" x="6456363" y="2652713"/>
          <p14:tracePt t="38199" x="6276975" y="2670175"/>
          <p14:tracePt t="38217" x="6197600" y="2697163"/>
          <p14:tracePt t="38232" x="6045200" y="2714625"/>
          <p14:tracePt t="38251" x="5983288" y="2724150"/>
          <p14:tracePt t="38268" x="5956300" y="2724150"/>
          <p14:tracePt t="38282" x="5946775" y="2724150"/>
          <p14:tracePt t="38299" x="5938838" y="2724150"/>
          <p14:tracePt t="38315" x="5929313" y="2724150"/>
          <p14:tracePt t="38331" x="5919788" y="2724150"/>
          <p14:tracePt t="38581" x="5894388" y="2724150"/>
          <p14:tracePt t="38591" x="5840413" y="2732088"/>
          <p14:tracePt t="38602" x="5776913" y="2732088"/>
          <p14:tracePt t="38615" x="5688013" y="2732088"/>
          <p14:tracePt t="38631" x="5419725" y="2732088"/>
          <p14:tracePt t="38648" x="5197475" y="2741613"/>
          <p14:tracePt t="38665" x="5081588" y="2741613"/>
          <p14:tracePt t="38681" x="4919663" y="2741613"/>
          <p14:tracePt t="38698" x="4848225" y="2751138"/>
          <p14:tracePt t="38716" x="4830763" y="2751138"/>
          <p14:tracePt t="38731" x="4822825" y="2751138"/>
          <p14:tracePt t="38748" x="4813300" y="2751138"/>
          <p14:tracePt t="38766" x="4803775" y="2751138"/>
          <p14:tracePt t="38785" x="4795838" y="2759075"/>
          <p14:tracePt t="38938" x="4795838" y="2768600"/>
          <p14:tracePt t="38979" x="4795838" y="2776538"/>
          <p14:tracePt t="38999" x="4795838" y="2786063"/>
          <p14:tracePt t="39010" x="4795838" y="2795588"/>
          <p14:tracePt t="39020" x="4795838" y="2813050"/>
          <p14:tracePt t="39040" x="4795838" y="2822575"/>
          <p14:tracePt t="39050" x="4795838" y="2840038"/>
          <p14:tracePt t="39071" x="4795838" y="2847975"/>
          <p14:tracePt t="39091" x="4795838" y="2867025"/>
          <p14:tracePt t="39112" x="4795838" y="2874963"/>
          <p14:tracePt t="39132" x="4795838" y="2884488"/>
          <p14:tracePt t="39163" x="4795838" y="2894013"/>
          <p14:tracePt t="39193" x="4795838" y="2901950"/>
          <p14:tracePt t="39214" x="4795838" y="2911475"/>
          <p14:tracePt t="39510" x="4786313" y="2919413"/>
          <p14:tracePt t="39520" x="4776788" y="2928938"/>
          <p14:tracePt t="39532" x="4751388" y="2938463"/>
          <p14:tracePt t="39548" x="4714875" y="2965450"/>
          <p14:tracePt t="39565" x="4697413" y="2973388"/>
          <p14:tracePt t="39583" x="4687888" y="2973388"/>
          <p14:tracePt t="39598" x="4679950" y="2982913"/>
          <p14:tracePt t="39615" x="4705350" y="2982913"/>
          <p14:tracePt t="39682" x="4741863" y="2982913"/>
          <p14:tracePt t="39693" x="4813300" y="2982913"/>
          <p14:tracePt t="39703" x="4929188" y="2973388"/>
          <p14:tracePt t="39715" x="5054600" y="2965450"/>
          <p14:tracePt t="39731" x="5286375" y="2955925"/>
          <p14:tracePt t="39748" x="5527675" y="2955925"/>
          <p14:tracePt t="39765" x="5608638" y="2955925"/>
          <p14:tracePt t="39781" x="5786438" y="2955925"/>
          <p14:tracePt t="39798" x="5894388" y="2955925"/>
          <p14:tracePt t="39815" x="6045200" y="2973388"/>
          <p14:tracePt t="39831" x="6108700" y="2982913"/>
          <p14:tracePt t="39849" x="6126163" y="2982913"/>
          <p14:tracePt t="39865" x="6143625" y="2990850"/>
          <p14:tracePt t="39881" x="6153150" y="2990850"/>
          <p14:tracePt t="39899" x="6143625" y="3000375"/>
          <p14:tracePt t="40570" x="6108700" y="3000375"/>
          <p14:tracePt t="40581" x="6045200" y="3009900"/>
          <p14:tracePt t="40590" x="5965825" y="3036888"/>
          <p14:tracePt t="40600" x="5884863" y="3054350"/>
          <p14:tracePt t="40615" x="5643563" y="3108325"/>
          <p14:tracePt t="40632" x="5537200" y="3143250"/>
          <p14:tracePt t="40648" x="5330825" y="3197225"/>
          <p14:tracePt t="40665" x="5072063" y="3268663"/>
          <p14:tracePt t="40683" x="4983163" y="3295650"/>
          <p14:tracePt t="40698" x="4884738" y="3330575"/>
          <p14:tracePt t="40715" x="4830763" y="3348038"/>
          <p14:tracePt t="40731" x="4759325" y="3367088"/>
          <p14:tracePt t="40748" x="4724400" y="3375025"/>
          <p14:tracePt t="40765" x="4714875" y="3384550"/>
          <p14:tracePt t="40781" x="4705350" y="3384550"/>
          <p14:tracePt t="40798" x="4697413" y="3384550"/>
          <p14:tracePt t="40817" x="4687888" y="3394075"/>
          <p14:tracePt t="40846" x="4687888" y="3402013"/>
          <p14:tracePt t="40927" x="4679950" y="3402013"/>
          <p14:tracePt t="41110" x="4670425" y="3402013"/>
          <p14:tracePt t="41192" x="4660900" y="3402013"/>
          <p14:tracePt t="41243" x="4652963" y="3402013"/>
          <p14:tracePt t="41284" x="4652963" y="3394075"/>
          <p14:tracePt t="41294" x="4660900" y="3375025"/>
          <p14:tracePt t="41642" x="4670425" y="3340100"/>
          <p14:tracePt t="41652" x="4705350" y="3295650"/>
          <p14:tracePt t="41665" x="4911725" y="3098800"/>
          <p14:tracePt t="41684" x="5108575" y="2938463"/>
          <p14:tracePt t="41699" x="5456238" y="2687638"/>
          <p14:tracePt t="41717" x="5715000" y="2554288"/>
          <p14:tracePt t="41717" x="5919788" y="2473325"/>
          <p14:tracePt t="41733" x="6045200" y="2428875"/>
          <p14:tracePt t="41749" x="6340475" y="2339975"/>
          <p14:tracePt t="41765" x="6438900" y="2322513"/>
          <p14:tracePt t="41781" x="6537325" y="2295525"/>
          <p14:tracePt t="41798" x="6589713" y="2276475"/>
          <p14:tracePt t="41815" x="6599238" y="2276475"/>
          <p14:tracePt t="41831" x="6608763" y="2276475"/>
          <p14:tracePt t="41849" x="6616700" y="2276475"/>
          <p14:tracePt t="41865" x="6608763" y="2276475"/>
          <p14:tracePt t="42162" x="6589713" y="2276475"/>
          <p14:tracePt t="42172" x="6545263" y="2276475"/>
          <p14:tracePt t="42184" x="6465888" y="2312988"/>
          <p14:tracePt t="42199" x="6188075" y="2465388"/>
          <p14:tracePt t="42216" x="5902325" y="2616200"/>
          <p14:tracePt t="42231" x="5367338" y="3000375"/>
          <p14:tracePt t="42249" x="4795838" y="3455988"/>
          <p14:tracePt t="42266" x="4608513" y="3625850"/>
          <p14:tracePt t="42281" x="4205288" y="4062413"/>
          <p14:tracePt t="42299" x="3946525" y="4330700"/>
          <p14:tracePt t="42316" x="3795713" y="4554538"/>
          <p14:tracePt t="42331" x="3633788" y="4875213"/>
          <p14:tracePt t="42348" x="3581400" y="5000625"/>
          <p14:tracePt t="42366" x="3571875" y="5027613"/>
          <p14:tracePt t="42381" x="3571875" y="5045075"/>
          <p14:tracePt t="42398" x="3571875" y="5054600"/>
          <p14:tracePt t="42415" x="3554413" y="5072063"/>
          <p14:tracePt t="42600" x="3527425" y="5126038"/>
          <p14:tracePt t="42610" x="3482975" y="5214938"/>
          <p14:tracePt t="42621" x="3438525" y="5276850"/>
          <p14:tracePt t="42633" x="3402013" y="5357813"/>
          <p14:tracePt t="42649" x="3330575" y="5483225"/>
          <p14:tracePt t="42666" x="3295650" y="5589588"/>
          <p14:tracePt t="42684" x="3286125" y="5626100"/>
          <p14:tracePt t="42699" x="3286125" y="5670550"/>
          <p14:tracePt t="42716" x="3286125" y="5688013"/>
          <p14:tracePt t="42734" x="3286125" y="5697538"/>
          <p14:tracePt t="42749" x="3286125" y="5705475"/>
          <p14:tracePt t="42773" x="3286125" y="5715000"/>
          <p14:tracePt t="42793" x="3295650" y="5715000"/>
          <p14:tracePt t="42834" x="3303588" y="5715000"/>
          <p14:tracePt t="42957" x="3313113" y="5715000"/>
          <p14:tracePt t="42998" x="3322638" y="5715000"/>
          <p14:tracePt t="43029" x="3330575" y="5705475"/>
          <p14:tracePt t="43039" x="3340100" y="5688013"/>
          <p14:tracePt t="43059" x="3340100" y="5680075"/>
          <p14:tracePt t="43069" x="3348038" y="5670550"/>
          <p14:tracePt t="43082" x="3348038" y="5661025"/>
          <p14:tracePt t="43099" x="3357563" y="5653088"/>
          <p14:tracePt t="43115" x="3357563" y="5634038"/>
          <p14:tracePt t="43133" x="3357563" y="5626100"/>
          <p14:tracePt t="43171" x="3357563" y="5616575"/>
          <p14:tracePt t="43213" x="3357563" y="5608638"/>
          <p14:tracePt t="43263" x="3357563" y="5599113"/>
          <p14:tracePt t="43283" x="3367088" y="5599113"/>
          <p14:tracePt t="43416" x="3375025" y="5599113"/>
          <p14:tracePt t="43476" x="3375025" y="5589588"/>
          <p14:tracePt t="43568" x="3375025" y="5562600"/>
          <p14:tracePt t="43579" x="3375025" y="5527675"/>
          <p14:tracePt t="43589" x="3375025" y="5456238"/>
          <p14:tracePt t="43599" x="3375025" y="5303838"/>
          <p14:tracePt t="43615" x="3375025" y="4965700"/>
          <p14:tracePt t="43632" x="3384550" y="4848225"/>
          <p14:tracePt t="43649" x="3446463" y="4633913"/>
          <p14:tracePt t="43666" x="3473450" y="4562475"/>
          <p14:tracePt t="43684" x="3473450" y="4545013"/>
          <p14:tracePt t="43699" x="3482975" y="4537075"/>
          <p14:tracePt t="43715" x="3482975" y="4527550"/>
          <p14:tracePt t="43976" x="3482975" y="4510088"/>
          <p14:tracePt t="43986" x="3490913" y="4483100"/>
          <p14:tracePt t="43999" x="3500438" y="4402138"/>
          <p14:tracePt t="44015" x="3500438" y="4251325"/>
          <p14:tracePt t="44031" x="3500438" y="4071938"/>
          <p14:tracePt t="44049" x="3500438" y="3983038"/>
          <p14:tracePt t="44064" x="3500438" y="3857625"/>
          <p14:tracePt t="44082" x="3500438" y="3830638"/>
          <p14:tracePt t="44098" x="3490913" y="3803650"/>
          <p14:tracePt t="44115" x="3490913" y="3786188"/>
          <p14:tracePt t="44132" x="3490913" y="3776663"/>
          <p14:tracePt t="44169" x="3490913" y="3795713"/>
          <p14:tracePt t="44436" x="3482975" y="3803650"/>
          <p14:tracePt t="44447" x="3482975" y="3813175"/>
          <p14:tracePt t="44457" x="3482975" y="3840163"/>
          <p14:tracePt t="44467" x="3473450" y="3857625"/>
          <p14:tracePt t="44482" x="3473450" y="3884613"/>
          <p14:tracePt t="44500" x="3473450" y="3894138"/>
          <p14:tracePt t="44515" x="3473450" y="3902075"/>
          <p14:tracePt t="44531" x="3473450" y="3911600"/>
          <p14:tracePt t="44589" x="3473450" y="3919538"/>
          <p14:tracePt t="44640" x="3473450" y="3929063"/>
          <p14:tracePt t="44773" x="3482975" y="3929063"/>
          <p14:tracePt t="44793" x="3490913" y="3929063"/>
          <p14:tracePt t="44803" x="3500438" y="3938588"/>
          <p14:tracePt t="44817" x="3509963" y="3938588"/>
          <p14:tracePt t="44834" x="3517900" y="3938588"/>
          <p14:tracePt t="44853" x="3527425" y="3938588"/>
          <p14:tracePt t="44865" x="3536950" y="3938588"/>
          <p14:tracePt t="44944" x="3544888" y="3938588"/>
          <p14:tracePt t="45435" x="3554413" y="3938588"/>
          <p14:tracePt t="45446" x="3571875" y="3938588"/>
          <p14:tracePt t="45456" x="3589338" y="3938588"/>
          <p14:tracePt t="45467" x="3608388" y="3938588"/>
          <p14:tracePt t="45482" x="3625850" y="3938588"/>
          <p14:tracePt t="45500" x="3643313" y="3938588"/>
          <p14:tracePt t="45518" x="3652838" y="3938588"/>
          <p14:tracePt t="45532" x="3660775" y="3938588"/>
          <p14:tracePt t="45549" x="3670300" y="3938588"/>
          <p14:tracePt t="45577" x="3679825" y="3938588"/>
          <p14:tracePt t="45660" x="3687763" y="3938588"/>
          <p14:tracePt t="45845" x="3697288" y="3938588"/>
          <p14:tracePt t="45945" x="3697288" y="3946525"/>
          <p14:tracePt t="46006" x="3705225" y="3956050"/>
          <p14:tracePt t="46037" x="3714750" y="3956050"/>
          <p14:tracePt t="46067" x="3714750" y="3965575"/>
          <p14:tracePt t="46088" x="3724275" y="3965575"/>
          <p14:tracePt t="46099" x="3732213" y="3965575"/>
          <p14:tracePt t="46618" x="3759200" y="3965575"/>
          <p14:tracePt t="46628" x="3768725" y="3965575"/>
          <p14:tracePt t="46639" x="3776663" y="3965575"/>
          <p14:tracePt t="46650" x="3786188" y="3965575"/>
          <p14:tracePt t="46665" x="3803650" y="3956050"/>
          <p14:tracePt t="46683" x="3813175" y="3956050"/>
          <p14:tracePt t="46701" x="3822700" y="3956050"/>
          <p14:tracePt t="46720" x="3830638" y="3956050"/>
          <p14:tracePt t="46751" x="3840163" y="3956050"/>
          <p14:tracePt t="46781" x="3848100" y="3956050"/>
          <p14:tracePt t="46802" x="3857625" y="3946525"/>
          <p14:tracePt t="46965" x="3867150" y="3938588"/>
          <p14:tracePt t="46985" x="3875088" y="3929063"/>
          <p14:tracePt t="46996" x="3894138" y="3911600"/>
          <p14:tracePt t="47006" x="3919538" y="3875088"/>
          <p14:tracePt t="47017" x="3946525" y="3848100"/>
          <p14:tracePt t="47031" x="3983038" y="3795713"/>
          <p14:tracePt t="47048" x="3990975" y="3786188"/>
          <p14:tracePt t="47064" x="4010025" y="3751263"/>
          <p14:tracePt t="47081" x="4010025" y="3724275"/>
          <p14:tracePt t="47099" x="4010025" y="3714750"/>
          <p14:tracePt t="47114" x="4010025" y="3687763"/>
          <p14:tracePt t="47131" x="4010025" y="3670300"/>
          <p14:tracePt t="47148" x="4000500" y="3660775"/>
          <p14:tracePt t="47164" x="3965575" y="3633788"/>
          <p14:tracePt t="47183" x="3946525" y="3625850"/>
          <p14:tracePt t="47200" x="3938588" y="3625850"/>
          <p14:tracePt t="47231" x="3938588" y="3616325"/>
          <p14:tracePt t="47241" x="3929063" y="3616325"/>
          <p14:tracePt t="47302" x="3911600" y="3616325"/>
          <p14:tracePt t="47322" x="3902075" y="3633788"/>
          <p14:tracePt t="47332" x="3884613" y="3652838"/>
          <p14:tracePt t="47343" x="3848100" y="3679825"/>
          <p14:tracePt t="47353" x="3786188" y="3741738"/>
          <p14:tracePt t="47367" x="3625850" y="3857625"/>
          <p14:tracePt t="47385" x="3562350" y="3902075"/>
          <p14:tracePt t="47398" x="3446463" y="3973513"/>
          <p14:tracePt t="47417" x="3394075" y="4010025"/>
          <p14:tracePt t="47432" x="3322638" y="4037013"/>
          <p14:tracePt t="47449" x="3295650" y="4037013"/>
          <p14:tracePt t="47468" x="3295650" y="4044950"/>
          <p14:tracePt t="47482" x="3286125" y="4054475"/>
          <p14:tracePt t="47498" x="3276600" y="4054475"/>
          <p14:tracePt t="47515" x="3268663" y="4054475"/>
          <p14:tracePt t="47669" x="3259138" y="4054475"/>
          <p14:tracePt t="47811" x="3241675" y="4062413"/>
          <p14:tracePt t="48199" x="3205163" y="4071938"/>
          <p14:tracePt t="48209" x="3116263" y="4071938"/>
          <p14:tracePt t="48219" x="3000375" y="4071938"/>
          <p14:tracePt t="48232" x="2776538" y="4071938"/>
          <p14:tracePt t="48250" x="2643188" y="4071938"/>
          <p14:tracePt t="48265" x="2401888" y="4044950"/>
          <p14:tracePt t="48283" x="2330450" y="4027488"/>
          <p14:tracePt t="48298" x="2241550" y="3983038"/>
          <p14:tracePt t="48316" x="2152650" y="3902075"/>
          <p14:tracePt t="48333" x="2125663" y="3867150"/>
          <p14:tracePt t="48348" x="2062163" y="3768725"/>
          <p14:tracePt t="48366" x="2036763" y="3679825"/>
          <p14:tracePt t="48384" x="2017713" y="3616325"/>
          <p14:tracePt t="48399" x="2000250" y="3394075"/>
          <p14:tracePt t="48416" x="2000250" y="3286125"/>
          <p14:tracePt t="48432" x="2000250" y="3170238"/>
          <p14:tracePt t="48449" x="2000250" y="3098800"/>
          <p14:tracePt t="48467" x="2000250" y="3071813"/>
          <p14:tracePt t="48482" x="2000250" y="3036888"/>
          <p14:tracePt t="48500" x="2000250" y="3000375"/>
          <p14:tracePt t="48517" x="2000250" y="2982913"/>
          <p14:tracePt t="48532" x="1982788" y="2919413"/>
          <p14:tracePt t="48549" x="1955800" y="2894013"/>
          <p14:tracePt t="48564" x="1919288" y="2822575"/>
          <p14:tracePt t="48582" x="1884363" y="2776538"/>
          <p14:tracePt t="48598" x="1866900" y="2759075"/>
          <p14:tracePt t="48614" x="1830388" y="2724150"/>
          <p14:tracePt t="48631" x="1795463" y="2687638"/>
          <p14:tracePt t="48649" x="1768475" y="2687638"/>
          <p14:tracePt t="48664" x="1741488" y="2670175"/>
          <p14:tracePt t="48681" x="1724025" y="2670175"/>
          <p14:tracePt t="48697" x="1704975" y="2670175"/>
          <p14:tracePt t="48715" x="1687513" y="2670175"/>
          <p14:tracePt t="48731" x="1679575" y="2670175"/>
          <p14:tracePt t="48747" x="1660525" y="2670175"/>
          <p14:tracePt t="48764" x="1643063" y="2687638"/>
          <p14:tracePt t="49683" x="1652588" y="2687638"/>
          <p14:tracePt t="50340" x="1660525" y="2687638"/>
          <p14:tracePt t="50350" x="1679575" y="2687638"/>
          <p14:tracePt t="50365" x="1687513" y="2687638"/>
          <p14:tracePt t="50382" x="1704975" y="2687638"/>
          <p14:tracePt t="50399" x="1714500" y="2687638"/>
          <p14:tracePt t="50415" x="1724025" y="2687638"/>
          <p14:tracePt t="50453" x="1731963" y="2687638"/>
          <p14:tracePt t="53132" x="1741488" y="2687638"/>
          <p14:tracePt t="53195" x="1768475" y="2687638"/>
          <p14:tracePt t="53205" x="1785938" y="2687638"/>
          <p14:tracePt t="53216" x="1803400" y="2697163"/>
          <p14:tracePt t="53230" x="1839913" y="2705100"/>
          <p14:tracePt t="53248" x="1866900" y="2714625"/>
          <p14:tracePt t="53264" x="1919288" y="2741613"/>
          <p14:tracePt t="53281" x="1990725" y="2776538"/>
          <p14:tracePt t="53298" x="2027238" y="2803525"/>
          <p14:tracePt t="53314" x="2108200" y="2867025"/>
          <p14:tracePt t="53331" x="2152650" y="2919413"/>
          <p14:tracePt t="53331" x="2187575" y="2973388"/>
          <p14:tracePt t="53349" x="2224088" y="3017838"/>
          <p14:tracePt t="53364" x="2268538" y="3098800"/>
          <p14:tracePt t="53382" x="2303463" y="3170238"/>
          <p14:tracePt t="53397" x="2384425" y="3276600"/>
          <p14:tracePt t="53414" x="2438400" y="3394075"/>
          <p14:tracePt t="53431" x="2465388" y="3446463"/>
          <p14:tracePt t="53447" x="2500313" y="3527425"/>
          <p14:tracePt t="53465" x="2517775" y="3608388"/>
          <p14:tracePt t="53482" x="2527300" y="3643313"/>
          <p14:tracePt t="53497" x="2536825" y="3714750"/>
          <p14:tracePt t="53515" x="2536825" y="3741738"/>
          <p14:tracePt t="53515" x="2536825" y="3768725"/>
          <p14:tracePt t="53532" x="2536825" y="3786188"/>
          <p14:tracePt t="53547" x="2554288" y="3803650"/>
          <p14:tracePt t="53565" x="2554288" y="3822700"/>
          <p14:tracePt t="53580" x="2562225" y="3848100"/>
          <p14:tracePt t="53598" x="2571750" y="3867150"/>
          <p14:tracePt t="53615" x="2571750" y="3875088"/>
          <p14:tracePt t="53631" x="2589213" y="3894138"/>
          <p14:tracePt t="53649" x="2598738" y="3894138"/>
          <p14:tracePt t="53919" x="2616200" y="3894138"/>
          <p14:tracePt t="53930" x="2625725" y="3894138"/>
          <p14:tracePt t="53939" x="2652713" y="3902075"/>
          <p14:tracePt t="53950" x="2670175" y="3911600"/>
          <p14:tracePt t="53964" x="2697163" y="3919538"/>
          <p14:tracePt t="53981" x="2714625" y="3919538"/>
          <p14:tracePt t="53998" x="2732088" y="3938588"/>
          <p14:tracePt t="54014" x="2741613" y="3938588"/>
          <p14:tracePt t="54031" x="2751138" y="3938588"/>
          <p14:tracePt t="54047" x="2759075" y="3946525"/>
          <p14:tracePt t="54065" x="2759075" y="3956050"/>
          <p14:tracePt t="54102" x="2768600" y="3956050"/>
          <p14:tracePt t="54123" x="2776538" y="3956050"/>
          <p14:tracePt t="54296" x="2786063" y="3956050"/>
          <p14:tracePt t="54316" x="2795588" y="3956050"/>
          <p14:tracePt t="54337" x="2803525" y="3956050"/>
          <p14:tracePt t="54378" x="2795588" y="3956050"/>
          <p14:tracePt t="54583" x="2786063" y="3956050"/>
          <p14:tracePt t="54613" x="2795588" y="3956050"/>
          <p14:tracePt t="54827" x="2803525" y="3956050"/>
          <p14:tracePt t="54847" x="2813050" y="3956050"/>
          <p14:tracePt t="54868" x="2822575" y="3956050"/>
          <p14:tracePt t="54878" x="2830513" y="3956050"/>
          <p14:tracePt t="54888" x="2840038" y="3956050"/>
          <p14:tracePt t="54899" x="2847975" y="3965575"/>
          <p14:tracePt t="54914" x="2857500" y="3965575"/>
          <p14:tracePt t="54932" x="2867025" y="3965575"/>
          <p14:tracePt t="54949" x="2884488" y="3965575"/>
          <p14:tracePt t="55295" x="2911475" y="3965575"/>
          <p14:tracePt t="55306" x="2938463" y="3965575"/>
          <p14:tracePt t="55316" x="2973388" y="3965575"/>
          <p14:tracePt t="55330" x="3054350" y="3965575"/>
          <p14:tracePt t="55348" x="3089275" y="3965575"/>
          <p14:tracePt t="55364" x="3143250" y="3965575"/>
          <p14:tracePt t="55381" x="3170238" y="3973513"/>
          <p14:tracePt t="55397" x="3197225" y="3983038"/>
          <p14:tracePt t="55414" x="3241675" y="3990975"/>
          <p14:tracePt t="55431" x="3268663" y="3990975"/>
          <p14:tracePt t="55447" x="3286125" y="3990975"/>
          <p14:tracePt t="55464" x="3313113" y="4000500"/>
          <p14:tracePt t="55481" x="3322638" y="4000500"/>
          <p14:tracePt t="55499" x="3330575" y="4000500"/>
          <p14:tracePt t="55514" x="3340100" y="4000500"/>
          <p14:tracePt t="55531" x="3348038" y="4000500"/>
          <p14:tracePt t="55550" x="3357563" y="4000500"/>
          <p14:tracePt t="55581" x="3367088" y="4000500"/>
          <p14:tracePt t="55611" x="3375025" y="4000500"/>
          <p14:tracePt t="56568" x="3384550" y="4010025"/>
          <p14:tracePt t="56612" x="3394075" y="4010025"/>
          <p14:tracePt t="56622" x="3411538" y="4010025"/>
          <p14:tracePt t="56633" x="3446463" y="4017963"/>
          <p14:tracePt t="56649" x="3517900" y="4027488"/>
          <p14:tracePt t="56666" x="3544888" y="4037013"/>
          <p14:tracePt t="56682" x="3581400" y="4037013"/>
          <p14:tracePt t="56698" x="3616325" y="4037013"/>
          <p14:tracePt t="56716" x="3633788" y="4037013"/>
          <p14:tracePt t="56734" x="3643313" y="4037013"/>
          <p14:tracePt t="56748" x="3652838" y="4037013"/>
          <p14:tracePt t="56766" x="3660775" y="4037013"/>
          <p14:tracePt t="56781" x="3670300" y="4037013"/>
          <p14:tracePt t="56816" x="3660775" y="4037013"/>
          <p14:tracePt t="56887" x="3633788" y="4027488"/>
          <p14:tracePt t="56898" x="3581400" y="4000500"/>
          <p14:tracePt t="56908" x="3500438" y="3973513"/>
          <p14:tracePt t="56918" x="3411538" y="3946525"/>
          <p14:tracePt t="56932" x="3295650" y="3911600"/>
          <p14:tracePt t="56950" x="3251200" y="3902075"/>
          <p14:tracePt t="56965" x="3170238" y="3894138"/>
          <p14:tracePt t="56982" x="3152775" y="3894138"/>
          <p14:tracePt t="56999" x="3133725" y="3894138"/>
          <p14:tracePt t="57018" x="3125788" y="3894138"/>
          <p14:tracePt t="57033" x="3125788" y="3902075"/>
          <p14:tracePt t="57081" x="3125788" y="3911600"/>
          <p14:tracePt t="57091" x="3152775" y="3929063"/>
          <p14:tracePt t="57101" x="3170238" y="3938588"/>
          <p14:tracePt t="57115" x="3224213" y="3965575"/>
          <p14:tracePt t="57133" x="3276600" y="3973513"/>
          <p14:tracePt t="57149" x="3367088" y="3983038"/>
          <p14:tracePt t="57167" x="3384550" y="3983038"/>
          <p14:tracePt t="57167" x="3402013" y="3983038"/>
          <p14:tracePt t="57183" x="3411538" y="3983038"/>
          <p14:tracePt t="57198" x="3438525" y="3983038"/>
          <p14:tracePt t="57216" x="3438525" y="3973513"/>
          <p14:tracePt t="57231" x="3446463" y="3965575"/>
          <p14:tracePt t="57249" x="3446463" y="3956050"/>
          <p14:tracePt t="57266" x="3455988" y="3956050"/>
          <p14:tracePt t="57281" x="3455988" y="3946525"/>
          <p14:tracePt t="57298" x="3455988" y="3938588"/>
          <p14:tracePt t="57316" x="3455988" y="3929063"/>
          <p14:tracePt t="57331" x="3429000" y="3902075"/>
          <p14:tracePt t="57350" x="3411538" y="3884613"/>
          <p14:tracePt t="57365" x="3367088" y="3875088"/>
          <p14:tracePt t="57382" x="3322638" y="3875088"/>
          <p14:tracePt t="57398" x="3303588" y="3884613"/>
          <p14:tracePt t="57414" x="3276600" y="3894138"/>
          <p14:tracePt t="57431" x="3268663" y="3902075"/>
          <p14:tracePt t="57448" x="3268663" y="3911600"/>
          <p14:tracePt t="57468" x="3268663" y="3919538"/>
          <p14:tracePt t="57481" x="3268663" y="3929063"/>
          <p14:tracePt t="57499" x="3268663" y="3938588"/>
          <p14:tracePt t="57519" x="3276600" y="3946525"/>
          <p14:tracePt t="57531" x="3303588" y="3956050"/>
          <p14:tracePt t="57547" x="3357563" y="3965575"/>
          <p14:tracePt t="57564" x="3384550" y="3965575"/>
          <p14:tracePt t="57582" x="3394075" y="3965575"/>
          <p14:tracePt t="57597" x="3402013" y="3965575"/>
          <p14:tracePt t="57614" x="3394075" y="3956050"/>
          <p14:tracePt t="57703" x="3384550" y="3946525"/>
          <p14:tracePt t="57714" x="3367088" y="3938588"/>
          <p14:tracePt t="57723" x="3348038" y="3938588"/>
          <p14:tracePt t="57734" x="3340100" y="3938588"/>
          <p14:tracePt t="57748" x="3313113" y="3938588"/>
          <p14:tracePt t="57766" x="3303588" y="3938588"/>
          <p14:tracePt t="57785" x="3295650" y="3929063"/>
          <p14:tracePt t="58193" x="3268663" y="3919538"/>
          <p14:tracePt t="58203" x="3251200" y="3902075"/>
          <p14:tracePt t="58216" x="3214688" y="3875088"/>
          <p14:tracePt t="58231" x="3089275" y="3776663"/>
          <p14:tracePt t="58248" x="2911475" y="3608388"/>
          <p14:tracePt t="58266" x="2840038" y="3527425"/>
          <p14:tracePt t="58281" x="2697163" y="3357563"/>
          <p14:tracePt t="58299" x="2581275" y="3259138"/>
          <p14:tracePt t="58316" x="2554288" y="3224213"/>
          <p14:tracePt t="58332" x="2517775" y="3197225"/>
          <p14:tracePt t="58348" x="2509838" y="3179763"/>
          <p14:tracePt t="58364" x="2500313" y="3179763"/>
          <p14:tracePt t="58380" x="2490788" y="3179763"/>
          <p14:tracePt t="58631" x="2482850" y="3179763"/>
          <p14:tracePt t="58641" x="2465388" y="3179763"/>
          <p14:tracePt t="58651" x="2419350" y="3152775"/>
          <p14:tracePt t="58665" x="2286000" y="3081338"/>
          <p14:tracePt t="58683" x="2205038" y="3027363"/>
          <p14:tracePt t="58698" x="2071688" y="2938463"/>
          <p14:tracePt t="58716" x="1973263" y="2857500"/>
          <p14:tracePt t="58733" x="1946275" y="2840038"/>
          <p14:tracePt t="58748" x="1919288" y="2822575"/>
          <p14:tracePt t="58766" x="1911350" y="2822575"/>
          <p14:tracePt t="58782" x="1901825" y="2813050"/>
          <p14:tracePt t="58800" x="1901825" y="2803525"/>
          <p14:tracePt t="58825" x="1911350" y="2803525"/>
          <p14:tracePt t="58937" x="1919288" y="2813050"/>
          <p14:tracePt t="58948" x="1938338" y="2822575"/>
          <p14:tracePt t="58968" x="1938338" y="2830513"/>
          <p14:tracePt t="58978" x="1946275" y="2840038"/>
          <p14:tracePt t="58988" x="1955800" y="2840038"/>
          <p14:tracePt t="59008" x="1955800" y="2847975"/>
          <p14:tracePt t="59019" x="1965325" y="2857500"/>
          <p14:tracePt t="59059" x="1965325" y="2867025"/>
          <p14:tracePt t="59099" x="1965325" y="2874963"/>
          <p14:tracePt t="59109" x="1938338" y="2884488"/>
          <p14:tracePt t="59120" x="1893888" y="2894013"/>
          <p14:tracePt t="59131" x="1857375" y="2901950"/>
          <p14:tracePt t="59147" x="1822450" y="2901950"/>
          <p14:tracePt t="59164" x="1803400" y="2911475"/>
          <p14:tracePt t="59180" x="1795463" y="2911475"/>
          <p14:tracePt t="59197" x="1785938" y="2911475"/>
          <p14:tracePt t="59242" x="1776413" y="2911475"/>
          <p14:tracePt t="59335" x="1776413" y="2919413"/>
          <p14:tracePt t="59477" x="1785938" y="2919413"/>
          <p14:tracePt t="59487" x="1795463" y="2928938"/>
          <p14:tracePt t="59499" x="1803400" y="2938463"/>
          <p14:tracePt t="59515" x="1830388" y="2938463"/>
          <p14:tracePt t="59532" x="1839913" y="2938463"/>
          <p14:tracePt t="59547" x="1847850" y="2938463"/>
          <p14:tracePt t="59564" x="1857375" y="2938463"/>
          <p14:tracePt t="59599" x="1839913" y="2938463"/>
          <p14:tracePt t="59702" x="1812925" y="2938463"/>
          <p14:tracePt t="59712" x="1795463" y="2938463"/>
          <p14:tracePt t="59722" x="1768475" y="2938463"/>
          <p14:tracePt t="59733" x="1751013" y="2938463"/>
          <p14:tracePt t="59749" x="1697038" y="2938463"/>
          <p14:tracePt t="59766" x="1679575" y="2938463"/>
          <p14:tracePt t="59782" x="1652588" y="2946400"/>
          <p14:tracePt t="59798" x="1625600" y="2965450"/>
          <p14:tracePt t="59816" x="1616075" y="2965450"/>
          <p14:tracePt t="59831" x="1598613" y="2973388"/>
          <p14:tracePt t="59849" x="1581150" y="2990850"/>
          <p14:tracePt t="59866" x="1571625" y="2990850"/>
          <p14:tracePt t="59881" x="1544638" y="3009900"/>
          <p14:tracePt t="59899" x="1536700" y="3017838"/>
          <p14:tracePt t="59914" x="1509713" y="3036888"/>
          <p14:tracePt t="59931" x="1490663" y="3054350"/>
          <p14:tracePt t="59948" x="1482725" y="3054350"/>
          <p14:tracePt t="59966" x="1482725" y="3062288"/>
          <p14:tracePt t="59997" x="1473200" y="3062288"/>
          <p14:tracePt t="60007" x="1473200" y="3071813"/>
          <p14:tracePt t="60170" x="1482725" y="3071813"/>
          <p14:tracePt t="60241" x="1490663" y="3071813"/>
          <p14:tracePt t="60262" x="1500188" y="3071813"/>
          <p14:tracePt t="60282" x="1509713" y="3071813"/>
          <p14:tracePt t="60292" x="1517650" y="3071813"/>
          <p14:tracePt t="60313" x="1527175" y="3071813"/>
          <p14:tracePt t="60333" x="1536700" y="3071813"/>
          <p14:tracePt t="60364" x="1544638" y="3071813"/>
          <p14:tracePt t="60374" x="1554163" y="3071813"/>
          <p14:tracePt t="60404" x="1562100" y="3071813"/>
          <p14:tracePt t="60435" x="1571625" y="3071813"/>
          <p14:tracePt t="60466" x="1581150" y="3071813"/>
          <p14:tracePt t="60476" x="1589088" y="3071813"/>
          <p14:tracePt t="60506" x="1598613" y="3071813"/>
          <p14:tracePt t="60527" x="1608138" y="3071813"/>
          <p14:tracePt t="60547" x="1616075" y="3071813"/>
          <p14:tracePt t="60567" x="1625600" y="3071813"/>
          <p14:tracePt t="60578" x="1633538" y="3071813"/>
          <p14:tracePt t="60588" x="1643063" y="3071813"/>
          <p14:tracePt t="60618" x="1652588" y="3071813"/>
          <p14:tracePt t="60659" x="1660525" y="3071813"/>
          <p14:tracePt t="61179" x="1679575" y="3071813"/>
          <p14:tracePt t="61189" x="1697038" y="3071813"/>
          <p14:tracePt t="61200" x="1714500" y="3062288"/>
          <p14:tracePt t="61213" x="1731963" y="3062288"/>
          <p14:tracePt t="61231" x="1768475" y="3062288"/>
          <p14:tracePt t="61247" x="1785938" y="3054350"/>
          <p14:tracePt t="61264" x="1803400" y="3054350"/>
          <p14:tracePt t="61280" x="1822450" y="3054350"/>
          <p14:tracePt t="61297" x="1830388" y="3054350"/>
          <p14:tracePt t="61314" x="1839913" y="3054350"/>
          <p14:tracePt t="61331" x="1847850" y="3044825"/>
          <p14:tracePt t="61347" x="1857375" y="3044825"/>
          <p14:tracePt t="61373" x="1866900" y="3044825"/>
          <p14:tracePt t="61404" x="1866900" y="3036888"/>
          <p14:tracePt t="61434" x="1874838" y="3036888"/>
          <p14:tracePt t="61445" x="1884363" y="3027363"/>
          <p14:tracePt t="61516" x="1884363" y="3017838"/>
          <p14:tracePt t="61536" x="1884363" y="3009900"/>
          <p14:tracePt t="61557" x="1884363" y="3000375"/>
          <p14:tracePt t="61567" x="1893888" y="2982913"/>
          <p14:tracePt t="61577" x="1893888" y="2965450"/>
          <p14:tracePt t="61587" x="1893888" y="2946400"/>
          <p14:tracePt t="61598" x="1893888" y="2938463"/>
          <p14:tracePt t="61614" x="1893888" y="2901950"/>
          <p14:tracePt t="61631" x="1893888" y="2874963"/>
          <p14:tracePt t="61647" x="1874838" y="2847975"/>
          <p14:tracePt t="61664" x="1847850" y="2813050"/>
          <p14:tracePt t="61681" x="1839913" y="2803525"/>
          <p14:tracePt t="61699" x="1830388" y="2795588"/>
          <p14:tracePt t="61713" x="1822450" y="2786063"/>
          <p14:tracePt t="61730" x="1812925" y="2776538"/>
          <p14:tracePt t="61747" x="1803400" y="2776538"/>
          <p14:tracePt t="61763" x="1785938" y="2776538"/>
          <p14:tracePt t="61781" x="1776413" y="2776538"/>
          <p14:tracePt t="61797" x="1758950" y="2776538"/>
          <p14:tracePt t="61815" x="1751013" y="2776538"/>
          <p14:tracePt t="61830" x="1731963" y="2776538"/>
          <p14:tracePt t="61847" x="1714500" y="2768600"/>
          <p14:tracePt t="61864" x="1704975" y="2768600"/>
          <p14:tracePt t="61883" x="1697038" y="2759075"/>
          <p14:tracePt t="61897" x="1687513" y="2759075"/>
          <p14:tracePt t="61913" x="1679575" y="2759075"/>
          <p14:tracePt t="61930" x="1679575" y="2751138"/>
          <p14:tracePt t="61975" x="1670050" y="2751138"/>
          <p14:tracePt t="62312" x="1652588" y="2751138"/>
          <p14:tracePt t="62323" x="1643063" y="2741613"/>
          <p14:tracePt t="62333" x="1633538" y="2732088"/>
          <p14:tracePt t="62348" x="1625600" y="2732088"/>
          <p14:tracePt t="62365" x="1616075" y="2724150"/>
          <p14:tracePt t="62381" x="1608138" y="2724150"/>
          <p14:tracePt t="62397" x="1598613" y="2724150"/>
          <p14:tracePt t="62423" x="1589088" y="2724150"/>
          <p14:tracePt t="62496" x="1598613" y="2732088"/>
          <p14:tracePt t="62557" x="1616075" y="2751138"/>
          <p14:tracePt t="62568" x="1633538" y="2751138"/>
          <p14:tracePt t="62581" x="1652588" y="2759075"/>
          <p14:tracePt t="62599" x="1660525" y="2759075"/>
          <p14:tracePt t="62614" x="1679575" y="2768600"/>
          <p14:tracePt t="62631" x="1697038" y="2768600"/>
          <p14:tracePt t="62647" x="1704975" y="2768600"/>
          <p14:tracePt t="62664" x="1731963" y="2759075"/>
          <p14:tracePt t="62681" x="1741488" y="2759075"/>
          <p14:tracePt t="62697" x="1751013" y="2751138"/>
          <p14:tracePt t="62713" x="1758950" y="2751138"/>
          <p14:tracePt t="62732" x="1768475" y="2751138"/>
          <p14:tracePt t="62748" x="1768475" y="2741613"/>
          <p14:tracePt t="62765" x="1768475" y="2732088"/>
          <p14:tracePt t="62843" x="1768475" y="2724150"/>
          <p14:tracePt t="62853" x="1768475" y="2714625"/>
          <p14:tracePt t="62873" x="1768475" y="2705100"/>
          <p14:tracePt t="62884" x="1768475" y="2697163"/>
          <p14:tracePt t="62914" x="1768475" y="2687638"/>
          <p14:tracePt t="63097" x="1758950" y="2687638"/>
          <p14:tracePt t="63281" x="1751013" y="2687638"/>
          <p14:tracePt t="63322" x="1741488" y="2687638"/>
          <p14:tracePt t="63332" x="1724025" y="2687638"/>
          <p14:tracePt t="63353" x="1714500" y="2687638"/>
          <p14:tracePt t="63365" x="1697038" y="2687638"/>
          <p14:tracePt t="63381" x="1670050" y="2687638"/>
          <p14:tracePt t="63399" x="1652588" y="2687638"/>
          <p14:tracePt t="63415" x="1643063" y="2687638"/>
          <p14:tracePt t="63433" x="1633538" y="2687638"/>
          <p14:tracePt t="63464" x="1643063" y="2687638"/>
          <p14:tracePt t="63597" x="1652588" y="2697163"/>
          <p14:tracePt t="63608" x="1660525" y="2705100"/>
          <p14:tracePt t="63618" x="1687513" y="2714625"/>
          <p14:tracePt t="63630" x="1697038" y="2714625"/>
          <p14:tracePt t="63648" x="1724025" y="2724150"/>
          <p14:tracePt t="63663" x="1731963" y="2724150"/>
          <p14:tracePt t="63681" x="1741488" y="2724150"/>
          <p14:tracePt t="63697" x="1751013" y="2724150"/>
          <p14:tracePt t="63713" x="1758950" y="2724150"/>
          <p14:tracePt t="64623" x="1803400" y="2724150"/>
          <p14:tracePt t="64668" x="1884363" y="2724150"/>
          <p14:tracePt t="64679" x="2062163" y="2724150"/>
          <p14:tracePt t="64688" x="2259013" y="2724150"/>
          <p14:tracePt t="64699" x="2401888" y="2724150"/>
          <p14:tracePt t="64714" x="2990850" y="2741613"/>
          <p14:tracePt t="64732" x="3251200" y="2776538"/>
          <p14:tracePt t="64748" x="3813175" y="2857500"/>
          <p14:tracePt t="64765" x="4179888" y="2982913"/>
          <p14:tracePt t="64782" x="4330700" y="3027363"/>
          <p14:tracePt t="64798" x="4500563" y="3098800"/>
          <p14:tracePt t="64815" x="4598988" y="3152775"/>
          <p14:tracePt t="64833" x="4643438" y="3160713"/>
          <p14:tracePt t="64848" x="4670425" y="3170238"/>
          <p14:tracePt t="64865" x="4679950" y="3179763"/>
          <p14:tracePt t="64882" x="4660900" y="3197225"/>
          <p14:tracePt t="64923" x="4670425" y="3197225"/>
          <p14:tracePt t="65137" x="4687888" y="3197225"/>
          <p14:tracePt t="65148" x="4714875" y="3197225"/>
          <p14:tracePt t="65158" x="4751388" y="3197225"/>
          <p14:tracePt t="65168" x="4786313" y="3197225"/>
          <p14:tracePt t="65181" x="4830763" y="3197225"/>
          <p14:tracePt t="65181" x="4884738" y="3197225"/>
          <p14:tracePt t="65199" x="4938713" y="3214688"/>
          <p14:tracePt t="65214" x="4991100" y="3232150"/>
          <p14:tracePt t="65232" x="5018088" y="3241675"/>
          <p14:tracePt t="65248" x="5081588" y="3259138"/>
          <p14:tracePt t="65265" x="5153025" y="3286125"/>
          <p14:tracePt t="65282" x="5205413" y="3303588"/>
          <p14:tracePt t="65299" x="5259388" y="3322638"/>
          <p14:tracePt t="65315" x="5303838" y="3322638"/>
          <p14:tracePt t="65332" x="5322888" y="3330575"/>
          <p14:tracePt t="65348" x="5402263" y="3357563"/>
          <p14:tracePt t="65365" x="5500688" y="3375025"/>
          <p14:tracePt t="65383" x="5537200" y="3375025"/>
          <p14:tracePt t="65398" x="5581650" y="3384550"/>
          <p14:tracePt t="65415" x="5581650" y="3394075"/>
          <p14:tracePt t="65431" x="5599113" y="3394075"/>
          <p14:tracePt t="65448" x="5608638" y="3394075"/>
          <p14:tracePt t="65484" x="5589588" y="3394075"/>
          <p14:tracePt t="65902" x="5554663" y="3394075"/>
          <p14:tracePt t="65913" x="5483225" y="3394075"/>
          <p14:tracePt t="65922" x="5394325" y="3394075"/>
          <p14:tracePt t="65933" x="5313363" y="3384550"/>
          <p14:tracePt t="65948" x="5187950" y="3357563"/>
          <p14:tracePt t="65966" x="5116513" y="3340100"/>
          <p14:tracePt t="65981" x="4973638" y="3313113"/>
          <p14:tracePt t="65998" x="4894263" y="3303588"/>
          <p14:tracePt t="66017" x="4867275" y="3295650"/>
          <p14:tracePt t="66030" x="4822825" y="3295650"/>
          <p14:tracePt t="66047" x="4803775" y="3295650"/>
          <p14:tracePt t="66063" x="4786313" y="3295650"/>
          <p14:tracePt t="66080" x="4776788" y="3295650"/>
          <p14:tracePt t="66097" x="4768850" y="3295650"/>
          <p14:tracePt t="66114" x="4751388" y="3295650"/>
          <p14:tracePt t="66130" x="4741863" y="3295650"/>
          <p14:tracePt t="66167" x="4741863" y="3303588"/>
          <p14:tracePt t="66320" x="4751388" y="3303588"/>
          <p14:tracePt t="66331" x="4776788" y="3303588"/>
          <p14:tracePt t="66340" x="4803775" y="3303588"/>
          <p14:tracePt t="66350" x="4840288" y="3303588"/>
          <p14:tracePt t="66364" x="4894263" y="3313113"/>
          <p14:tracePt t="66382" x="4929188" y="3313113"/>
          <p14:tracePt t="66397" x="5045075" y="3322638"/>
          <p14:tracePt t="66415" x="5116513" y="3322638"/>
          <p14:tracePt t="66431" x="5187950" y="3330575"/>
          <p14:tracePt t="66448" x="5214938" y="3340100"/>
          <p14:tracePt t="66466" x="5224463" y="3340100"/>
          <p14:tracePt t="66481" x="5241925" y="3340100"/>
          <p14:tracePt t="66498" x="5251450" y="3340100"/>
          <p14:tracePt t="66524" x="5276850" y="3340100"/>
          <p14:tracePt t="66861" x="5330825" y="3340100"/>
          <p14:tracePt t="66871" x="5419725" y="3330575"/>
          <p14:tracePt t="66882" x="5473700" y="3322638"/>
          <p14:tracePt t="66899" x="5608638" y="3313113"/>
          <p14:tracePt t="66916" x="5776913" y="3313113"/>
          <p14:tracePt t="66933" x="5848350" y="3313113"/>
          <p14:tracePt t="66947" x="5956300" y="3313113"/>
          <p14:tracePt t="66965" x="6018213" y="3313113"/>
          <p14:tracePt t="66981" x="6099175" y="3313113"/>
          <p14:tracePt t="66998" x="6170613" y="3313113"/>
          <p14:tracePt t="67017" x="6188075" y="3313113"/>
          <p14:tracePt t="67032" x="6232525" y="3313113"/>
          <p14:tracePt t="67046" x="6251575" y="3322638"/>
          <p14:tracePt t="67063" x="6296025" y="3322638"/>
          <p14:tracePt t="67080" x="6340475" y="3330575"/>
          <p14:tracePt t="67097" x="6357938" y="3330575"/>
          <p14:tracePt t="67113" x="6367463" y="3330575"/>
          <p14:tracePt t="67130" x="6375400" y="3330575"/>
          <p14:tracePt t="67147" x="6384925" y="3330575"/>
          <p14:tracePt t="67197" x="6394450" y="3330575"/>
          <p14:tracePt t="67207" x="6402388" y="3330575"/>
          <p14:tracePt t="67228" x="6411913" y="3330575"/>
          <p14:tracePt t="67238" x="6429375" y="3330575"/>
          <p14:tracePt t="67513" x="6465888" y="3330575"/>
          <p14:tracePt t="67523" x="6537325" y="3330575"/>
          <p14:tracePt t="67533" x="6616700" y="3322638"/>
          <p14:tracePt t="67547" x="6688138" y="3322638"/>
          <p14:tracePt t="67547" x="6759575" y="3313113"/>
          <p14:tracePt t="67564" x="6831013" y="3313113"/>
          <p14:tracePt t="67580" x="6965950" y="3313113"/>
          <p14:tracePt t="67597" x="7027863" y="3313113"/>
          <p14:tracePt t="67616" x="7054850" y="3313113"/>
          <p14:tracePt t="67630" x="7099300" y="3313113"/>
          <p14:tracePt t="67648" x="7126288" y="3313113"/>
          <p14:tracePt t="67664" x="7143750" y="3313113"/>
          <p14:tracePt t="67681" x="7180263" y="3313113"/>
          <p14:tracePt t="67699" x="7180263" y="3322638"/>
          <p14:tracePt t="67714" x="7188200" y="3322638"/>
          <p14:tracePt t="67731" x="7197725" y="3322638"/>
          <p14:tracePt t="67748" x="7205663" y="3322638"/>
          <p14:tracePt t="67830" x="7215188" y="3322638"/>
          <p14:tracePt t="67870" x="7224713" y="3322638"/>
          <p14:tracePt t="67901" x="7232650" y="3322638"/>
          <p14:tracePt t="67921" x="7242175" y="3322638"/>
          <p14:tracePt t="67931" x="7251700" y="3322638"/>
          <p14:tracePt t="67947" x="7269163" y="3322638"/>
          <p14:tracePt t="67966" x="7286625" y="3322638"/>
          <p14:tracePt t="67966" x="7304088" y="3322638"/>
          <p14:tracePt t="67983" x="7331075" y="3322638"/>
          <p14:tracePt t="67998" x="7348538" y="3322638"/>
          <p14:tracePt t="68016" x="7358063" y="3322638"/>
          <p14:tracePt t="68031" x="7367588" y="3322638"/>
          <p14:tracePt t="68047" x="7375525" y="3322638"/>
          <p14:tracePt t="68421" x="7385050" y="3322638"/>
          <p14:tracePt t="68431" x="7402513" y="3322638"/>
          <p14:tracePt t="68441" x="7412038" y="3322638"/>
          <p14:tracePt t="68452" x="7419975" y="3322638"/>
          <p14:tracePt t="68472" x="7429500" y="3322638"/>
          <p14:tracePt t="68503" x="7412038" y="3322638"/>
          <p14:tracePt t="68533" x="7367588" y="3322638"/>
          <p14:tracePt t="68543" x="7304088" y="3322638"/>
          <p14:tracePt t="68553" x="7242175" y="3322638"/>
          <p14:tracePt t="68564" x="7161213" y="3322638"/>
          <p14:tracePt t="68580" x="6983413" y="3340100"/>
          <p14:tracePt t="68597" x="6894513" y="3375025"/>
          <p14:tracePt t="68613" x="6751638" y="3419475"/>
          <p14:tracePt t="68631" x="6643688" y="3455988"/>
          <p14:tracePt t="68649" x="6616700" y="3455988"/>
          <p14:tracePt t="68663" x="6589713" y="3465513"/>
          <p14:tracePt t="68680" x="6581775" y="3465513"/>
          <p14:tracePt t="68700" x="6562725" y="3465513"/>
          <p14:tracePt t="68961" x="6518275" y="3465513"/>
          <p14:tracePt t="68971" x="6473825" y="3473450"/>
          <p14:tracePt t="68982" x="6411913" y="3473450"/>
          <p14:tracePt t="68997" x="6259513" y="3473450"/>
          <p14:tracePt t="69015" x="6188075" y="3473450"/>
          <p14:tracePt t="69031" x="6089650" y="3473450"/>
          <p14:tracePt t="69048" x="6018213" y="3465513"/>
          <p14:tracePt t="69066" x="6000750" y="3465513"/>
          <p14:tracePt t="69081" x="5956300" y="3455988"/>
          <p14:tracePt t="69098" x="5938838" y="3455988"/>
          <p14:tracePt t="69117" x="5929313" y="3455988"/>
          <p14:tracePt t="69131" x="5919788" y="3455988"/>
          <p14:tracePt t="69147" x="5911850" y="3455988"/>
          <p14:tracePt t="69532" x="5894388" y="3455988"/>
          <p14:tracePt t="69552" x="5884863" y="3465513"/>
          <p14:tracePt t="69564" x="5867400" y="3473450"/>
          <p14:tracePt t="69573" x="5830888" y="3500438"/>
          <p14:tracePt t="69583" x="5795963" y="3517900"/>
          <p14:tracePt t="69597" x="5751513" y="3536950"/>
          <p14:tracePt t="69615" x="5741988" y="3544888"/>
          <p14:tracePt t="69634" x="5732463" y="3554413"/>
          <p14:tracePt t="69655" x="5741988" y="3562350"/>
          <p14:tracePt t="70052" x="5751513" y="3562350"/>
          <p14:tracePt t="70062" x="5759450" y="3581400"/>
          <p14:tracePt t="70072" x="5768975" y="3581400"/>
          <p14:tracePt t="70082" x="5768975" y="3598863"/>
          <p14:tracePt t="70097" x="5786438" y="3616325"/>
          <p14:tracePt t="70114" x="5795963" y="3625850"/>
          <p14:tracePt t="70130" x="5803900" y="3633788"/>
          <p14:tracePt t="70146" x="5813425" y="3643313"/>
          <p14:tracePt t="70165" x="5813425" y="3652838"/>
          <p14:tracePt t="70195" x="5822950" y="3652838"/>
          <p14:tracePt t="70214" x="5822950" y="3660775"/>
          <p14:tracePt t="70256" x="5822950" y="3670300"/>
          <p14:tracePt t="70358" x="5822950" y="3679825"/>
          <p14:tracePt t="70380" x="5813425" y="3687763"/>
          <p14:tracePt t="70399" x="5786438" y="3697288"/>
          <p14:tracePt t="70409" x="5732463" y="3705225"/>
          <p14:tracePt t="70419" x="5697538" y="3705225"/>
          <p14:tracePt t="70432" x="5670550" y="3705225"/>
          <p14:tracePt t="70447" x="5634038" y="3714750"/>
          <p14:tracePt t="70465" x="5608638" y="3714750"/>
          <p14:tracePt t="70482" x="5599113" y="3724275"/>
          <p14:tracePt t="70497" x="5589588" y="3724275"/>
          <p14:tracePt t="70514" x="5581650" y="3724275"/>
          <p14:tracePt t="70562" x="5581650" y="3732213"/>
          <p14:tracePt t="70664" x="5581650" y="3741738"/>
          <p14:tracePt t="70695" x="5589588" y="3751263"/>
          <p14:tracePt t="70705" x="5616575" y="3759200"/>
          <p14:tracePt t="70715" x="5634038" y="3768725"/>
          <p14:tracePt t="70731" x="5680075" y="3786188"/>
          <p14:tracePt t="70748" x="5724525" y="3795713"/>
          <p14:tracePt t="70768" x="5741988" y="3803650"/>
          <p14:tracePt t="70782" x="5768975" y="3813175"/>
          <p14:tracePt t="70799" x="5776913" y="3813175"/>
          <p14:tracePt t="70815" x="5795963" y="3813175"/>
          <p14:tracePt t="70832" x="5803900" y="3813175"/>
          <p14:tracePt t="70868" x="5813425" y="3813175"/>
          <p14:tracePt t="71256" x="5840413" y="3813175"/>
          <p14:tracePt t="71266" x="5867400" y="3813175"/>
          <p14:tracePt t="71281" x="5946775" y="3813175"/>
          <p14:tracePt t="71298" x="5983288" y="3813175"/>
          <p14:tracePt t="71314" x="6062663" y="3813175"/>
          <p14:tracePt t="71331" x="6242050" y="3840163"/>
          <p14:tracePt t="71349" x="6313488" y="3848100"/>
          <p14:tracePt t="71364" x="6402388" y="3848100"/>
          <p14:tracePt t="71382" x="6465888" y="3857625"/>
          <p14:tracePt t="71399" x="6510338" y="3867150"/>
          <p14:tracePt t="71415" x="6554788" y="3867150"/>
          <p14:tracePt t="71432" x="6562725" y="3867150"/>
          <p14:tracePt t="71447" x="6589713" y="3867150"/>
          <p14:tracePt t="71465" x="6599238" y="3867150"/>
          <p14:tracePt t="71482" x="6608763" y="3867150"/>
          <p14:tracePt t="71500" x="6616700" y="3867150"/>
          <p14:tracePt t="71531" x="6626225" y="3867150"/>
          <p14:tracePt t="71561" x="6616700" y="3867150"/>
          <p14:tracePt t="71867" x="6608763" y="3867150"/>
          <p14:tracePt t="71887" x="6599238" y="3867150"/>
          <p14:tracePt t="71917" x="6589713" y="3867150"/>
          <p14:tracePt t="71958" x="6581775" y="3867150"/>
          <p14:tracePt t="72030" x="6572250" y="3867150"/>
          <p14:tracePt t="72417" x="6562725" y="3867150"/>
          <p14:tracePt t="72437" x="6537325" y="3867150"/>
          <p14:tracePt t="72447" x="6510338" y="3867150"/>
          <p14:tracePt t="72458" x="6483350" y="3867150"/>
          <p14:tracePt t="72468" x="6456363" y="3867150"/>
          <p14:tracePt t="72480" x="6419850" y="3867150"/>
          <p14:tracePt t="72496" x="6340475" y="3867150"/>
          <p14:tracePt t="72513" x="6286500" y="3875088"/>
          <p14:tracePt t="72513" x="6251575" y="3875088"/>
          <p14:tracePt t="72530" x="6224588" y="3875088"/>
          <p14:tracePt t="72546" x="6188075" y="3884613"/>
          <p14:tracePt t="72564" x="6170613" y="3884613"/>
          <p14:tracePt t="72581" x="6161088" y="3884613"/>
          <p14:tracePt t="72597" x="6153150" y="3884613"/>
          <p14:tracePt t="72613" x="6143625" y="3884613"/>
          <p14:tracePt t="73555" x="6143625" y="3894138"/>
          <p14:tracePt t="73570" x="6134100" y="3894138"/>
          <p14:tracePt t="73580" x="6126163" y="3902075"/>
          <p14:tracePt t="73600" x="6116638" y="3911600"/>
          <p14:tracePt t="73611" x="6099175" y="3919538"/>
          <p14:tracePt t="73621" x="6081713" y="3929063"/>
          <p14:tracePt t="73631" x="6062663" y="3929063"/>
          <p14:tracePt t="73646" x="6018213" y="3938588"/>
          <p14:tracePt t="73664" x="6000750" y="3938588"/>
          <p14:tracePt t="73680" x="5965825" y="3956050"/>
          <p14:tracePt t="73697" x="5946775" y="3956050"/>
          <p14:tracePt t="73714" x="5929313" y="3956050"/>
          <p14:tracePt t="73730" x="5919788" y="3956050"/>
          <p14:tracePt t="73747" x="5902325" y="3965575"/>
          <p14:tracePt t="73764" x="5894388" y="3965575"/>
          <p14:tracePt t="73780" x="5875338" y="3973513"/>
          <p14:tracePt t="73796" x="5857875" y="3973513"/>
          <p14:tracePt t="73813" x="5840413" y="3990975"/>
          <p14:tracePt t="73830" x="5813425" y="4010025"/>
          <p14:tracePt t="73849" x="5803900" y="4010025"/>
          <p14:tracePt t="73863" x="5803900" y="4017963"/>
          <p14:tracePt t="73885" x="5795963" y="4017963"/>
          <p14:tracePt t="73897" x="5803900" y="4017963"/>
          <p14:tracePt t="74018" x="5822950" y="4017963"/>
          <p14:tracePt t="74038" x="5830888" y="4017963"/>
          <p14:tracePt t="74059" x="5830888" y="4027488"/>
          <p14:tracePt t="74069" x="5848350" y="4027488"/>
          <p14:tracePt t="74080" x="5857875" y="4027488"/>
          <p14:tracePt t="74110" x="5867400" y="4027488"/>
          <p14:tracePt t="74163" x="5875338" y="4027488"/>
          <p14:tracePt t="74243" x="5884863" y="4027488"/>
          <p14:tracePt t="74264" x="5894388" y="4027488"/>
          <p14:tracePt t="74365" x="5911850" y="4027488"/>
          <p14:tracePt t="74640" x="5938838" y="4027488"/>
          <p14:tracePt t="74650" x="5973763" y="4027488"/>
          <p14:tracePt t="74664" x="6081713" y="4027488"/>
          <p14:tracePt t="74681" x="6153150" y="4027488"/>
          <p14:tracePt t="74697" x="6259513" y="4027488"/>
          <p14:tracePt t="74714" x="6296025" y="4027488"/>
          <p14:tracePt t="74730" x="6357938" y="4027488"/>
          <p14:tracePt t="74747" x="6402388" y="4027488"/>
          <p14:tracePt t="74764" x="6419850" y="4027488"/>
          <p14:tracePt t="74780" x="6465888" y="4027488"/>
          <p14:tracePt t="74798" x="6483350" y="4037013"/>
          <p14:tracePt t="74813" x="6518275" y="4037013"/>
          <p14:tracePt t="74830" x="6562725" y="4044950"/>
          <p14:tracePt t="74846" x="6572250" y="4044950"/>
          <p14:tracePt t="74864" x="6581775" y="4044950"/>
          <p14:tracePt t="74879" x="6589713" y="4044950"/>
          <p14:tracePt t="74896" x="6599238" y="4044950"/>
          <p14:tracePt t="74967" x="6608763" y="4044950"/>
          <p14:tracePt t="75949" x="6608763" y="4054475"/>
          <p14:tracePt t="75957" x="6589713" y="4054475"/>
          <p14:tracePt t="75967" x="6554788" y="4071938"/>
          <p14:tracePt t="75981" x="6456363" y="4098925"/>
          <p14:tracePt t="76000" x="6394450" y="4108450"/>
          <p14:tracePt t="76013" x="6232525" y="4125913"/>
          <p14:tracePt t="76030" x="6153150" y="4125913"/>
          <p14:tracePt t="76046" x="6010275" y="4125913"/>
          <p14:tracePt t="76063" x="5848350" y="4143375"/>
          <p14:tracePt t="76080" x="5786438" y="4143375"/>
          <p14:tracePt t="76096" x="5688013" y="4160838"/>
          <p14:tracePt t="76113" x="5643563" y="4170363"/>
          <p14:tracePt t="76131" x="5626100" y="4170363"/>
          <p14:tracePt t="76146" x="5599113" y="4170363"/>
          <p14:tracePt t="76163" x="5589588" y="4170363"/>
          <p14:tracePt t="76211" x="5581650" y="4170363"/>
          <p14:tracePt t="76557" x="5572125" y="4170363"/>
          <p14:tracePt t="76568" x="5554663" y="4170363"/>
          <p14:tracePt t="76580" x="5537200" y="4170363"/>
          <p14:tracePt t="76596" x="5491163" y="4179888"/>
          <p14:tracePt t="76614" x="5456238" y="4179888"/>
          <p14:tracePt t="76633" x="5446713" y="4179888"/>
          <p14:tracePt t="76647" x="5419725" y="4179888"/>
          <p14:tracePt t="76664" x="5411788" y="4179888"/>
          <p14:tracePt t="76680" x="5402263" y="4179888"/>
          <p14:tracePt t="76696" x="5394325" y="4179888"/>
          <p14:tracePt t="76720" x="5394325" y="4187825"/>
          <p14:tracePt t="77160" x="5394325" y="4197350"/>
          <p14:tracePt t="77170" x="5394325" y="4205288"/>
          <p14:tracePt t="77181" x="5402263" y="4214813"/>
          <p14:tracePt t="77197" x="5411788" y="4241800"/>
          <p14:tracePt t="77214" x="5419725" y="4251325"/>
          <p14:tracePt t="77232" x="5438775" y="4259263"/>
          <p14:tracePt t="77246" x="5446713" y="4276725"/>
          <p14:tracePt t="77264" x="5456238" y="4286250"/>
          <p14:tracePt t="77280" x="5473700" y="4303713"/>
          <p14:tracePt t="77298" x="5491163" y="4322763"/>
          <p14:tracePt t="77314" x="5491163" y="4330700"/>
          <p14:tracePt t="77330" x="5500688" y="4340225"/>
          <p14:tracePt t="77347" x="5510213" y="4348163"/>
          <p14:tracePt t="77347" x="5518150" y="4357688"/>
          <p14:tracePt t="77364" x="5537200" y="4367213"/>
          <p14:tracePt t="77380" x="5554663" y="4375150"/>
          <p14:tracePt t="77396" x="5562600" y="4384675"/>
          <p14:tracePt t="77414" x="5572125" y="4384675"/>
          <p14:tracePt t="77454" x="5572125" y="4394200"/>
          <p14:tracePt t="77465" x="5572125" y="4402138"/>
          <p14:tracePt t="77496" x="5581650" y="4402138"/>
          <p14:tracePt t="77516" x="5589588" y="4402138"/>
          <p14:tracePt t="77843" x="5616575" y="4402138"/>
          <p14:tracePt t="77853" x="5653088" y="4402138"/>
          <p14:tracePt t="77865" x="5715000" y="4402138"/>
          <p14:tracePt t="77880" x="5776913" y="4402138"/>
          <p14:tracePt t="77898" x="5830888" y="4402138"/>
          <p14:tracePt t="77918" x="5875338" y="4402138"/>
          <p14:tracePt t="77930" x="5946775" y="4411663"/>
          <p14:tracePt t="77947" x="5991225" y="4411663"/>
          <p14:tracePt t="77963" x="6027738" y="4419600"/>
          <p14:tracePt t="77980" x="6054725" y="4429125"/>
          <p14:tracePt t="77997" x="6062663" y="4429125"/>
          <p14:tracePt t="78015" x="6072188" y="4429125"/>
          <p14:tracePt t="78029" x="6099175" y="4429125"/>
          <p14:tracePt t="78047" x="6108700" y="4429125"/>
          <p14:tracePt t="78066" x="6116638" y="4429125"/>
          <p14:tracePt t="78088" x="6126163" y="4429125"/>
          <p14:tracePt t="78119" x="6134100" y="4429125"/>
          <p14:tracePt t="78190" x="6143625" y="4438650"/>
          <p14:tracePt t="78200" x="6153150" y="4438650"/>
          <p14:tracePt t="78220" x="6153150" y="4446588"/>
          <p14:tracePt t="78232" x="6161088" y="4446588"/>
          <p14:tracePt t="78251" x="6161088" y="4456113"/>
          <p14:tracePt t="78751" x="6161088" y="4465638"/>
          <p14:tracePt t="78771" x="6134100" y="4473575"/>
          <p14:tracePt t="78781" x="6108700" y="4483100"/>
          <p14:tracePt t="78791" x="6062663" y="4491038"/>
          <p14:tracePt t="78801" x="6037263" y="4500563"/>
          <p14:tracePt t="78813" x="6000750" y="4510088"/>
          <p14:tracePt t="78830" x="5894388" y="4537075"/>
          <p14:tracePt t="78848" x="5759450" y="4545013"/>
          <p14:tracePt t="78864" x="5715000" y="4545013"/>
          <p14:tracePt t="78881" x="5661025" y="4545013"/>
          <p14:tracePt t="78897" x="5626100" y="4554538"/>
          <p14:tracePt t="78914" x="5616575" y="4554538"/>
          <p14:tracePt t="78929" x="5608638" y="4554538"/>
          <p14:tracePt t="78946" x="5599113" y="4554538"/>
          <p14:tracePt t="78963" x="5589588" y="4554538"/>
          <p14:tracePt t="79281" x="5581650" y="4562475"/>
          <p14:tracePt t="79291" x="5572125" y="4562475"/>
          <p14:tracePt t="79301" x="5562600" y="4562475"/>
          <p14:tracePt t="79313" x="5545138" y="4562475"/>
          <p14:tracePt t="79330" x="5483225" y="4562475"/>
          <p14:tracePt t="79348" x="5429250" y="4562475"/>
          <p14:tracePt t="79365" x="5402263" y="4562475"/>
          <p14:tracePt t="79380" x="5367338" y="4562475"/>
          <p14:tracePt t="79397" x="5330825" y="4562475"/>
          <p14:tracePt t="79416" x="5313363" y="4572000"/>
          <p14:tracePt t="79430" x="5276850" y="4581525"/>
          <p14:tracePt t="79450" x="5268913" y="4581525"/>
          <p14:tracePt t="79463" x="5241925" y="4581525"/>
          <p14:tracePt t="79480" x="5232400" y="4581525"/>
          <p14:tracePt t="79497" x="5224463" y="4581525"/>
          <p14:tracePt t="79513" x="5214938" y="4581525"/>
          <p14:tracePt t="79535" x="5214938" y="4589463"/>
          <p14:tracePt t="79627" x="5214938" y="4598988"/>
          <p14:tracePt t="79658" x="5224463" y="4608513"/>
          <p14:tracePt t="79668" x="5232400" y="4608513"/>
          <p14:tracePt t="79681" x="5241925" y="4616450"/>
          <p14:tracePt t="79700" x="5251450" y="4625975"/>
          <p14:tracePt t="79719" x="5259388" y="4625975"/>
          <p14:tracePt t="79731" x="5259388" y="4633913"/>
          <p14:tracePt t="79747" x="5268913" y="4633913"/>
          <p14:tracePt t="79763" x="5268913" y="4643438"/>
          <p14:tracePt t="79780" x="5276850" y="4643438"/>
          <p14:tracePt t="79797" x="5276850" y="4652963"/>
          <p14:tracePt t="79820" x="5286375" y="4652963"/>
          <p14:tracePt t="79831" x="5295900" y="4652963"/>
          <p14:tracePt t="79862" x="5303838" y="4652963"/>
          <p14:tracePt t="79891" x="5313363" y="4652963"/>
          <p14:tracePt t="79953" x="5322888" y="4652963"/>
          <p14:tracePt t="80749" x="5340350" y="4652963"/>
          <p14:tracePt t="80759" x="5348288" y="4652963"/>
          <p14:tracePt t="80770" x="5375275" y="4660900"/>
          <p14:tracePt t="80781" x="5384800" y="4660900"/>
          <p14:tracePt t="80797" x="5402263" y="4660900"/>
          <p14:tracePt t="80815" x="5429250" y="4670425"/>
          <p14:tracePt t="80832" x="5438775" y="4670425"/>
          <p14:tracePt t="80846" x="5465763" y="4670425"/>
          <p14:tracePt t="80863" x="5473700" y="4670425"/>
          <p14:tracePt t="80879" x="5500688" y="4679950"/>
          <p14:tracePt t="80897" x="5518150" y="4679950"/>
          <p14:tracePt t="80914" x="5537200" y="4687888"/>
          <p14:tracePt t="80930" x="5554663" y="4687888"/>
          <p14:tracePt t="80947" x="5562600" y="4697413"/>
          <p14:tracePt t="80966" x="5572125" y="4697413"/>
          <p14:tracePt t="80980" x="5589588" y="4705350"/>
          <p14:tracePt t="80997" x="5599113" y="4705350"/>
          <p14:tracePt t="81015" x="5608638" y="4705350"/>
          <p14:tracePt t="81031" x="5608638" y="4714875"/>
          <p14:tracePt t="81048" x="5616575" y="4714875"/>
          <p14:tracePt t="81096" x="5626100" y="4714875"/>
          <p14:tracePt t="81473" x="5643563" y="4714875"/>
          <p14:tracePt t="81483" x="5680075" y="4714875"/>
          <p14:tracePt t="81497" x="5732463" y="4714875"/>
          <p14:tracePt t="81515" x="5759450" y="4714875"/>
          <p14:tracePt t="81531" x="5857875" y="4714875"/>
          <p14:tracePt t="81548" x="5946775" y="4714875"/>
          <p14:tracePt t="81565" x="5991225" y="4714875"/>
          <p14:tracePt t="81580" x="6054725" y="4714875"/>
          <p14:tracePt t="81598" x="6099175" y="4714875"/>
          <p14:tracePt t="81613" x="6232525" y="4724400"/>
          <p14:tracePt t="81633" x="6330950" y="4741863"/>
          <p14:tracePt t="81649" x="6357938" y="4741863"/>
          <p14:tracePt t="81664" x="6402388" y="4751388"/>
          <p14:tracePt t="81680" x="6438900" y="4751388"/>
          <p14:tracePt t="81697" x="6456363" y="4751388"/>
          <p14:tracePt t="81718" x="6465888" y="4751388"/>
          <p14:tracePt t="81738" x="6473825" y="4751388"/>
          <p14:tracePt t="81779" x="6500813" y="4751388"/>
          <p14:tracePt t="82105" x="6527800" y="4751388"/>
          <p14:tracePt t="82115" x="6554788" y="4751388"/>
          <p14:tracePt t="82130" x="6608763" y="4741863"/>
          <p14:tracePt t="82148" x="6661150" y="4741863"/>
          <p14:tracePt t="82163" x="6732588" y="4741863"/>
          <p14:tracePt t="82181" x="6769100" y="4741863"/>
          <p14:tracePt t="82198" x="6786563" y="4741863"/>
          <p14:tracePt t="82214" x="6804025" y="4741863"/>
          <p14:tracePt t="82231" x="6813550" y="4741863"/>
          <p14:tracePt t="82248" x="6804025" y="4741863"/>
          <p14:tracePt t="82350" x="6777038" y="4741863"/>
          <p14:tracePt t="82360" x="6751638" y="4741863"/>
          <p14:tracePt t="82370" x="6715125" y="4741863"/>
          <p14:tracePt t="82381" x="6670675" y="4741863"/>
          <p14:tracePt t="82396" x="6527800" y="4741863"/>
          <p14:tracePt t="82414" x="6465888" y="4751388"/>
          <p14:tracePt t="82428" x="6375400" y="4751388"/>
          <p14:tracePt t="82445" x="6296025" y="4768850"/>
          <p14:tracePt t="82463" x="6259513" y="4776788"/>
          <p14:tracePt t="82479" x="6224588" y="4786313"/>
          <p14:tracePt t="82496" x="6205538" y="4786313"/>
          <p14:tracePt t="82514" x="6197600" y="4786313"/>
          <p14:tracePt t="82532" x="6188075" y="4786313"/>
          <p14:tracePt t="82850" x="6170613" y="4795838"/>
          <p14:tracePt t="82860" x="6143625" y="4803775"/>
          <p14:tracePt t="82870" x="6108700" y="4813300"/>
          <p14:tracePt t="82881" x="6081713" y="4813300"/>
          <p14:tracePt t="82897" x="6027738" y="4822825"/>
          <p14:tracePt t="82914" x="6010275" y="4822825"/>
          <p14:tracePt t="82930" x="5983288" y="4830763"/>
          <p14:tracePt t="82948" x="5965825" y="4840288"/>
          <p14:tracePt t="82965" x="5946775" y="4840288"/>
          <p14:tracePt t="82980" x="5911850" y="4848225"/>
          <p14:tracePt t="82997" x="5884863" y="4857750"/>
          <p14:tracePt t="83017" x="5875338" y="4857750"/>
          <p14:tracePt t="83033" x="5867400" y="4857750"/>
          <p14:tracePt t="83046" x="5857875" y="4857750"/>
          <p14:tracePt t="83094" x="5848350" y="4867275"/>
          <p14:tracePt t="83614" x="5840413" y="4875213"/>
          <p14:tracePt t="83624" x="5830888" y="4875213"/>
          <p14:tracePt t="83635" x="5813425" y="4894263"/>
          <p14:tracePt t="83648" x="5795963" y="4894263"/>
          <p14:tracePt t="83663" x="5768975" y="4919663"/>
          <p14:tracePt t="83680" x="5741988" y="4938713"/>
          <p14:tracePt t="83698" x="5724525" y="4938713"/>
          <p14:tracePt t="83713" x="5715000" y="4946650"/>
          <p14:tracePt t="83730" x="5705475" y="4946650"/>
          <p14:tracePt t="83757" x="5705475" y="4956175"/>
          <p14:tracePt t="83767" x="5705475" y="4965700"/>
          <p14:tracePt t="83780" x="5705475" y="4973638"/>
          <p14:tracePt t="83798" x="5697538" y="4991100"/>
          <p14:tracePt t="83813" x="5697538" y="5027613"/>
          <p14:tracePt t="83830" x="5697538" y="5045075"/>
          <p14:tracePt t="83846" x="5697538" y="5081588"/>
          <p14:tracePt t="83863" x="5697538" y="5089525"/>
          <p14:tracePt t="83880" x="5697538" y="5108575"/>
          <p14:tracePt t="83896" x="5705475" y="5126038"/>
          <p14:tracePt t="83914" x="5724525" y="5126038"/>
          <p14:tracePt t="83929" x="5741988" y="5143500"/>
          <p14:tracePt t="83946" x="5741988" y="5153025"/>
          <p14:tracePt t="83963" x="5751513" y="5153025"/>
          <p14:tracePt t="83980" x="5751513" y="5160963"/>
          <p14:tracePt t="83996" x="5759450" y="5160963"/>
          <p14:tracePt t="84014" x="5759450" y="5170488"/>
          <p14:tracePt t="84029" x="5768975" y="5170488"/>
          <p14:tracePt t="84347" x="5786438" y="5170488"/>
          <p14:tracePt t="84358" x="5813425" y="5170488"/>
          <p14:tracePt t="84368" x="5857875" y="5170488"/>
          <p14:tracePt t="84380" x="5919788" y="5170488"/>
          <p14:tracePt t="84395" x="6027738" y="5170488"/>
          <p14:tracePt t="84412" x="6062663" y="5170488"/>
          <p14:tracePt t="84429" x="6153150" y="5170488"/>
          <p14:tracePt t="84446" x="6215063" y="5170488"/>
          <p14:tracePt t="84463" x="6251575" y="5180013"/>
          <p14:tracePt t="84480" x="6286500" y="5187950"/>
          <p14:tracePt t="84496" x="6303963" y="5187950"/>
          <p14:tracePt t="84513" x="6323013" y="5197475"/>
          <p14:tracePt t="84529" x="6330950" y="5197475"/>
          <p14:tracePt t="84552" x="6348413" y="5197475"/>
          <p14:tracePt t="84878" x="6375400" y="5197475"/>
          <p14:tracePt t="84888" x="6411913" y="5187950"/>
          <p14:tracePt t="84899" x="6456363" y="5180013"/>
          <p14:tracePt t="84913" x="6518275" y="5180013"/>
          <p14:tracePt t="84930" x="6562725" y="5180013"/>
          <p14:tracePt t="84946" x="6634163" y="5180013"/>
          <p14:tracePt t="84963" x="6661150" y="5180013"/>
          <p14:tracePt t="84963" x="6680200" y="5180013"/>
          <p14:tracePt t="84982" x="6697663" y="5180013"/>
          <p14:tracePt t="84998" x="6715125" y="5180013"/>
          <p14:tracePt t="85014" x="6724650" y="5180013"/>
          <p14:tracePt t="85032" x="6732588" y="5180013"/>
          <p14:tracePt t="85045" x="6742113" y="5180013"/>
          <p14:tracePt t="85093" x="6732588" y="5180013"/>
          <p14:tracePt t="85623" x="6697663" y="5180013"/>
          <p14:tracePt t="85634" x="6634163" y="5180013"/>
          <p14:tracePt t="85647" x="6394450" y="5187950"/>
          <p14:tracePt t="85665" x="6286500" y="5197475"/>
          <p14:tracePt t="85680" x="6010275" y="5251450"/>
          <p14:tracePt t="85698" x="5867400" y="5286375"/>
          <p14:tracePt t="85715" x="5741988" y="5313363"/>
          <p14:tracePt t="85731" x="5670550" y="5313363"/>
          <p14:tracePt t="85748" x="5653088" y="5313363"/>
          <p14:tracePt t="85763" x="5634038" y="5313363"/>
          <p14:tracePt t="85781" x="5626100" y="5313363"/>
          <p14:tracePt t="85798" x="5626100" y="5322888"/>
          <p14:tracePt t="86112" x="5626100" y="5330825"/>
          <p14:tracePt t="86132" x="5626100" y="5340350"/>
          <p14:tracePt t="86143" x="5626100" y="5348288"/>
          <p14:tracePt t="86163" x="5626100" y="5357813"/>
          <p14:tracePt t="86173" x="5626100" y="5367338"/>
          <p14:tracePt t="86183" x="5626100" y="5375275"/>
          <p14:tracePt t="86196" x="5626100" y="5384800"/>
          <p14:tracePt t="86212" x="5626100" y="5394325"/>
          <p14:tracePt t="86228" x="5626100" y="5402263"/>
          <p14:tracePt t="86246" x="5634038" y="5402263"/>
          <p14:tracePt t="86262" x="5643563" y="5411788"/>
          <p14:tracePt t="86280" x="5643563" y="5419725"/>
          <p14:tracePt t="86295" x="5643563" y="5429250"/>
          <p14:tracePt t="86346" x="5653088" y="5429250"/>
          <p14:tracePt t="86470" x="5661025" y="5429250"/>
          <p14:tracePt t="86520" x="5670550" y="5429250"/>
          <p14:tracePt t="86541" x="5680075" y="5438775"/>
          <p14:tracePt t="86551" x="5688013" y="5438775"/>
          <p14:tracePt t="86572" x="5697538" y="5438775"/>
          <p14:tracePt t="86592" x="5705475" y="5438775"/>
          <p14:tracePt t="86673" x="5715000" y="5438775"/>
          <p14:tracePt t="87151" x="5732463" y="5438775"/>
          <p14:tracePt t="87162" x="5759450" y="5438775"/>
          <p14:tracePt t="87172" x="5786438" y="5438775"/>
          <p14:tracePt t="87182" x="5813425" y="5438775"/>
          <p14:tracePt t="87195" x="5830888" y="5438775"/>
          <p14:tracePt t="87212" x="5875338" y="5438775"/>
          <p14:tracePt t="87229" x="5919788" y="5438775"/>
          <p14:tracePt t="87247" x="5938838" y="5438775"/>
          <p14:tracePt t="87262" x="5965825" y="5438775"/>
          <p14:tracePt t="87280" x="5983288" y="5438775"/>
          <p14:tracePt t="87297" x="5991225" y="5438775"/>
          <p14:tracePt t="87312" x="6010275" y="5438775"/>
          <p14:tracePt t="87329" x="6018213" y="5438775"/>
          <p14:tracePt t="87347" x="6027738" y="5438775"/>
          <p14:tracePt t="87366" x="6037263" y="5438775"/>
          <p14:tracePt t="87386" x="6037263" y="5446713"/>
          <p14:tracePt t="87397" x="6045200" y="5446713"/>
          <p14:tracePt t="87412" x="6054725" y="5456238"/>
          <p14:tracePt t="87437" x="6072188" y="5456238"/>
          <p14:tracePt t="87447" x="6081713" y="5465763"/>
          <p14:tracePt t="87462" x="6108700" y="5465763"/>
          <p14:tracePt t="87480" x="6116638" y="5473700"/>
          <p14:tracePt t="87496" x="6143625" y="5483225"/>
          <p14:tracePt t="87513" x="6161088" y="5483225"/>
          <p14:tracePt t="87529" x="6197600" y="5491163"/>
          <p14:tracePt t="87546" x="6276975" y="5500688"/>
          <p14:tracePt t="87563" x="6323013" y="5500688"/>
          <p14:tracePt t="87579" x="6375400" y="5500688"/>
          <p14:tracePt t="87596" x="6411913" y="5510213"/>
          <p14:tracePt t="87613" x="6429375" y="5510213"/>
          <p14:tracePt t="87630" x="6446838" y="5510213"/>
          <p14:tracePt t="87648" x="6456363" y="5510213"/>
          <p14:tracePt t="87665" x="6465888" y="5510213"/>
          <p14:tracePt t="87680" x="6473825" y="5510213"/>
          <p14:tracePt t="88152" x="6500813" y="5510213"/>
          <p14:tracePt t="88163" x="6518275" y="5510213"/>
          <p14:tracePt t="88173" x="6545263" y="5510213"/>
          <p14:tracePt t="88183" x="6572250" y="5510213"/>
          <p14:tracePt t="88197" x="6661150" y="5510213"/>
          <p14:tracePt t="88215" x="6688138" y="5510213"/>
          <p14:tracePt t="88229" x="6759575" y="5500688"/>
          <p14:tracePt t="88247" x="6823075" y="5500688"/>
          <p14:tracePt t="88264" x="6858000" y="5500688"/>
          <p14:tracePt t="88280" x="6919913" y="5500688"/>
          <p14:tracePt t="88296" x="6946900" y="5500688"/>
          <p14:tracePt t="88312" x="6983413" y="5500688"/>
          <p14:tracePt t="88329" x="6991350" y="5500688"/>
          <p14:tracePt t="88346" x="7000875" y="5500688"/>
          <p14:tracePt t="88365" x="7010400" y="5500688"/>
          <p14:tracePt t="88385" x="7018338" y="5500688"/>
          <p14:tracePt t="88396" x="7027863" y="5500688"/>
          <p14:tracePt t="88467" x="7018338" y="5500688"/>
          <p14:tracePt t="88601" x="7000875" y="5500688"/>
          <p14:tracePt t="88611" x="6983413" y="5500688"/>
          <p14:tracePt t="88621" x="6965950" y="5500688"/>
          <p14:tracePt t="88632" x="6929438" y="5491163"/>
          <p14:tracePt t="88645" x="6831013" y="5473700"/>
          <p14:tracePt t="88663" x="6796088" y="5465763"/>
          <p14:tracePt t="88679" x="6751638" y="5465763"/>
          <p14:tracePt t="88696" x="6724650" y="5465763"/>
          <p14:tracePt t="88713" x="6715125" y="5465763"/>
          <p14:tracePt t="88729" x="6705600" y="5465763"/>
          <p14:tracePt t="88746" x="6697663" y="5465763"/>
          <p14:tracePt t="88763" x="6680200" y="5456238"/>
          <p14:tracePt t="89182" x="6661150" y="5456238"/>
          <p14:tracePt t="89192" x="6616700" y="5456238"/>
          <p14:tracePt t="89202" x="6554788" y="5456238"/>
          <p14:tracePt t="89214" x="6491288" y="5456238"/>
          <p14:tracePt t="89230" x="6313488" y="5456238"/>
          <p14:tracePt t="89246" x="6224588" y="5456238"/>
          <p14:tracePt t="89263" x="6089650" y="5456238"/>
          <p14:tracePt t="89280" x="6000750" y="5473700"/>
          <p14:tracePt t="89297" x="5973763" y="5491163"/>
          <p14:tracePt t="89313" x="5938838" y="5491163"/>
          <p14:tracePt t="89330" x="5919788" y="5491163"/>
          <p14:tracePt t="89347" x="5919788" y="5500688"/>
          <p14:tracePt t="89362" x="5919788" y="5510213"/>
          <p14:tracePt t="89681" x="5919788" y="5518150"/>
          <p14:tracePt t="89691" x="5919788" y="5527675"/>
          <p14:tracePt t="89711" x="5929313" y="5527675"/>
          <p14:tracePt t="89721" x="5938838" y="5545138"/>
          <p14:tracePt t="89731" x="5946775" y="5554663"/>
          <p14:tracePt t="89752" x="5965825" y="5562600"/>
          <p14:tracePt t="89763" x="5973763" y="5572125"/>
          <p14:tracePt t="89779" x="5983288" y="5581650"/>
          <p14:tracePt t="89796" x="5991225" y="5581650"/>
          <p14:tracePt t="89813" x="5991225" y="5589588"/>
          <p14:tracePt t="89829" x="6010275" y="5599113"/>
          <p14:tracePt t="89846" x="6018213" y="5599113"/>
          <p14:tracePt t="89864" x="6018213" y="5608638"/>
          <p14:tracePt t="89885" x="6027738" y="5608638"/>
          <p14:tracePt t="89897" x="6027738" y="5616575"/>
          <p14:tracePt t="89925" x="6037263" y="5616575"/>
          <p14:tracePt t="89946" x="6045200" y="5626100"/>
          <p14:tracePt t="89966" x="6054725" y="5626100"/>
          <p14:tracePt t="90017" x="6054725" y="5634038"/>
          <p14:tracePt t="90037" x="6062663" y="5634038"/>
          <p14:tracePt t="90180" x="6072188" y="5634038"/>
          <p14:tracePt t="90813" x="6081713" y="5634038"/>
          <p14:tracePt t="90824" x="6099175" y="5634038"/>
          <p14:tracePt t="90834" x="6116638" y="5634038"/>
          <p14:tracePt t="90847" x="6143625" y="5634038"/>
          <p14:tracePt t="90865" x="6161088" y="5634038"/>
          <p14:tracePt t="90880" x="6215063" y="5634038"/>
          <p14:tracePt t="90898" x="6251575" y="5634038"/>
          <p14:tracePt t="90913" x="6313488" y="5634038"/>
          <p14:tracePt t="90931" x="6348413" y="5634038"/>
          <p14:tracePt t="90948" x="6357938" y="5634038"/>
          <p14:tracePt t="90962" x="6394450" y="5634038"/>
          <p14:tracePt t="90979" x="6411913" y="5634038"/>
          <p14:tracePt t="90979" x="6429375" y="5634038"/>
          <p14:tracePt t="90997" x="6446838" y="5634038"/>
          <p14:tracePt t="91012" x="6491288" y="5634038"/>
          <p14:tracePt t="91029" x="6527800" y="5634038"/>
          <p14:tracePt t="91049" x="6537325" y="5634038"/>
          <p14:tracePt t="91064" x="6562725" y="5643563"/>
          <p14:tracePt t="91081" x="6572250" y="5643563"/>
          <p14:tracePt t="91097" x="6599238" y="5653088"/>
          <p14:tracePt t="91114" x="6616700" y="5653088"/>
          <p14:tracePt t="91131" x="6626225" y="5653088"/>
          <p14:tracePt t="91147" x="6634163" y="5653088"/>
          <p14:tracePt t="91180" x="6634163" y="5661025"/>
          <p14:tracePt t="91680" x="6599238" y="5680075"/>
          <p14:tracePt t="91690" x="6537325" y="5688013"/>
          <p14:tracePt t="91700" x="6465888" y="5697538"/>
          <p14:tracePt t="91713" x="6357938" y="5715000"/>
          <p14:tracePt t="91730" x="5991225" y="5751513"/>
          <p14:tracePt t="91746" x="5724525" y="5786438"/>
          <p14:tracePt t="91762" x="5537200" y="5830888"/>
          <p14:tracePt t="91778" x="5340350" y="5884863"/>
          <p14:tracePt t="91796" x="5232400" y="5919788"/>
          <p14:tracePt t="91813" x="5205413" y="5929313"/>
          <p14:tracePt t="91829" x="5205413" y="5946775"/>
          <p14:tracePt t="92087" x="5205413" y="5956300"/>
          <p14:tracePt t="92097" x="5205413" y="5965825"/>
          <p14:tracePt t="92107" x="5205413" y="5983288"/>
          <p14:tracePt t="92117" x="5214938" y="5991225"/>
          <p14:tracePt t="92138" x="5224463" y="6000750"/>
          <p14:tracePt t="92148" x="5224463" y="6010275"/>
          <p14:tracePt t="92168" x="5224463" y="6018213"/>
          <p14:tracePt t="92179" x="5232400" y="6018213"/>
          <p14:tracePt t="92195" x="5232400" y="6027738"/>
          <p14:tracePt t="92212" x="5241925" y="6027738"/>
          <p14:tracePt t="92281" x="5251450" y="6027738"/>
          <p14:tracePt t="92291" x="5259388" y="6027738"/>
          <p14:tracePt t="92311" x="5276850" y="6027738"/>
          <p14:tracePt t="92321" x="5295900" y="6010275"/>
          <p14:tracePt t="92333" x="5303838" y="6010275"/>
          <p14:tracePt t="92347" x="5348288" y="5991225"/>
          <p14:tracePt t="92365" x="5357813" y="5991225"/>
          <p14:tracePt t="92380" x="5375275" y="5973763"/>
          <p14:tracePt t="92397" x="5394325" y="5973763"/>
          <p14:tracePt t="92415" x="5402263" y="5973763"/>
          <p14:tracePt t="92430" x="5411788" y="5973763"/>
          <p14:tracePt t="92447" x="5419725" y="5973763"/>
          <p14:tracePt t="92485" x="5429250" y="5973763"/>
          <p14:tracePt t="92669" x="5446713" y="5973763"/>
          <p14:tracePt t="92690" x="5465763" y="5973763"/>
          <p14:tracePt t="92700" x="5483225" y="5973763"/>
          <p14:tracePt t="92714" x="5527675" y="5973763"/>
          <p14:tracePt t="92732" x="5562600" y="5973763"/>
          <p14:tracePt t="92746" x="5589588" y="5973763"/>
          <p14:tracePt t="92764" x="5608638" y="5973763"/>
          <p14:tracePt t="92780" x="5616575" y="5973763"/>
          <p14:tracePt t="92797" x="5634038" y="5973763"/>
          <p14:tracePt t="93149" x="5680075" y="5973763"/>
          <p14:tracePt t="93159" x="5741988" y="5973763"/>
          <p14:tracePt t="93169" x="5803900" y="5965825"/>
          <p14:tracePt t="93181" x="5875338" y="5956300"/>
          <p14:tracePt t="93196" x="6045200" y="5938838"/>
          <p14:tracePt t="93214" x="6180138" y="5938838"/>
          <p14:tracePt t="93231" x="6215063" y="5938838"/>
          <p14:tracePt t="93246" x="6286500" y="5938838"/>
          <p14:tracePt t="93264" x="6394450" y="5938838"/>
          <p14:tracePt t="93282" x="6446838" y="5938838"/>
          <p14:tracePt t="93296" x="6527800" y="5956300"/>
          <p14:tracePt t="93314" x="6554788" y="5956300"/>
          <p14:tracePt t="93330" x="6599238" y="5965825"/>
          <p14:tracePt t="93347" x="6616700" y="5965825"/>
          <p14:tracePt t="93364" x="6626225" y="5965825"/>
          <p14:tracePt t="93380" x="6634163" y="5965825"/>
          <p14:tracePt t="93424" x="6653213" y="5965825"/>
          <p14:tracePt t="93779" x="6688138" y="5965825"/>
          <p14:tracePt t="93790" x="6715125" y="5965825"/>
          <p14:tracePt t="93800" x="6751638" y="5956300"/>
          <p14:tracePt t="93813" x="6804025" y="5946775"/>
          <p14:tracePt t="93828" x="6894513" y="5929313"/>
          <p14:tracePt t="93845" x="6956425" y="5919788"/>
          <p14:tracePt t="93863" x="6973888" y="5919788"/>
          <p14:tracePt t="93878" x="7027863" y="5911850"/>
          <p14:tracePt t="93895" x="7037388" y="5911850"/>
          <p14:tracePt t="93911" x="7054850" y="5911850"/>
          <p14:tracePt t="93928" x="7108825" y="5911850"/>
          <p14:tracePt t="93946" x="7134225" y="5911850"/>
          <p14:tracePt t="93963" x="7197725" y="5911850"/>
          <p14:tracePt t="93979" x="7251700" y="5911850"/>
          <p14:tracePt t="93996" x="7277100" y="5911850"/>
          <p14:tracePt t="94012" x="7304088" y="5919788"/>
          <p14:tracePt t="94029" x="7348538" y="5929313"/>
          <p14:tracePt t="94046" x="7367588" y="5938838"/>
          <p14:tracePt t="94063" x="7385050" y="5938838"/>
          <p14:tracePt t="94080" x="7394575" y="5938838"/>
          <p14:tracePt t="94095" x="7402513" y="5938838"/>
          <p14:tracePt t="94112" x="7394575" y="5938838"/>
          <p14:tracePt t="94585" x="7367588" y="5938838"/>
          <p14:tracePt t="94596" x="7313613" y="5946775"/>
          <p14:tracePt t="94605" x="7269163" y="5946775"/>
          <p14:tracePt t="94616" x="7205663" y="5956300"/>
          <p14:tracePt t="94629" x="7143750" y="5965825"/>
          <p14:tracePt t="94645" x="6946900" y="5991225"/>
          <p14:tracePt t="94662" x="6724650" y="6027738"/>
          <p14:tracePt t="94679" x="6589713" y="6027738"/>
          <p14:tracePt t="94695" x="6296025" y="6045200"/>
          <p14:tracePt t="94712" x="6108700" y="6062663"/>
          <p14:tracePt t="94729" x="6027738" y="6062663"/>
          <p14:tracePt t="94745" x="5911850" y="6062663"/>
          <p14:tracePt t="94762" x="5857875" y="6062663"/>
          <p14:tracePt t="94780" x="5830888" y="6062663"/>
          <p14:tracePt t="94795" x="5822950" y="6062663"/>
          <p14:tracePt t="94812" x="5813425" y="6062663"/>
          <p14:tracePt t="94828" x="5803900" y="6062663"/>
          <p14:tracePt t="95115" x="5786438" y="6072188"/>
          <p14:tracePt t="95126" x="5759450" y="6081713"/>
          <p14:tracePt t="95136" x="5724525" y="6089650"/>
          <p14:tracePt t="95147" x="5661025" y="6099175"/>
          <p14:tracePt t="95162" x="5554663" y="6116638"/>
          <p14:tracePt t="95181" x="5500688" y="6126163"/>
          <p14:tracePt t="95196" x="5438775" y="6134100"/>
          <p14:tracePt t="95212" x="5394325" y="6143625"/>
          <p14:tracePt t="95229" x="5384800" y="6143625"/>
          <p14:tracePt t="95245" x="5375275" y="6143625"/>
          <p14:tracePt t="95262" x="5367338" y="6143625"/>
          <p14:tracePt t="95278" x="5357813" y="6143625"/>
          <p14:tracePt t="95340" x="5357813" y="6153150"/>
          <p14:tracePt t="95442" x="5357813" y="6161088"/>
          <p14:tracePt t="95462" x="5357813" y="6170613"/>
          <p14:tracePt t="95493" x="5357813" y="6180138"/>
          <p14:tracePt t="95523" x="5367338" y="6180138"/>
          <p14:tracePt t="95533" x="5375275" y="6180138"/>
          <p14:tracePt t="95546" x="5375275" y="6188075"/>
          <p14:tracePt t="95562" x="5384800" y="6197600"/>
          <p14:tracePt t="95578" x="5394325" y="6197600"/>
          <p14:tracePt t="95615" x="5402263" y="6197600"/>
          <p14:tracePt t="95880" x="5446713" y="6197600"/>
          <p14:tracePt t="95890" x="5500688" y="6188075"/>
          <p14:tracePt t="95900" x="5545138" y="6180138"/>
          <p14:tracePt t="95912" x="5643563" y="6180138"/>
          <p14:tracePt t="95928" x="5848350" y="6180138"/>
          <p14:tracePt t="95945" x="6037263" y="6180138"/>
          <p14:tracePt t="95963" x="6153150" y="6180138"/>
          <p14:tracePt t="95979" x="6357938" y="6205538"/>
          <p14:tracePt t="95995" x="6419850" y="6224588"/>
          <p14:tracePt t="95995" x="6473825" y="6232525"/>
          <p14:tracePt t="96013" x="6510338" y="6242050"/>
          <p14:tracePt t="96029" x="6616700" y="6276975"/>
          <p14:tracePt t="96046" x="6661150" y="6286500"/>
          <p14:tracePt t="96063" x="6724650" y="6296025"/>
          <p14:tracePt t="96079" x="6742113" y="6296025"/>
          <p14:tracePt t="96096" x="6759575" y="6296025"/>
          <p14:tracePt t="96112" x="6777038" y="6296025"/>
          <p14:tracePt t="96441" x="6804025" y="6296025"/>
          <p14:tracePt t="96451" x="6858000" y="6286500"/>
          <p14:tracePt t="96462" x="6902450" y="6269038"/>
          <p14:tracePt t="96478" x="7027863" y="6259513"/>
          <p14:tracePt t="96495" x="7099300" y="6251575"/>
          <p14:tracePt t="96512" x="7242175" y="6251575"/>
          <p14:tracePt t="96529" x="7367588" y="6251575"/>
          <p14:tracePt t="96546" x="7439025" y="6251575"/>
          <p14:tracePt t="96562" x="7537450" y="6251575"/>
          <p14:tracePt t="96579" x="7608888" y="6269038"/>
          <p14:tracePt t="96596" x="7634288" y="6269038"/>
          <p14:tracePt t="96612" x="7680325" y="6269038"/>
          <p14:tracePt t="96628" x="7715250" y="6276975"/>
          <p14:tracePt t="96646" x="7724775" y="6286500"/>
          <p14:tracePt t="96662" x="7742238" y="6286500"/>
          <p14:tracePt t="96678" x="7751763" y="6286500"/>
          <p14:tracePt t="96696" x="7759700" y="6286500"/>
          <p14:tracePt t="96777" x="7732713" y="6286500"/>
          <p14:tracePt t="97328" x="7643813" y="6276975"/>
          <p14:tracePt t="97338" x="7545388" y="6269038"/>
          <p14:tracePt t="97348" x="7456488" y="6259513"/>
          <p14:tracePt t="97361" x="7323138" y="6232525"/>
          <p14:tracePt t="97378" x="7037388" y="6205538"/>
          <p14:tracePt t="97395" x="6848475" y="6170613"/>
          <p14:tracePt t="97414" x="6724650" y="6170613"/>
          <p14:tracePt t="97430" x="6562725" y="6170613"/>
          <p14:tracePt t="97447" x="6456363" y="6170613"/>
          <p14:tracePt t="97464" x="6402388" y="6170613"/>
          <p14:tracePt t="97480" x="6348413" y="6170613"/>
          <p14:tracePt t="97498" x="6330950" y="6170613"/>
          <p14:tracePt t="97515" x="6323013" y="6170613"/>
          <p14:tracePt t="97533" x="6313488" y="6170613"/>
          <p14:tracePt t="97574" x="6303963" y="6170613"/>
          <p14:tracePt t="97849" x="6286500" y="6180138"/>
          <p14:tracePt t="97860" x="6251575" y="6180138"/>
          <p14:tracePt t="97870" x="6161088" y="6180138"/>
          <p14:tracePt t="97881" x="6062663" y="6180138"/>
          <p14:tracePt t="97896" x="5894388" y="6180138"/>
          <p14:tracePt t="97914" x="5670550" y="6180138"/>
          <p14:tracePt t="97931" x="5572125" y="6188075"/>
          <p14:tracePt t="97946" x="5411788" y="6205538"/>
          <p14:tracePt t="97964" x="5357813" y="6205538"/>
          <p14:tracePt t="97979" x="5268913" y="6205538"/>
          <p14:tracePt t="97997" x="5232400" y="6205538"/>
          <p14:tracePt t="98015" x="5224463" y="6205538"/>
          <p14:tracePt t="98029" x="5214938" y="6205538"/>
          <p14:tracePt t="98046" x="5205413" y="6205538"/>
          <p14:tracePt t="98063" x="5197475" y="6215063"/>
          <p14:tracePt t="98452" x="5187950" y="6224588"/>
          <p14:tracePt t="98462" x="5160963" y="6224588"/>
          <p14:tracePt t="98471" x="5143500" y="6242050"/>
          <p14:tracePt t="98482" x="5099050" y="6259513"/>
          <p14:tracePt t="98496" x="5010150" y="6276975"/>
          <p14:tracePt t="98515" x="4973638" y="6286500"/>
          <p14:tracePt t="98530" x="4919663" y="6296025"/>
          <p14:tracePt t="98545" x="4875213" y="6303963"/>
          <p14:tracePt t="98563" x="4848225" y="6313488"/>
          <p14:tracePt t="98578" x="4803775" y="6313488"/>
          <p14:tracePt t="98596" x="4786313" y="6313488"/>
          <p14:tracePt t="98612" x="4759325" y="6313488"/>
          <p14:tracePt t="98629" x="4732338" y="6313488"/>
          <p14:tracePt t="98646" x="4724400" y="6313488"/>
          <p14:tracePt t="98685" x="4705350" y="6323013"/>
          <p14:tracePt t="98930" x="4652963" y="6323013"/>
          <p14:tracePt t="98940" x="4537075" y="6323013"/>
          <p14:tracePt t="98950" x="4402138" y="6313488"/>
          <p14:tracePt t="98963" x="3616325" y="6037263"/>
          <p14:tracePt t="98981" x="3259138" y="5813425"/>
          <p14:tracePt t="98996" x="2411413" y="5224463"/>
          <p14:tracePt t="99014" x="2089150" y="4983163"/>
          <p14:tracePt t="99029" x="1795463" y="4670425"/>
          <p14:tracePt t="99046" x="1697038" y="4537075"/>
          <p14:tracePt t="99063" x="1660525" y="4500563"/>
          <p14:tracePt t="99079" x="1633538" y="4473575"/>
          <p14:tracePt t="99096" x="1625600" y="4446588"/>
          <p14:tracePt t="99114" x="1616075" y="4438650"/>
          <p14:tracePt t="99129" x="1616075" y="4402138"/>
          <p14:tracePt t="99147" x="1616075" y="4394200"/>
          <p14:tracePt t="99164" x="1616075" y="4411663"/>
          <p14:tracePt t="99409" x="1625600" y="4429125"/>
          <p14:tracePt t="99419" x="1625600" y="4456113"/>
          <p14:tracePt t="99431" x="1625600" y="4510088"/>
          <p14:tracePt t="99446" x="1643063" y="4643438"/>
          <p14:tracePt t="99464" x="1652588" y="4724400"/>
          <p14:tracePt t="99478" x="1679575" y="4857750"/>
          <p14:tracePt t="99497" x="1697038" y="4902200"/>
          <p14:tracePt t="99513" x="1697038" y="4911725"/>
          <p14:tracePt t="99529" x="1697038" y="4919663"/>
          <p14:tracePt t="99545" x="1704975" y="4929188"/>
          <p14:tracePt t="99563" x="1714500" y="4929188"/>
          <p14:tracePt t="99868" x="1741488" y="4938713"/>
          <p14:tracePt t="99879" x="1785938" y="4965700"/>
          <p14:tracePt t="99888" x="1830388" y="4991100"/>
          <p14:tracePt t="99898" x="1866900" y="5010150"/>
          <p14:tracePt t="99912" x="1973263" y="5054600"/>
          <p14:tracePt t="99930" x="2027238" y="5081588"/>
          <p14:tracePt t="99945" x="2108200" y="5116513"/>
          <p14:tracePt t="99962" x="2125663" y="5126038"/>
          <p14:tracePt t="99962" x="2152650" y="5133975"/>
          <p14:tracePt t="99980" x="2170113" y="5143500"/>
          <p14:tracePt t="99995" x="2187575" y="5153025"/>
          <p14:tracePt t="100013" x="2197100" y="5153025"/>
          <p14:tracePt t="100029" x="2214563" y="5160963"/>
          <p14:tracePt t="100046" x="2232025" y="5160963"/>
          <p14:tracePt t="100062" x="2241550" y="5160963"/>
          <p14:tracePt t="100079" x="2251075" y="5170488"/>
          <p14:tracePt t="100095" x="2259013" y="5170488"/>
          <p14:tracePt t="100112" x="2268538" y="5170488"/>
          <p14:tracePt t="100132" x="2276475" y="5180013"/>
          <p14:tracePt t="100173" x="2286000" y="5180013"/>
          <p14:tracePt t="100234" x="2276475" y="5180013"/>
          <p14:tracePt t="100316" x="2268538" y="5180013"/>
          <p14:tracePt t="100326" x="2259013" y="5180013"/>
          <p14:tracePt t="100336" x="2251075" y="5180013"/>
          <p14:tracePt t="100347" x="2241550" y="5180013"/>
          <p14:tracePt t="100378" x="2232025" y="5180013"/>
          <p14:tracePt t="100815" x="2224088" y="5180013"/>
          <p14:tracePt t="100846" x="2214563" y="5187950"/>
          <p14:tracePt t="100866" x="2205038" y="5187950"/>
          <p14:tracePt t="100877" x="2197100" y="5187950"/>
          <p14:tracePt t="100887" x="2197100" y="5197475"/>
          <p14:tracePt t="100897" x="2187575" y="5197475"/>
          <p14:tracePt t="100912" x="2179638" y="5197475"/>
          <p14:tracePt t="100929" x="2170113" y="5197475"/>
          <p14:tracePt t="100968" x="2160588" y="5197475"/>
          <p14:tracePt t="100999" x="2160588" y="5205413"/>
          <p14:tracePt t="101009" x="2152650" y="5214938"/>
          <p14:tracePt t="101061" x="2152650" y="5224463"/>
          <p14:tracePt t="101071" x="2143125" y="5232400"/>
          <p14:tracePt t="101102" x="2143125" y="5241925"/>
          <p14:tracePt t="101113" x="2143125" y="5251450"/>
          <p14:tracePt t="101129" x="2143125" y="5259388"/>
          <p14:tracePt t="101145" x="2143125" y="5268913"/>
          <p14:tracePt t="101163" x="2143125" y="5276850"/>
          <p14:tracePt t="101183" x="2143125" y="5286375"/>
          <p14:tracePt t="101195" x="2143125" y="5295900"/>
          <p14:tracePt t="101224" x="2143125" y="5303838"/>
          <p14:tracePt t="101264" x="2152650" y="5303838"/>
          <p14:tracePt t="101285" x="2160588" y="5303838"/>
          <p14:tracePt t="101295" x="2170113" y="5303838"/>
          <p14:tracePt t="101305" x="2179638" y="5303838"/>
          <p14:tracePt t="101327" x="2187575" y="5303838"/>
          <p14:tracePt t="101356" x="2187575" y="5295900"/>
          <p14:tracePt t="101397" x="2187575" y="5286375"/>
          <p14:tracePt t="101417" x="2187575" y="5276850"/>
          <p14:tracePt t="101427" x="2187575" y="5268913"/>
          <p14:tracePt t="101437" x="2187575" y="5259388"/>
          <p14:tracePt t="101448" x="2160588" y="5241925"/>
          <p14:tracePt t="101461" x="2133600" y="5224463"/>
          <p14:tracePt t="101478" x="2062163" y="5197475"/>
          <p14:tracePt t="101495" x="2036763" y="5197475"/>
          <p14:tracePt t="101513" x="2027238" y="5197475"/>
          <p14:tracePt t="101529" x="2017713" y="5187950"/>
          <p14:tracePt t="101546" x="2017713" y="5197475"/>
          <p14:tracePt t="101653" x="2017713" y="5205413"/>
          <p14:tracePt t="101673" x="2017713" y="5214938"/>
          <p14:tracePt t="101683" x="2017713" y="5224463"/>
          <p14:tracePt t="101697" x="2017713" y="5232400"/>
          <p14:tracePt t="101714" x="2017713" y="5241925"/>
          <p14:tracePt t="101734" x="2027238" y="5241925"/>
          <p14:tracePt t="101747" x="2036763" y="5241925"/>
          <p14:tracePt t="101784" x="2036763" y="5251450"/>
          <p14:tracePt t="101795" x="2044700" y="5251450"/>
          <p14:tracePt t="101835" x="2054225" y="5251450"/>
          <p14:tracePt t="101856" x="2062163" y="5251450"/>
          <p14:tracePt t="101878" x="2071688" y="5251450"/>
          <p14:tracePt t="101897" x="2081213" y="5251450"/>
          <p14:tracePt t="101928" x="2089150" y="5251450"/>
          <p14:tracePt t="101969" x="2089150" y="5241925"/>
          <p14:tracePt t="102040" x="2089150" y="5232400"/>
          <p14:tracePt t="102050" x="2089150" y="5224463"/>
          <p14:tracePt t="102063" x="2089150" y="5214938"/>
          <p14:tracePt t="102081" x="2089150" y="5205413"/>
          <p14:tracePt t="102096" x="2089150" y="5197475"/>
          <p14:tracePt t="103007" x="2081213" y="5197475"/>
          <p14:tracePt t="103313" x="2071688" y="5197475"/>
          <p14:tracePt t="103324" x="2062163" y="5197475"/>
          <p14:tracePt t="103334" x="2054225" y="5197475"/>
          <p14:tracePt t="103345" x="2044700" y="5197475"/>
          <p14:tracePt t="103361" x="2027238" y="5197475"/>
          <p14:tracePt t="103379" x="2017713" y="5197475"/>
          <p14:tracePt t="103396" x="2009775" y="5197475"/>
          <p14:tracePt t="103412" x="2000250" y="5197475"/>
          <p14:tracePt t="103457" x="2000250" y="5205413"/>
          <p14:tracePt t="103569" x="2000250" y="5214938"/>
          <p14:tracePt t="103579" x="2000250" y="5224463"/>
          <p14:tracePt t="103599" x="2000250" y="5232400"/>
          <p14:tracePt t="103640" x="2000250" y="5241925"/>
          <p14:tracePt t="103762" x="2009775" y="5241925"/>
          <p14:tracePt t="103793" x="2017713" y="5241925"/>
          <p14:tracePt t="103824" x="2027238" y="5241925"/>
          <p14:tracePt t="103874" x="2036763" y="5241925"/>
          <p14:tracePt t="103957" x="2044700" y="5241925"/>
          <p14:tracePt t="105107" x="2036763" y="5241925"/>
          <p14:tracePt t="105771" x="2027238" y="5241925"/>
          <p14:tracePt t="105791" x="2017713" y="5241925"/>
          <p14:tracePt t="105822" x="2009775" y="5241925"/>
          <p14:tracePt t="105832" x="2009775" y="5232400"/>
          <p14:tracePt t="105845" x="2000250" y="5232400"/>
          <p14:tracePt t="105862" x="1982788" y="5232400"/>
          <p14:tracePt t="105879" x="1973263" y="5224463"/>
          <p14:tracePt t="105895" x="1955800" y="5224463"/>
          <p14:tracePt t="105914" x="1946275" y="5224463"/>
          <p14:tracePt t="105934" x="1928813" y="5224463"/>
          <p14:tracePt t="105946" x="1919288" y="5214938"/>
          <p14:tracePt t="105961" x="1901825" y="5214938"/>
          <p14:tracePt t="105979" x="1884363" y="5214938"/>
          <p14:tracePt t="105996" x="1874838" y="5214938"/>
          <p14:tracePt t="106016" x="1866900" y="5214938"/>
          <p14:tracePt t="106028" x="1857375" y="5214938"/>
          <p14:tracePt t="106047" x="1847850" y="5214938"/>
          <p14:tracePt t="106062" x="1830388" y="5214938"/>
          <p14:tracePt t="106079" x="1822450" y="5214938"/>
          <p14:tracePt t="106095" x="1785938" y="5214938"/>
          <p14:tracePt t="106112" x="1758950" y="5224463"/>
          <p14:tracePt t="106129" x="1751013" y="5224463"/>
          <p14:tracePt t="106145" x="1731963" y="5232400"/>
          <p14:tracePt t="106163" x="1724025" y="5232400"/>
          <p14:tracePt t="106179" x="1714500" y="5232400"/>
          <p14:tracePt t="106195" x="1704975" y="5232400"/>
          <p14:tracePt t="106212" x="1697038" y="5232400"/>
          <p14:tracePt t="106260" x="1687513" y="5232400"/>
          <p14:tracePt t="106424" x="1679575" y="5232400"/>
          <p14:tracePt t="106444" x="1670050" y="5232400"/>
          <p14:tracePt t="106465" x="1660525" y="5232400"/>
          <p14:tracePt t="106475" x="1652588" y="5224463"/>
          <p14:tracePt t="106495" x="1643063" y="5224463"/>
          <p14:tracePt t="106505" x="1633538" y="5224463"/>
          <p14:tracePt t="106515" x="1633538" y="5214938"/>
          <p14:tracePt t="106528" x="1625600" y="5214938"/>
          <p14:tracePt t="106544" x="1616075" y="5214938"/>
          <p14:tracePt t="106561" x="1616075" y="5205413"/>
          <p14:tracePt t="106578" x="1616075" y="5197475"/>
          <p14:tracePt t="106597" x="1608138" y="5197475"/>
          <p14:tracePt t="109283" x="1608138" y="5205413"/>
          <p14:tracePt t="109931" x="1616075" y="5214938"/>
          <p14:tracePt t="109962" x="1625600" y="5214938"/>
          <p14:tracePt t="109982" x="1625600" y="5224463"/>
          <p14:tracePt t="109993" x="1633538" y="5232400"/>
          <p14:tracePt t="110023" x="1633538" y="5241925"/>
          <p14:tracePt t="110054" x="1643063" y="5241925"/>
          <p14:tracePt t="110084" x="1652588" y="5241925"/>
          <p14:tracePt t="110125" x="1660525" y="5241925"/>
          <p14:tracePt t="110145" x="1660525" y="5224463"/>
          <p14:tracePt t="110186" x="1660525" y="5205413"/>
          <p14:tracePt t="110197" x="1660525" y="5197475"/>
          <p14:tracePt t="110207" x="1660525" y="5187950"/>
          <p14:tracePt t="110217" x="1660525" y="5180013"/>
          <p14:tracePt t="110229" x="1660525" y="5170488"/>
          <p14:tracePt t="110247" x="1652588" y="5170488"/>
          <p14:tracePt t="110309" x="1643063" y="5170488"/>
          <p14:tracePt t="110329" x="1643063" y="5180013"/>
          <p14:tracePt t="110370" x="1643063" y="5187950"/>
          <p14:tracePt t="110380" x="1643063" y="5197475"/>
          <p14:tracePt t="110390" x="1643063" y="5205413"/>
          <p14:tracePt t="110411" x="1643063" y="5214938"/>
          <p14:tracePt t="110431" x="1643063" y="5224463"/>
          <p14:tracePt t="110451" x="1652588" y="5224463"/>
          <p14:tracePt t="110502" x="1652588" y="5205413"/>
          <p14:tracePt t="110563" x="1652588" y="5197475"/>
          <p14:tracePt t="110575" x="1652588" y="5187950"/>
          <p14:tracePt t="110585" x="1652588" y="5180013"/>
          <p14:tracePt t="110596" x="1652588" y="5170488"/>
          <p14:tracePt t="110616" x="1652588" y="5160963"/>
          <p14:tracePt t="110629" x="1643063" y="5160963"/>
          <p14:tracePt t="110666" x="1633538" y="5160963"/>
          <p14:tracePt t="110717" x="1633538" y="5170488"/>
          <p14:tracePt t="110737" x="1633538" y="5180013"/>
          <p14:tracePt t="110747" x="1633538" y="5187950"/>
          <p14:tracePt t="110768" x="1633538" y="5197475"/>
          <p14:tracePt t="110788" x="1633538" y="5205413"/>
          <p14:tracePt t="110798" x="1643063" y="5205413"/>
          <p14:tracePt t="110829" x="1643063" y="5214938"/>
          <p14:tracePt t="110839" x="1652588" y="5214938"/>
          <p14:tracePt t="110849" x="1660525" y="5224463"/>
          <p14:tracePt t="110900" x="1660525" y="5214938"/>
          <p14:tracePt t="111003" x="1660525" y="5205413"/>
          <p14:tracePt t="111023" x="1660525" y="5197475"/>
          <p14:tracePt t="111033" x="1660525" y="5187950"/>
          <p14:tracePt t="111084" x="1652588" y="5187950"/>
          <p14:tracePt t="111094" x="1643063" y="5187950"/>
          <p14:tracePt t="111574" x="1633538" y="5187950"/>
          <p14:tracePt t="111605" x="1625600" y="5187950"/>
          <p14:tracePt t="115160" x="1608138" y="5187950"/>
          <p14:tracePt t="115356" x="1598613" y="5180013"/>
          <p14:tracePt t="115366" x="1581150" y="5160963"/>
          <p14:tracePt t="115378" x="1544638" y="5143500"/>
          <p14:tracePt t="115394" x="1384300" y="4946650"/>
          <p14:tracePt t="115412" x="1000125" y="4384675"/>
          <p14:tracePt t="115429" x="768350" y="3938588"/>
          <p14:tracePt t="115445" x="258763" y="3009900"/>
          <p14:tracePt t="115462" x="98425" y="2724150"/>
          <p14:tracePt t="116768" x="4473575" y="3714750"/>
          <p14:tracePt t="117342" x="4340225" y="3803650"/>
          <p14:tracePt t="117352" x="4071938" y="3956050"/>
          <p14:tracePt t="117365" x="3367088" y="4313238"/>
          <p14:tracePt t="117384" x="3125788" y="4483100"/>
          <p14:tracePt t="117399" x="2616200" y="4803775"/>
          <p14:tracePt t="117417" x="2473325" y="4911725"/>
          <p14:tracePt t="117432" x="2303463" y="5072063"/>
          <p14:tracePt t="117449" x="2197100" y="5197475"/>
          <p14:tracePt t="117466" x="2170113" y="5232400"/>
          <p14:tracePt t="117482" x="2133600" y="5303838"/>
          <p14:tracePt t="117499" x="2133600" y="5367338"/>
          <p14:tracePt t="117517" x="2133600" y="5402263"/>
          <p14:tracePt t="117532" x="2152650" y="5465763"/>
          <p14:tracePt t="117551" x="2125663" y="5465763"/>
          <p14:tracePt t="117801" x="2089150" y="5465763"/>
          <p14:tracePt t="117811" x="2044700" y="5465763"/>
          <p14:tracePt t="117821" x="2000250" y="5465763"/>
          <p14:tracePt t="117832" x="1955800" y="5456238"/>
          <p14:tracePt t="117848" x="1866900" y="5446713"/>
          <p14:tracePt t="117865" x="1839913" y="5446713"/>
          <p14:tracePt t="117881" x="1768475" y="5429250"/>
          <p14:tracePt t="117898" x="1741488" y="5419725"/>
          <p14:tracePt t="117915" x="1731963" y="5411788"/>
          <p14:tracePt t="117932" x="1724025" y="5402263"/>
          <p14:tracePt t="117949" x="1714500" y="5402263"/>
          <p14:tracePt t="117966" x="1714500" y="5394325"/>
          <p14:tracePt t="117995" x="1724025" y="5394325"/>
          <p14:tracePt t="118209" x="1731963" y="5394325"/>
          <p14:tracePt t="118230" x="1741488" y="5394325"/>
          <p14:tracePt t="118270" x="1741488" y="5384800"/>
          <p14:tracePt t="118392" x="1741488" y="5375275"/>
          <p14:tracePt t="118402" x="1741488" y="5367338"/>
          <p14:tracePt t="118416" x="1741488" y="5348288"/>
          <p14:tracePt t="118432" x="1741488" y="5330825"/>
          <p14:tracePt t="118449" x="1741488" y="5322888"/>
          <p14:tracePt t="118465" x="1741488" y="5313363"/>
          <p14:tracePt t="118494" x="1741488" y="5303838"/>
          <p14:tracePt t="119035" x="1741488" y="5295900"/>
          <p14:tracePt t="119045" x="1741488" y="5286375"/>
          <p14:tracePt t="119065" x="1741488" y="5276850"/>
          <p14:tracePt t="119086" x="1731963" y="5268913"/>
          <p14:tracePt t="119106" x="1731963" y="5259388"/>
          <p14:tracePt t="119127" x="1724025" y="5259388"/>
          <p14:tracePt t="119137" x="1714500" y="5259388"/>
          <p14:tracePt t="119157" x="1714500" y="5251450"/>
          <p14:tracePt t="119168" x="1704975" y="5251450"/>
          <p14:tracePt t="119182" x="1704975" y="5241925"/>
          <p14:tracePt t="119200" x="1697038" y="5241925"/>
          <p14:tracePt t="119215" x="1687513" y="5241925"/>
          <p14:tracePt t="119232" x="1679575" y="5232400"/>
          <p14:tracePt t="119250" x="1670050" y="5232400"/>
          <p14:tracePt t="119300" x="1660525" y="5232400"/>
          <p14:tracePt t="119382" x="1652588" y="5232400"/>
          <p14:tracePt t="119443" x="1652588" y="5241925"/>
          <p14:tracePt t="119545" x="1652588" y="5251450"/>
          <p14:tracePt t="119555" x="1652588" y="5259388"/>
          <p14:tracePt t="119566" x="1652588" y="5268913"/>
          <p14:tracePt t="119596" x="1652588" y="5276850"/>
          <p14:tracePt t="119667" x="1660525" y="5276850"/>
          <p14:tracePt t="119769" x="1670050" y="5276850"/>
          <p14:tracePt t="119861" x="1670050" y="5286375"/>
          <p14:tracePt t="120697" x="1670050" y="5295900"/>
          <p14:tracePt t="120717" x="1679575" y="5303838"/>
          <p14:tracePt t="120758" x="1687513" y="5303838"/>
          <p14:tracePt t="120778" x="1687513" y="5313363"/>
          <p14:tracePt t="120809" x="1697038" y="5313363"/>
          <p14:tracePt t="120839" x="1704975" y="5313363"/>
          <p14:tracePt t="120992" x="1704975" y="5295900"/>
          <p14:tracePt t="121054" x="1704975" y="5286375"/>
          <p14:tracePt t="121074" x="1704975" y="5276850"/>
          <p14:tracePt t="121095" x="1704975" y="5268913"/>
          <p14:tracePt t="121105" x="1704975" y="5259388"/>
          <p14:tracePt t="121116" x="1704975" y="5251450"/>
          <p14:tracePt t="121176" x="1697038" y="5251450"/>
          <p14:tracePt t="121248" x="1687513" y="5251450"/>
          <p14:tracePt t="122001" x="1679575" y="5251450"/>
          <p14:tracePt t="122014" x="1660525" y="5259388"/>
          <p14:tracePt t="122021" x="1652588" y="5259388"/>
          <p14:tracePt t="122033" x="1643063" y="5259388"/>
          <p14:tracePt t="122048" x="1625600" y="5259388"/>
          <p14:tracePt t="122065" x="1616075" y="5259388"/>
          <p14:tracePt t="122080" x="1608138" y="5259388"/>
          <p14:tracePt t="122098" x="1598613" y="5259388"/>
          <p14:tracePt t="122144" x="1598613" y="5268913"/>
          <p14:tracePt t="122175" x="1598613" y="5276850"/>
          <p14:tracePt t="122196" x="1598613" y="5303838"/>
          <p14:tracePt t="122206" x="1608138" y="5322888"/>
          <p14:tracePt t="122216" x="1625600" y="5367338"/>
          <p14:tracePt t="122232" x="1697038" y="5465763"/>
          <p14:tracePt t="122250" x="1785938" y="5562600"/>
          <p14:tracePt t="122267" x="1839913" y="5616575"/>
          <p14:tracePt t="122281" x="1955800" y="5724525"/>
          <p14:tracePt t="122299" x="2009775" y="5768975"/>
          <p14:tracePt t="122314" x="2081213" y="5830888"/>
          <p14:tracePt t="122331" x="2133600" y="5867400"/>
          <p14:tracePt t="122348" x="2143125" y="5875338"/>
          <p14:tracePt t="122364" x="2170113" y="5875338"/>
          <p14:tracePt t="122623" x="2232025" y="5867400"/>
          <p14:tracePt t="122633" x="2330450" y="5857875"/>
          <p14:tracePt t="122643" x="2581275" y="5830888"/>
          <p14:tracePt t="122653" x="2874963" y="5830888"/>
          <p14:tracePt t="122666" x="3170238" y="5830888"/>
          <p14:tracePt t="122683" x="3660775" y="5840413"/>
          <p14:tracePt t="122701" x="4010025" y="5911850"/>
          <p14:tracePt t="122716" x="4133850" y="5938838"/>
          <p14:tracePt t="122731" x="4303713" y="6010275"/>
          <p14:tracePt t="122748" x="4446588" y="6054725"/>
          <p14:tracePt t="122766" x="4500563" y="6081713"/>
          <p14:tracePt t="122782" x="4537075" y="6089650"/>
          <p14:tracePt t="122799" x="4545013" y="6089650"/>
          <p14:tracePt t="122815" x="4554538" y="6089650"/>
          <p14:tracePt t="122831" x="4598988" y="6089650"/>
          <p14:tracePt t="123112" x="4697413" y="6062663"/>
          <p14:tracePt t="123122" x="4830763" y="6037263"/>
          <p14:tracePt t="123133" x="4991100" y="6027738"/>
          <p14:tracePt t="123147" x="5357813" y="6010275"/>
          <p14:tracePt t="123165" x="5456238" y="6010275"/>
          <p14:tracePt t="123181" x="5643563" y="6018213"/>
          <p14:tracePt t="123198" x="5724525" y="6037263"/>
          <p14:tracePt t="123214" x="5857875" y="6099175"/>
          <p14:tracePt t="123231" x="5929313" y="6116638"/>
          <p14:tracePt t="123248" x="5946775" y="6126163"/>
          <p14:tracePt t="123265" x="5965825" y="6134100"/>
          <p14:tracePt t="123281" x="5973763" y="6134100"/>
          <p14:tracePt t="123298" x="5983288" y="6134100"/>
          <p14:tracePt t="123326" x="5991225" y="6134100"/>
          <p14:tracePt t="123969" x="6000750" y="6143625"/>
          <p14:tracePt t="123980" x="6010275" y="6143625"/>
          <p14:tracePt t="123989" x="6027738" y="6143625"/>
          <p14:tracePt t="123999" x="6037263" y="6143625"/>
          <p14:tracePt t="124020" x="6037263" y="6153150"/>
          <p14:tracePt t="124032" x="5991225" y="6153150"/>
          <p14:tracePt t="124071" x="5875338" y="6153150"/>
          <p14:tracePt t="124081" x="5751513" y="6134100"/>
          <p14:tracePt t="124091" x="5634038" y="6099175"/>
          <p14:tracePt t="124102" x="5483225" y="6072188"/>
          <p14:tracePt t="124114" x="5313363" y="6037263"/>
          <p14:tracePt t="124132" x="5133975" y="5991225"/>
          <p14:tracePt t="124150" x="5062538" y="5983288"/>
          <p14:tracePt t="124166" x="5045075" y="5973763"/>
          <p14:tracePt t="124180" x="5027613" y="5973763"/>
          <p14:tracePt t="124197" x="5018088" y="5973763"/>
          <p14:tracePt t="124540" x="5010150" y="5973763"/>
          <p14:tracePt t="124550" x="4991100" y="5973763"/>
          <p14:tracePt t="124560" x="4965700" y="5973763"/>
          <p14:tracePt t="124570" x="4938713" y="5983288"/>
          <p14:tracePt t="124582" x="4919663" y="5983288"/>
          <p14:tracePt t="124597" x="4884738" y="5991225"/>
          <p14:tracePt t="124614" x="4867275" y="5991225"/>
          <p14:tracePt t="124630" x="4830763" y="6000750"/>
          <p14:tracePt t="124648" x="4813300" y="6000750"/>
          <p14:tracePt t="124665" x="4795838" y="6000750"/>
          <p14:tracePt t="124681" x="4776788" y="6000750"/>
          <p14:tracePt t="124697" x="4751388" y="6000750"/>
          <p14:tracePt t="124715" x="4741863" y="6000750"/>
          <p14:tracePt t="124731" x="4724400" y="6000750"/>
          <p14:tracePt t="124747" x="4714875" y="6000750"/>
          <p14:tracePt t="124765" x="4705350" y="6000750"/>
          <p14:tracePt t="124780" x="4697413" y="6000750"/>
          <p14:tracePt t="124797" x="4687888" y="6000750"/>
          <p14:tracePt t="124814" x="4670425" y="5991225"/>
          <p14:tracePt t="124831" x="4652963" y="5983288"/>
          <p14:tracePt t="124848" x="4643438" y="5973763"/>
          <p14:tracePt t="124864" x="4633913" y="5965825"/>
          <p14:tracePt t="124881" x="4625975" y="5965825"/>
          <p14:tracePt t="124898" x="4625975" y="5956300"/>
          <p14:tracePt t="124927" x="4633913" y="5956300"/>
          <p14:tracePt t="124999" x="4660900" y="5956300"/>
          <p14:tracePt t="125009" x="4679950" y="5965825"/>
          <p14:tracePt t="125019" x="4697413" y="5965825"/>
          <p14:tracePt t="125031" x="4714875" y="5983288"/>
          <p14:tracePt t="125047" x="4741863" y="6000750"/>
          <p14:tracePt t="125065" x="4776788" y="6018213"/>
          <p14:tracePt t="125082" x="4786313" y="6018213"/>
          <p14:tracePt t="125097" x="4803775" y="6027738"/>
          <p14:tracePt t="125114" x="4803775" y="6037263"/>
          <p14:tracePt t="125130" x="4822825" y="6045200"/>
          <p14:tracePt t="125147" x="4830763" y="6045200"/>
          <p14:tracePt t="125234" x="4840288" y="6054725"/>
          <p14:tracePt t="125601" x="4840288" y="6062663"/>
          <p14:tracePt t="125642" x="4813300" y="6072188"/>
          <p14:tracePt t="125652" x="4776788" y="6072188"/>
          <p14:tracePt t="125666" x="4705350" y="6072188"/>
          <p14:tracePt t="125681" x="4572000" y="6054725"/>
          <p14:tracePt t="125698" x="4438650" y="5983288"/>
          <p14:tracePt t="125715" x="4340225" y="5946775"/>
          <p14:tracePt t="125731" x="4160838" y="5857875"/>
          <p14:tracePt t="125748" x="4054475" y="5803900"/>
          <p14:tracePt t="125766" x="4027488" y="5795963"/>
          <p14:tracePt t="125781" x="3983038" y="5768975"/>
          <p14:tracePt t="125797" x="3973513" y="5759450"/>
          <p14:tracePt t="125814" x="3965575" y="5751513"/>
          <p14:tracePt t="125832" x="3965575" y="5741988"/>
          <p14:tracePt t="125875" x="3956050" y="5741988"/>
          <p14:tracePt t="126426" x="3946525" y="5741988"/>
          <p14:tracePt t="126436" x="3929063" y="5741988"/>
          <p14:tracePt t="126448" x="3902075" y="5741988"/>
          <p14:tracePt t="126463" x="3822700" y="5732463"/>
          <p14:tracePt t="126480" x="3768725" y="5724525"/>
          <p14:tracePt t="126497" x="3652838" y="5705475"/>
          <p14:tracePt t="126514" x="3509963" y="5688013"/>
          <p14:tracePt t="126530" x="3446463" y="5680075"/>
          <p14:tracePt t="126547" x="3348038" y="5680075"/>
          <p14:tracePt t="126567" x="3276600" y="5670550"/>
          <p14:tracePt t="126582" x="3241675" y="5670550"/>
          <p14:tracePt t="126598" x="3187700" y="5670550"/>
          <p14:tracePt t="126615" x="3143250" y="5661025"/>
          <p14:tracePt t="126633" x="3133725" y="5653088"/>
          <p14:tracePt t="126649" x="3125788" y="5653088"/>
          <p14:tracePt t="126665" x="3116263" y="5653088"/>
          <p14:tracePt t="126682" x="3098800" y="5653088"/>
          <p14:tracePt t="126988" x="3089275" y="5653088"/>
          <p14:tracePt t="126998" x="3071813" y="5653088"/>
          <p14:tracePt t="127008" x="3062288" y="5653088"/>
          <p14:tracePt t="127018" x="3044825" y="5653088"/>
          <p14:tracePt t="127032" x="3027363" y="5653088"/>
          <p14:tracePt t="127050" x="3027363" y="5643563"/>
          <p14:tracePt t="127065" x="3017838" y="5643563"/>
          <p14:tracePt t="127082" x="3017838" y="5634038"/>
          <p14:tracePt t="127099" x="3009900" y="5634038"/>
          <p14:tracePt t="127115" x="3036888" y="5634038"/>
          <p14:tracePt t="127171" x="3062288" y="5634038"/>
          <p14:tracePt t="127181" x="3081338" y="5634038"/>
          <p14:tracePt t="127191" x="3108325" y="5634038"/>
          <p14:tracePt t="127201" x="3133725" y="5643563"/>
          <p14:tracePt t="127215" x="3160713" y="5661025"/>
          <p14:tracePt t="127231" x="3224213" y="5680075"/>
          <p14:tracePt t="127248" x="3268663" y="5705475"/>
          <p14:tracePt t="127266" x="3286125" y="5715000"/>
          <p14:tracePt t="127281" x="3313113" y="5732463"/>
          <p14:tracePt t="127299" x="3322638" y="5741988"/>
          <p14:tracePt t="127314" x="3330575" y="5741988"/>
          <p14:tracePt t="127330" x="3330575" y="5751513"/>
          <p14:tracePt t="127347" x="3330575" y="5759450"/>
          <p14:tracePt t="128289" x="3313113" y="5751513"/>
          <p14:tracePt t="128630" x="3295650" y="5732463"/>
          <p14:tracePt t="128640" x="3268663" y="5697538"/>
          <p14:tracePt t="128650" x="3224213" y="5643563"/>
          <p14:tracePt t="128664" x="3133725" y="5510213"/>
          <p14:tracePt t="128681" x="3098800" y="5456238"/>
          <p14:tracePt t="128697" x="3017838" y="5286375"/>
          <p14:tracePt t="128714" x="2990850" y="5197475"/>
          <p14:tracePt t="128731" x="2965450" y="5081588"/>
          <p14:tracePt t="128748" x="2946400" y="5045075"/>
          <p14:tracePt t="128765" x="2946400" y="5037138"/>
          <p14:tracePt t="128781" x="2946400" y="5018088"/>
          <p14:tracePt t="128798" x="2955925" y="5000625"/>
          <p14:tracePt t="128814" x="3000375" y="4983163"/>
          <p14:tracePt t="128830" x="3116263" y="4956175"/>
          <p14:tracePt t="128848" x="3214688" y="4956175"/>
          <p14:tracePt t="128864" x="3276600" y="4956175"/>
          <p14:tracePt t="128880" x="3455988" y="4956175"/>
          <p14:tracePt t="128898" x="3581400" y="4965700"/>
          <p14:tracePt t="128915" x="3616325" y="4965700"/>
          <p14:tracePt t="128930" x="3652838" y="4965700"/>
          <p14:tracePt t="128947" x="3660775" y="4965700"/>
          <p14:tracePt t="128963" x="3670300" y="4965700"/>
          <p14:tracePt t="128980" x="3679825" y="4965700"/>
          <p14:tracePt t="128997" x="3687763" y="4973638"/>
          <p14:tracePt t="129046" x="3697288" y="4973638"/>
          <p14:tracePt t="129097" x="3714750" y="4983163"/>
          <p14:tracePt t="129108" x="3724275" y="4983163"/>
          <p14:tracePt t="129118" x="3741738" y="4991100"/>
          <p14:tracePt t="129131" x="3751263" y="4991100"/>
          <p14:tracePt t="129147" x="3768725" y="5000625"/>
          <p14:tracePt t="129164" x="3776663" y="5000625"/>
          <p14:tracePt t="129181" x="3776663" y="5010150"/>
          <p14:tracePt t="130992" x="3795713" y="5010150"/>
          <p14:tracePt t="131860" x="3822700" y="5000625"/>
          <p14:tracePt t="131871" x="3848100" y="4991100"/>
          <p14:tracePt t="131881" x="3875088" y="4983163"/>
          <p14:tracePt t="131897" x="4044950" y="4983163"/>
          <p14:tracePt t="131915" x="4152900" y="4983163"/>
          <p14:tracePt t="131931" x="4340225" y="5108575"/>
          <p14:tracePt t="131948" x="4537075" y="5276850"/>
          <p14:tracePt t="131964" x="4625975" y="5367338"/>
          <p14:tracePt t="131980" x="4795838" y="5562600"/>
          <p14:tracePt t="131997" x="4911725" y="5776913"/>
          <p14:tracePt t="132013" x="5000625" y="5983288"/>
          <p14:tracePt t="132031" x="5081588" y="6224588"/>
          <p14:tracePt t="132047" x="5099050" y="6357938"/>
          <p14:tracePt t="132064" x="5126038" y="6491288"/>
          <p14:tracePt t="132081" x="5133975" y="6562725"/>
          <p14:tracePt t="132098" x="5133975" y="6581775"/>
          <p14:tracePt t="132113" x="5133975" y="6608763"/>
          <p14:tracePt t="132130" x="5133975" y="6626225"/>
          <p14:tracePt t="132148" x="5108575" y="6643688"/>
          <p14:tracePt t="132166" x="5126038" y="6643688"/>
          <p14:tracePt t="132431" x="5143500" y="6653213"/>
          <p14:tracePt t="132442" x="5170488" y="6653213"/>
          <p14:tracePt t="132452" x="5187950" y="6653213"/>
          <p14:tracePt t="132464" x="5205413" y="6653213"/>
          <p14:tracePt t="132480" x="5251450" y="6661150"/>
          <p14:tracePt t="132497" x="5276850" y="6670675"/>
          <p14:tracePt t="132514" x="5295900" y="6670675"/>
          <p14:tracePt t="132530" x="5340350" y="6680200"/>
          <p14:tracePt t="132547" x="5357813" y="6688138"/>
          <p14:tracePt t="132564" x="5384800" y="6697663"/>
          <p14:tracePt t="132581" x="5411788" y="6697663"/>
          <p14:tracePt t="132598" x="5419725" y="6705600"/>
          <p14:tracePt t="132614" x="5429250" y="6705600"/>
          <p14:tracePt t="132630" x="5438775" y="6715125"/>
          <p14:tracePt t="132649" x="5446713" y="6715125"/>
          <p14:tracePt t="132664" x="5465763" y="6715125"/>
          <p14:tracePt t="132921" x="5491163" y="6697663"/>
          <p14:tracePt t="132931" x="5608638" y="6670675"/>
          <p14:tracePt t="132941" x="5795963" y="6643688"/>
          <p14:tracePt t="132951" x="5956300" y="6626225"/>
          <p14:tracePt t="132964" x="6143625" y="6599238"/>
          <p14:tracePt t="132980" x="6438900" y="6599238"/>
          <p14:tracePt t="132997" x="6562725" y="6599238"/>
          <p14:tracePt t="133015" x="6608763" y="6599238"/>
          <p14:tracePt t="133031" x="6697663" y="6599238"/>
          <p14:tracePt t="133048" x="6742113" y="6599238"/>
          <p14:tracePt t="133065" x="6751638" y="6608763"/>
          <p14:tracePt t="133081" x="6769100" y="6608763"/>
          <p14:tracePt t="133098" x="6777038" y="6608763"/>
          <p14:tracePt t="133114" x="6786563" y="6608763"/>
        </p14:tracePtLst>
      </p14:laserTraceLst>
    </p:ext>
  </p:extLs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034" name="Rectangle 2"/>
          <p:cNvSpPr>
            <a:spLocks noGrp="1" noChangeArrowheads="1"/>
          </p:cNvSpPr>
          <p:nvPr>
            <p:ph type="title"/>
          </p:nvPr>
        </p:nvSpPr>
        <p:spPr/>
        <p:txBody>
          <a:bodyPr/>
          <a:lstStyle/>
          <a:p>
            <a:pPr eaLnBrk="1" fontAlgn="auto" hangingPunct="1">
              <a:spcAft>
                <a:spcPts val="0"/>
              </a:spcAft>
              <a:defRPr/>
            </a:pPr>
            <a:r>
              <a:rPr lang="en-US" dirty="0">
                <a:solidFill>
                  <a:schemeClr val="accent1">
                    <a:satMod val="150000"/>
                  </a:schemeClr>
                </a:solidFill>
              </a:rPr>
              <a:t>Associative </a:t>
            </a:r>
            <a:r>
              <a:rPr lang="en-US" dirty="0" smtClean="0">
                <a:solidFill>
                  <a:schemeClr val="accent1">
                    <a:satMod val="150000"/>
                  </a:schemeClr>
                </a:solidFill>
              </a:rPr>
              <a:t>Mapping</a:t>
            </a:r>
            <a:endParaRPr lang="en-US" dirty="0">
              <a:solidFill>
                <a:schemeClr val="accent1">
                  <a:satMod val="150000"/>
                </a:schemeClr>
              </a:solidFill>
            </a:endParaRPr>
          </a:p>
        </p:txBody>
      </p:sp>
      <p:sp>
        <p:nvSpPr>
          <p:cNvPr id="40963" name="Text Box 130"/>
          <p:cNvSpPr txBox="1">
            <a:spLocks noChangeArrowheads="1"/>
          </p:cNvSpPr>
          <p:nvPr/>
        </p:nvSpPr>
        <p:spPr bwMode="auto">
          <a:xfrm>
            <a:off x="4154487" y="1981436"/>
            <a:ext cx="4545013" cy="327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buFontTx/>
              <a:buChar char="•"/>
            </a:pPr>
            <a:r>
              <a:rPr lang="en-US" altLang="en-US" sz="1600" i="1" dirty="0">
                <a:latin typeface="Corbel" panose="020B0503020204020204" pitchFamily="34" charset="0"/>
              </a:rPr>
              <a:t>Main memory block can be placed into any cache </a:t>
            </a:r>
          </a:p>
          <a:p>
            <a:pPr eaLnBrk="1" hangingPunct="1"/>
            <a:r>
              <a:rPr lang="en-US" altLang="en-US" sz="1600" i="1" dirty="0">
                <a:latin typeface="Corbel" panose="020B0503020204020204" pitchFamily="34" charset="0"/>
              </a:rPr>
              <a:t>position.</a:t>
            </a:r>
          </a:p>
          <a:p>
            <a:pPr eaLnBrk="1" hangingPunct="1">
              <a:buFontTx/>
              <a:buChar char="•"/>
            </a:pPr>
            <a:r>
              <a:rPr lang="en-US" altLang="en-US" sz="1600" i="1" dirty="0">
                <a:latin typeface="Corbel" panose="020B0503020204020204" pitchFamily="34" charset="0"/>
              </a:rPr>
              <a:t>Memory address is divided into two fields:</a:t>
            </a:r>
          </a:p>
          <a:p>
            <a:pPr eaLnBrk="1" hangingPunct="1"/>
            <a:r>
              <a:rPr lang="en-US" altLang="en-US" sz="1600" i="1" dirty="0">
                <a:latin typeface="Corbel" panose="020B0503020204020204" pitchFamily="34" charset="0"/>
              </a:rPr>
              <a:t>    - Low order 4 bits identify the word within a block.</a:t>
            </a:r>
          </a:p>
          <a:p>
            <a:pPr eaLnBrk="1" hangingPunct="1"/>
            <a:r>
              <a:rPr lang="en-US" altLang="en-US" sz="1600" i="1" dirty="0">
                <a:latin typeface="Corbel" panose="020B0503020204020204" pitchFamily="34" charset="0"/>
              </a:rPr>
              <a:t>    - High order 12 bits or tag bits identify a memory </a:t>
            </a:r>
          </a:p>
          <a:p>
            <a:pPr eaLnBrk="1" hangingPunct="1"/>
            <a:r>
              <a:rPr lang="en-US" altLang="en-US" sz="1600" i="1" dirty="0">
                <a:latin typeface="Corbel" panose="020B0503020204020204" pitchFamily="34" charset="0"/>
              </a:rPr>
              <a:t>      block when it is resident in the cache. </a:t>
            </a:r>
          </a:p>
          <a:p>
            <a:pPr eaLnBrk="1" hangingPunct="1">
              <a:buFontTx/>
              <a:buChar char="•"/>
            </a:pPr>
            <a:r>
              <a:rPr lang="en-US" altLang="en-US" sz="1600" i="1" dirty="0">
                <a:latin typeface="Corbel" panose="020B0503020204020204" pitchFamily="34" charset="0"/>
              </a:rPr>
              <a:t>Flexible, and uses cache space efficiently. </a:t>
            </a:r>
          </a:p>
          <a:p>
            <a:pPr eaLnBrk="1" hangingPunct="1">
              <a:buFontTx/>
              <a:buChar char="•"/>
            </a:pPr>
            <a:r>
              <a:rPr lang="en-US" altLang="en-US" sz="1600" i="1" dirty="0">
                <a:latin typeface="Corbel" panose="020B0503020204020204" pitchFamily="34" charset="0"/>
              </a:rPr>
              <a:t>Replacement algorithms can be used to replace an</a:t>
            </a:r>
          </a:p>
          <a:p>
            <a:pPr eaLnBrk="1" hangingPunct="1"/>
            <a:r>
              <a:rPr lang="en-US" altLang="en-US" sz="1600" i="1" dirty="0">
                <a:latin typeface="Corbel" panose="020B0503020204020204" pitchFamily="34" charset="0"/>
              </a:rPr>
              <a:t>existing block in the cache when the cache is full. </a:t>
            </a:r>
          </a:p>
          <a:p>
            <a:pPr eaLnBrk="1" hangingPunct="1">
              <a:buFontTx/>
              <a:buChar char="•"/>
            </a:pPr>
            <a:r>
              <a:rPr lang="en-US" altLang="en-US" sz="1600" i="1" dirty="0">
                <a:latin typeface="Corbel" panose="020B0503020204020204" pitchFamily="34" charset="0"/>
              </a:rPr>
              <a:t>Cost is higher than direct-mapped cache because of </a:t>
            </a:r>
          </a:p>
          <a:p>
            <a:pPr eaLnBrk="1" hangingPunct="1"/>
            <a:r>
              <a:rPr lang="en-US" altLang="en-US" sz="1600" i="1" dirty="0">
                <a:latin typeface="Corbel" panose="020B0503020204020204" pitchFamily="34" charset="0"/>
              </a:rPr>
              <a:t>the need to search all 128 patterns to determine </a:t>
            </a:r>
          </a:p>
          <a:p>
            <a:pPr eaLnBrk="1" hangingPunct="1"/>
            <a:r>
              <a:rPr lang="en-US" altLang="en-US" sz="1600" i="1" dirty="0">
                <a:latin typeface="Corbel" panose="020B0503020204020204" pitchFamily="34" charset="0"/>
              </a:rPr>
              <a:t>whether a given block is in the cache.</a:t>
            </a:r>
          </a:p>
          <a:p>
            <a:pPr eaLnBrk="1" hangingPunct="1"/>
            <a:r>
              <a:rPr lang="en-US" altLang="en-US" sz="1600" i="1" dirty="0">
                <a:solidFill>
                  <a:schemeClr val="accent2"/>
                </a:solidFill>
                <a:latin typeface="Corbel" panose="020B0503020204020204" pitchFamily="34" charset="0"/>
              </a:rPr>
              <a:t>        </a:t>
            </a:r>
          </a:p>
        </p:txBody>
      </p:sp>
      <p:grpSp>
        <p:nvGrpSpPr>
          <p:cNvPr id="40964" name="Group 116"/>
          <p:cNvGrpSpPr>
            <a:grpSpLocks/>
          </p:cNvGrpSpPr>
          <p:nvPr/>
        </p:nvGrpSpPr>
        <p:grpSpPr bwMode="auto">
          <a:xfrm>
            <a:off x="533400" y="1835150"/>
            <a:ext cx="3365500" cy="4902200"/>
            <a:chOff x="715963" y="1600200"/>
            <a:chExt cx="3365500" cy="5137150"/>
          </a:xfrm>
        </p:grpSpPr>
        <p:sp>
          <p:nvSpPr>
            <p:cNvPr id="118" name="Rectangle 116"/>
            <p:cNvSpPr>
              <a:spLocks noChangeArrowheads="1"/>
            </p:cNvSpPr>
            <p:nvPr/>
          </p:nvSpPr>
          <p:spPr bwMode="auto">
            <a:xfrm>
              <a:off x="1228726" y="2297113"/>
              <a:ext cx="1027112" cy="347662"/>
            </a:xfrm>
            <a:prstGeom prst="rect">
              <a:avLst/>
            </a:prstGeom>
            <a:solidFill>
              <a:schemeClr val="accent1">
                <a:lumMod val="20000"/>
                <a:lumOff val="80000"/>
              </a:schemeClr>
            </a:solidFill>
            <a:ln w="15875">
              <a:solidFill>
                <a:srgbClr val="000000"/>
              </a:solidFill>
              <a:miter lim="800000"/>
              <a:headEnd/>
              <a:tailEnd/>
            </a:ln>
          </p:spPr>
          <p:txBody>
            <a:bodyPr/>
            <a:lstStyle/>
            <a:p>
              <a:pPr fontAlgn="auto">
                <a:spcBef>
                  <a:spcPts val="0"/>
                </a:spcBef>
                <a:spcAft>
                  <a:spcPts val="0"/>
                </a:spcAft>
                <a:defRPr/>
              </a:pPr>
              <a:endParaRPr lang="en-US">
                <a:latin typeface="+mn-lt"/>
              </a:endParaRPr>
            </a:p>
          </p:txBody>
        </p:sp>
        <p:sp>
          <p:nvSpPr>
            <p:cNvPr id="119" name="Rectangle 4"/>
            <p:cNvSpPr>
              <a:spLocks noChangeArrowheads="1"/>
            </p:cNvSpPr>
            <p:nvPr/>
          </p:nvSpPr>
          <p:spPr bwMode="auto">
            <a:xfrm>
              <a:off x="3009901" y="1931988"/>
              <a:ext cx="1027112" cy="347662"/>
            </a:xfrm>
            <a:prstGeom prst="rect">
              <a:avLst/>
            </a:prstGeom>
            <a:solidFill>
              <a:schemeClr val="accent1">
                <a:lumMod val="40000"/>
                <a:lumOff val="60000"/>
              </a:schemeClr>
            </a:solidFill>
            <a:ln w="0">
              <a:solidFill>
                <a:srgbClr val="B2FFFF"/>
              </a:solidFill>
              <a:miter lim="800000"/>
              <a:headEnd/>
              <a:tailEnd/>
            </a:ln>
          </p:spPr>
          <p:txBody>
            <a:bodyPr/>
            <a:lstStyle/>
            <a:p>
              <a:pPr fontAlgn="auto">
                <a:spcBef>
                  <a:spcPts val="0"/>
                </a:spcBef>
                <a:spcAft>
                  <a:spcPts val="0"/>
                </a:spcAft>
                <a:defRPr/>
              </a:pPr>
              <a:endParaRPr lang="en-US">
                <a:latin typeface="+mn-lt"/>
              </a:endParaRPr>
            </a:p>
          </p:txBody>
        </p:sp>
        <p:sp>
          <p:nvSpPr>
            <p:cNvPr id="120" name="Rectangle 5"/>
            <p:cNvSpPr>
              <a:spLocks noChangeArrowheads="1"/>
            </p:cNvSpPr>
            <p:nvPr/>
          </p:nvSpPr>
          <p:spPr bwMode="auto">
            <a:xfrm>
              <a:off x="3009901" y="1600200"/>
              <a:ext cx="1027112" cy="331788"/>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0968" name="Rectangle 6"/>
            <p:cNvSpPr>
              <a:spLocks noChangeArrowheads="1"/>
            </p:cNvSpPr>
            <p:nvPr/>
          </p:nvSpPr>
          <p:spPr bwMode="auto">
            <a:xfrm>
              <a:off x="3009900" y="2960687"/>
              <a:ext cx="1027113" cy="347663"/>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69" name="Rectangle 7"/>
            <p:cNvSpPr>
              <a:spLocks noChangeArrowheads="1"/>
            </p:cNvSpPr>
            <p:nvPr/>
          </p:nvSpPr>
          <p:spPr bwMode="auto">
            <a:xfrm>
              <a:off x="3009900" y="2960687"/>
              <a:ext cx="1027113" cy="347663"/>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123" name="Rectangle 8"/>
            <p:cNvSpPr>
              <a:spLocks noChangeArrowheads="1"/>
            </p:cNvSpPr>
            <p:nvPr/>
          </p:nvSpPr>
          <p:spPr bwMode="auto">
            <a:xfrm>
              <a:off x="3009901" y="3308350"/>
              <a:ext cx="1027112" cy="347663"/>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124" name="Rectangle 9"/>
            <p:cNvSpPr>
              <a:spLocks noChangeArrowheads="1"/>
            </p:cNvSpPr>
            <p:nvPr/>
          </p:nvSpPr>
          <p:spPr bwMode="auto">
            <a:xfrm>
              <a:off x="3009901" y="3656013"/>
              <a:ext cx="1027112" cy="346075"/>
            </a:xfrm>
            <a:prstGeom prst="rect">
              <a:avLst/>
            </a:prstGeom>
            <a:solidFill>
              <a:schemeClr val="accent1">
                <a:lumMod val="40000"/>
                <a:lumOff val="60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0972" name="Rectangle 10"/>
            <p:cNvSpPr>
              <a:spLocks noChangeArrowheads="1"/>
            </p:cNvSpPr>
            <p:nvPr/>
          </p:nvSpPr>
          <p:spPr bwMode="auto">
            <a:xfrm>
              <a:off x="3009900" y="4683125"/>
              <a:ext cx="1027113" cy="347662"/>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73" name="Rectangle 11"/>
            <p:cNvSpPr>
              <a:spLocks noChangeArrowheads="1"/>
            </p:cNvSpPr>
            <p:nvPr/>
          </p:nvSpPr>
          <p:spPr bwMode="auto">
            <a:xfrm>
              <a:off x="3009900" y="4683125"/>
              <a:ext cx="1027113" cy="347662"/>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127" name="Rectangle 12"/>
            <p:cNvSpPr>
              <a:spLocks noChangeArrowheads="1"/>
            </p:cNvSpPr>
            <p:nvPr/>
          </p:nvSpPr>
          <p:spPr bwMode="auto">
            <a:xfrm>
              <a:off x="3009901" y="5030788"/>
              <a:ext cx="1027112" cy="331787"/>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128" name="Rectangle 13"/>
            <p:cNvSpPr>
              <a:spLocks noChangeArrowheads="1"/>
            </p:cNvSpPr>
            <p:nvPr/>
          </p:nvSpPr>
          <p:spPr bwMode="auto">
            <a:xfrm>
              <a:off x="3009901" y="5362575"/>
              <a:ext cx="1027112" cy="347663"/>
            </a:xfrm>
            <a:prstGeom prst="rect">
              <a:avLst/>
            </a:prstGeom>
            <a:solidFill>
              <a:schemeClr val="accent1">
                <a:lumMod val="40000"/>
                <a:lumOff val="60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0976" name="Rectangle 14"/>
            <p:cNvSpPr>
              <a:spLocks noChangeArrowheads="1"/>
            </p:cNvSpPr>
            <p:nvPr/>
          </p:nvSpPr>
          <p:spPr bwMode="auto">
            <a:xfrm>
              <a:off x="3009900" y="6389687"/>
              <a:ext cx="1027113" cy="347663"/>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77" name="Rectangle 15"/>
            <p:cNvSpPr>
              <a:spLocks noChangeArrowheads="1"/>
            </p:cNvSpPr>
            <p:nvPr/>
          </p:nvSpPr>
          <p:spPr bwMode="auto">
            <a:xfrm>
              <a:off x="3009900" y="6389687"/>
              <a:ext cx="1027113" cy="347663"/>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grpSp>
          <p:nvGrpSpPr>
            <p:cNvPr id="40978" name="Group 121"/>
            <p:cNvGrpSpPr>
              <a:grpSpLocks/>
            </p:cNvGrpSpPr>
            <p:nvPr/>
          </p:nvGrpSpPr>
          <p:grpSpPr bwMode="auto">
            <a:xfrm>
              <a:off x="2495559" y="1630362"/>
              <a:ext cx="463551" cy="288925"/>
              <a:chOff x="2827" y="530"/>
              <a:chExt cx="292" cy="182"/>
            </a:xfrm>
          </p:grpSpPr>
          <p:sp>
            <p:nvSpPr>
              <p:cNvPr id="41069" name="Rectangle 27"/>
              <p:cNvSpPr>
                <a:spLocks noChangeArrowheads="1"/>
              </p:cNvSpPr>
              <p:nvPr/>
            </p:nvSpPr>
            <p:spPr bwMode="auto">
              <a:xfrm>
                <a:off x="2874" y="530"/>
                <a:ext cx="185"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Main</a:t>
                </a:r>
                <a:endParaRPr lang="en-CA" altLang="en-US" sz="2400">
                  <a:latin typeface="Corbel" panose="020B0503020204020204" pitchFamily="34" charset="0"/>
                </a:endParaRPr>
              </a:p>
            </p:txBody>
          </p:sp>
          <p:sp>
            <p:nvSpPr>
              <p:cNvPr id="41070" name="Rectangle 28"/>
              <p:cNvSpPr>
                <a:spLocks noChangeArrowheads="1"/>
              </p:cNvSpPr>
              <p:nvPr/>
            </p:nvSpPr>
            <p:spPr bwMode="auto">
              <a:xfrm>
                <a:off x="2827" y="606"/>
                <a:ext cx="292"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memory</a:t>
                </a:r>
                <a:endParaRPr lang="en-CA" altLang="en-US" sz="2400">
                  <a:latin typeface="Corbel" panose="020B0503020204020204" pitchFamily="34" charset="0"/>
                </a:endParaRPr>
              </a:p>
            </p:txBody>
          </p:sp>
        </p:grpSp>
        <p:sp>
          <p:nvSpPr>
            <p:cNvPr id="40979" name="Rectangle 30"/>
            <p:cNvSpPr>
              <a:spLocks noChangeArrowheads="1"/>
            </p:cNvSpPr>
            <p:nvPr/>
          </p:nvSpPr>
          <p:spPr bwMode="auto">
            <a:xfrm>
              <a:off x="3084513" y="1676400"/>
              <a:ext cx="862012" cy="180975"/>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80" name="Rectangle 29"/>
            <p:cNvSpPr>
              <a:spLocks noChangeArrowheads="1"/>
            </p:cNvSpPr>
            <p:nvPr/>
          </p:nvSpPr>
          <p:spPr bwMode="auto">
            <a:xfrm>
              <a:off x="3084513" y="1676400"/>
              <a:ext cx="862012" cy="180975"/>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81" name="Rectangle 31"/>
            <p:cNvSpPr>
              <a:spLocks noChangeArrowheads="1"/>
            </p:cNvSpPr>
            <p:nvPr/>
          </p:nvSpPr>
          <p:spPr bwMode="auto">
            <a:xfrm>
              <a:off x="3084513" y="2024062"/>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82" name="Rectangle 32"/>
            <p:cNvSpPr>
              <a:spLocks noChangeArrowheads="1"/>
            </p:cNvSpPr>
            <p:nvPr/>
          </p:nvSpPr>
          <p:spPr bwMode="auto">
            <a:xfrm>
              <a:off x="3084513" y="2024062"/>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83" name="Rectangle 33"/>
            <p:cNvSpPr>
              <a:spLocks noChangeArrowheads="1"/>
            </p:cNvSpPr>
            <p:nvPr/>
          </p:nvSpPr>
          <p:spPr bwMode="auto">
            <a:xfrm>
              <a:off x="3084513" y="3051175"/>
              <a:ext cx="862012" cy="180975"/>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84" name="Rectangle 34"/>
            <p:cNvSpPr>
              <a:spLocks noChangeArrowheads="1"/>
            </p:cNvSpPr>
            <p:nvPr/>
          </p:nvSpPr>
          <p:spPr bwMode="auto">
            <a:xfrm>
              <a:off x="3084513" y="3051175"/>
              <a:ext cx="862012" cy="180975"/>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85" name="Rectangle 35"/>
            <p:cNvSpPr>
              <a:spLocks noChangeArrowheads="1"/>
            </p:cNvSpPr>
            <p:nvPr/>
          </p:nvSpPr>
          <p:spPr bwMode="auto">
            <a:xfrm>
              <a:off x="3084513" y="3398837"/>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86" name="Rectangle 36"/>
            <p:cNvSpPr>
              <a:spLocks noChangeArrowheads="1"/>
            </p:cNvSpPr>
            <p:nvPr/>
          </p:nvSpPr>
          <p:spPr bwMode="auto">
            <a:xfrm>
              <a:off x="3084513" y="3398837"/>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87" name="Rectangle 37"/>
            <p:cNvSpPr>
              <a:spLocks noChangeArrowheads="1"/>
            </p:cNvSpPr>
            <p:nvPr/>
          </p:nvSpPr>
          <p:spPr bwMode="auto">
            <a:xfrm>
              <a:off x="3084513" y="3746500"/>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88" name="Rectangle 38"/>
            <p:cNvSpPr>
              <a:spLocks noChangeArrowheads="1"/>
            </p:cNvSpPr>
            <p:nvPr/>
          </p:nvSpPr>
          <p:spPr bwMode="auto">
            <a:xfrm>
              <a:off x="3084513" y="3746500"/>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89" name="Rectangle 39"/>
            <p:cNvSpPr>
              <a:spLocks noChangeArrowheads="1"/>
            </p:cNvSpPr>
            <p:nvPr/>
          </p:nvSpPr>
          <p:spPr bwMode="auto">
            <a:xfrm>
              <a:off x="3084513" y="4773612"/>
              <a:ext cx="862012" cy="166688"/>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90" name="Rectangle 40"/>
            <p:cNvSpPr>
              <a:spLocks noChangeArrowheads="1"/>
            </p:cNvSpPr>
            <p:nvPr/>
          </p:nvSpPr>
          <p:spPr bwMode="auto">
            <a:xfrm>
              <a:off x="3084513" y="4773612"/>
              <a:ext cx="862012" cy="166688"/>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91" name="Rectangle 41"/>
            <p:cNvSpPr>
              <a:spLocks noChangeArrowheads="1"/>
            </p:cNvSpPr>
            <p:nvPr/>
          </p:nvSpPr>
          <p:spPr bwMode="auto">
            <a:xfrm>
              <a:off x="3084513" y="5105400"/>
              <a:ext cx="862012" cy="182562"/>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92" name="Rectangle 42"/>
            <p:cNvSpPr>
              <a:spLocks noChangeArrowheads="1"/>
            </p:cNvSpPr>
            <p:nvPr/>
          </p:nvSpPr>
          <p:spPr bwMode="auto">
            <a:xfrm>
              <a:off x="3084513" y="5105400"/>
              <a:ext cx="862012" cy="182562"/>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93" name="Rectangle 43"/>
            <p:cNvSpPr>
              <a:spLocks noChangeArrowheads="1"/>
            </p:cNvSpPr>
            <p:nvPr/>
          </p:nvSpPr>
          <p:spPr bwMode="auto">
            <a:xfrm>
              <a:off x="3084513" y="5453062"/>
              <a:ext cx="862012" cy="166688"/>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94" name="Rectangle 44"/>
            <p:cNvSpPr>
              <a:spLocks noChangeArrowheads="1"/>
            </p:cNvSpPr>
            <p:nvPr/>
          </p:nvSpPr>
          <p:spPr bwMode="auto">
            <a:xfrm>
              <a:off x="3084513" y="5453062"/>
              <a:ext cx="862012" cy="166688"/>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95" name="Rectangle 45"/>
            <p:cNvSpPr>
              <a:spLocks noChangeArrowheads="1"/>
            </p:cNvSpPr>
            <p:nvPr/>
          </p:nvSpPr>
          <p:spPr bwMode="auto">
            <a:xfrm>
              <a:off x="3084513" y="6481762"/>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96" name="Rectangle 46"/>
            <p:cNvSpPr>
              <a:spLocks noChangeArrowheads="1"/>
            </p:cNvSpPr>
            <p:nvPr/>
          </p:nvSpPr>
          <p:spPr bwMode="auto">
            <a:xfrm>
              <a:off x="3084513" y="6481762"/>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0997" name="Rectangle 47"/>
            <p:cNvSpPr>
              <a:spLocks noChangeArrowheads="1"/>
            </p:cNvSpPr>
            <p:nvPr/>
          </p:nvSpPr>
          <p:spPr bwMode="auto">
            <a:xfrm>
              <a:off x="3311525" y="1674812"/>
              <a:ext cx="546625"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0</a:t>
              </a:r>
              <a:endParaRPr lang="en-CA" altLang="en-US" sz="1200" b="1">
                <a:latin typeface="Corbel" panose="020B0503020204020204" pitchFamily="34" charset="0"/>
              </a:endParaRPr>
            </a:p>
          </p:txBody>
        </p:sp>
        <p:sp>
          <p:nvSpPr>
            <p:cNvPr id="40998" name="Rectangle 48"/>
            <p:cNvSpPr>
              <a:spLocks noChangeArrowheads="1"/>
            </p:cNvSpPr>
            <p:nvPr/>
          </p:nvSpPr>
          <p:spPr bwMode="auto">
            <a:xfrm>
              <a:off x="3311525" y="2022475"/>
              <a:ext cx="546625"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1</a:t>
              </a:r>
              <a:endParaRPr lang="en-CA" altLang="en-US" sz="1200" b="1">
                <a:latin typeface="Corbel" panose="020B0503020204020204" pitchFamily="34" charset="0"/>
              </a:endParaRPr>
            </a:p>
          </p:txBody>
        </p:sp>
        <p:sp>
          <p:nvSpPr>
            <p:cNvPr id="40999" name="Rectangle 49"/>
            <p:cNvSpPr>
              <a:spLocks noChangeArrowheads="1"/>
            </p:cNvSpPr>
            <p:nvPr/>
          </p:nvSpPr>
          <p:spPr bwMode="auto">
            <a:xfrm>
              <a:off x="3235325" y="3049587"/>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127</a:t>
              </a:r>
              <a:endParaRPr lang="en-CA" altLang="en-US" sz="1200" b="1">
                <a:latin typeface="Corbel" panose="020B0503020204020204" pitchFamily="34" charset="0"/>
              </a:endParaRPr>
            </a:p>
          </p:txBody>
        </p:sp>
        <p:sp>
          <p:nvSpPr>
            <p:cNvPr id="41000" name="Rectangle 50"/>
            <p:cNvSpPr>
              <a:spLocks noChangeArrowheads="1"/>
            </p:cNvSpPr>
            <p:nvPr/>
          </p:nvSpPr>
          <p:spPr bwMode="auto">
            <a:xfrm>
              <a:off x="3235325" y="3397250"/>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128</a:t>
              </a:r>
              <a:endParaRPr lang="en-CA" altLang="en-US" sz="1200" b="1">
                <a:latin typeface="Corbel" panose="020B0503020204020204" pitchFamily="34" charset="0"/>
              </a:endParaRPr>
            </a:p>
          </p:txBody>
        </p:sp>
        <p:sp>
          <p:nvSpPr>
            <p:cNvPr id="41001" name="Rectangle 51"/>
            <p:cNvSpPr>
              <a:spLocks noChangeArrowheads="1"/>
            </p:cNvSpPr>
            <p:nvPr/>
          </p:nvSpPr>
          <p:spPr bwMode="auto">
            <a:xfrm>
              <a:off x="3235325" y="3730625"/>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129</a:t>
              </a:r>
              <a:endParaRPr lang="en-CA" altLang="en-US" sz="1200" b="1">
                <a:latin typeface="Corbel" panose="020B0503020204020204" pitchFamily="34" charset="0"/>
              </a:endParaRPr>
            </a:p>
          </p:txBody>
        </p:sp>
        <p:sp>
          <p:nvSpPr>
            <p:cNvPr id="41002" name="Rectangle 52"/>
            <p:cNvSpPr>
              <a:spLocks noChangeArrowheads="1"/>
            </p:cNvSpPr>
            <p:nvPr/>
          </p:nvSpPr>
          <p:spPr bwMode="auto">
            <a:xfrm>
              <a:off x="3235325" y="4800600"/>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255</a:t>
              </a:r>
              <a:endParaRPr lang="en-CA" altLang="en-US" sz="1200" b="1">
                <a:latin typeface="Corbel" panose="020B0503020204020204" pitchFamily="34" charset="0"/>
              </a:endParaRPr>
            </a:p>
          </p:txBody>
        </p:sp>
        <p:sp>
          <p:nvSpPr>
            <p:cNvPr id="41003" name="Rectangle 53"/>
            <p:cNvSpPr>
              <a:spLocks noChangeArrowheads="1"/>
            </p:cNvSpPr>
            <p:nvPr/>
          </p:nvSpPr>
          <p:spPr bwMode="auto">
            <a:xfrm>
              <a:off x="3235325" y="5105400"/>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256</a:t>
              </a:r>
              <a:endParaRPr lang="en-CA" altLang="en-US" sz="1200" b="1">
                <a:latin typeface="Corbel" panose="020B0503020204020204" pitchFamily="34" charset="0"/>
              </a:endParaRPr>
            </a:p>
          </p:txBody>
        </p:sp>
        <p:sp>
          <p:nvSpPr>
            <p:cNvPr id="41004" name="Rectangle 54"/>
            <p:cNvSpPr>
              <a:spLocks noChangeArrowheads="1"/>
            </p:cNvSpPr>
            <p:nvPr/>
          </p:nvSpPr>
          <p:spPr bwMode="auto">
            <a:xfrm>
              <a:off x="3235325" y="5453062"/>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257</a:t>
              </a:r>
              <a:endParaRPr lang="en-CA" altLang="en-US" sz="1200" b="1">
                <a:latin typeface="Corbel" panose="020B0503020204020204" pitchFamily="34" charset="0"/>
              </a:endParaRPr>
            </a:p>
          </p:txBody>
        </p:sp>
        <p:sp>
          <p:nvSpPr>
            <p:cNvPr id="41005" name="Rectangle 55"/>
            <p:cNvSpPr>
              <a:spLocks noChangeArrowheads="1"/>
            </p:cNvSpPr>
            <p:nvPr/>
          </p:nvSpPr>
          <p:spPr bwMode="auto">
            <a:xfrm>
              <a:off x="3205163" y="6480175"/>
              <a:ext cx="801501"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4095</a:t>
              </a:r>
              <a:endParaRPr lang="en-CA" altLang="en-US" sz="1200" b="1">
                <a:latin typeface="Corbel" panose="020B0503020204020204" pitchFamily="34" charset="0"/>
              </a:endParaRPr>
            </a:p>
          </p:txBody>
        </p:sp>
        <p:sp>
          <p:nvSpPr>
            <p:cNvPr id="41006" name="Freeform 65"/>
            <p:cNvSpPr>
              <a:spLocks/>
            </p:cNvSpPr>
            <p:nvPr/>
          </p:nvSpPr>
          <p:spPr bwMode="auto">
            <a:xfrm>
              <a:off x="2352675" y="3000375"/>
              <a:ext cx="544513" cy="271462"/>
            </a:xfrm>
            <a:custGeom>
              <a:avLst/>
              <a:gdLst>
                <a:gd name="T0" fmla="*/ 2147483647 w 36"/>
                <a:gd name="T1" fmla="*/ 2147483647 h 18"/>
                <a:gd name="T2" fmla="*/ 2147483647 w 36"/>
                <a:gd name="T3" fmla="*/ 2147483647 h 18"/>
                <a:gd name="T4" fmla="*/ 2147483647 w 36"/>
                <a:gd name="T5" fmla="*/ 2147483647 h 18"/>
                <a:gd name="T6" fmla="*/ 2147483647 w 36"/>
                <a:gd name="T7" fmla="*/ 909774581 h 18"/>
                <a:gd name="T8" fmla="*/ 2147483647 w 36"/>
                <a:gd name="T9" fmla="*/ 909774581 h 18"/>
                <a:gd name="T10" fmla="*/ 2147483647 w 36"/>
                <a:gd name="T11" fmla="*/ 0 h 18"/>
                <a:gd name="T12" fmla="*/ 0 w 36"/>
                <a:gd name="T13" fmla="*/ 2046989448 h 18"/>
                <a:gd name="T14" fmla="*/ 2147483647 w 36"/>
                <a:gd name="T15" fmla="*/ 2147483647 h 18"/>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18"/>
                <a:gd name="T26" fmla="*/ 36 w 36"/>
                <a:gd name="T27" fmla="*/ 18 h 1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18">
                  <a:moveTo>
                    <a:pt x="14" y="18"/>
                  </a:moveTo>
                  <a:lnTo>
                    <a:pt x="14" y="13"/>
                  </a:lnTo>
                  <a:lnTo>
                    <a:pt x="36" y="13"/>
                  </a:lnTo>
                  <a:lnTo>
                    <a:pt x="36" y="4"/>
                  </a:lnTo>
                  <a:lnTo>
                    <a:pt x="14" y="4"/>
                  </a:lnTo>
                  <a:lnTo>
                    <a:pt x="14" y="0"/>
                  </a:lnTo>
                  <a:lnTo>
                    <a:pt x="0" y="9"/>
                  </a:lnTo>
                  <a:lnTo>
                    <a:pt x="14" y="18"/>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1007" name="Line 66"/>
            <p:cNvSpPr>
              <a:spLocks noChangeShapeType="1"/>
            </p:cNvSpPr>
            <p:nvPr/>
          </p:nvSpPr>
          <p:spPr bwMode="auto">
            <a:xfrm flipV="1">
              <a:off x="3009900" y="2279650"/>
              <a:ext cx="1588"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08" name="Line 67"/>
            <p:cNvSpPr>
              <a:spLocks noChangeShapeType="1"/>
            </p:cNvSpPr>
            <p:nvPr/>
          </p:nvSpPr>
          <p:spPr bwMode="auto">
            <a:xfrm flipV="1">
              <a:off x="3009900" y="2673350"/>
              <a:ext cx="1588"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09" name="Line 68"/>
            <p:cNvSpPr>
              <a:spLocks noChangeShapeType="1"/>
            </p:cNvSpPr>
            <p:nvPr/>
          </p:nvSpPr>
          <p:spPr bwMode="auto">
            <a:xfrm flipV="1">
              <a:off x="4037013" y="2279650"/>
              <a:ext cx="1587"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0" name="Line 69"/>
            <p:cNvSpPr>
              <a:spLocks noChangeShapeType="1"/>
            </p:cNvSpPr>
            <p:nvPr/>
          </p:nvSpPr>
          <p:spPr bwMode="auto">
            <a:xfrm flipV="1">
              <a:off x="4037013" y="2673350"/>
              <a:ext cx="1587"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1" name="Line 70"/>
            <p:cNvSpPr>
              <a:spLocks noChangeShapeType="1"/>
            </p:cNvSpPr>
            <p:nvPr/>
          </p:nvSpPr>
          <p:spPr bwMode="auto">
            <a:xfrm flipH="1">
              <a:off x="2949575" y="25527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2" name="Line 71"/>
            <p:cNvSpPr>
              <a:spLocks noChangeShapeType="1"/>
            </p:cNvSpPr>
            <p:nvPr/>
          </p:nvSpPr>
          <p:spPr bwMode="auto">
            <a:xfrm flipH="1">
              <a:off x="2949575" y="264318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3" name="Line 72"/>
            <p:cNvSpPr>
              <a:spLocks noChangeShapeType="1"/>
            </p:cNvSpPr>
            <p:nvPr/>
          </p:nvSpPr>
          <p:spPr bwMode="auto">
            <a:xfrm flipH="1">
              <a:off x="3976688" y="25527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4" name="Line 73"/>
            <p:cNvSpPr>
              <a:spLocks noChangeShapeType="1"/>
            </p:cNvSpPr>
            <p:nvPr/>
          </p:nvSpPr>
          <p:spPr bwMode="auto">
            <a:xfrm flipH="1">
              <a:off x="3976688" y="264318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5" name="Line 74"/>
            <p:cNvSpPr>
              <a:spLocks noChangeShapeType="1"/>
            </p:cNvSpPr>
            <p:nvPr/>
          </p:nvSpPr>
          <p:spPr bwMode="auto">
            <a:xfrm flipV="1">
              <a:off x="3009900" y="5710237"/>
              <a:ext cx="1588"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6" name="Line 75"/>
            <p:cNvSpPr>
              <a:spLocks noChangeShapeType="1"/>
            </p:cNvSpPr>
            <p:nvPr/>
          </p:nvSpPr>
          <p:spPr bwMode="auto">
            <a:xfrm flipV="1">
              <a:off x="3009900" y="6088062"/>
              <a:ext cx="1588" cy="3016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7" name="Line 76"/>
            <p:cNvSpPr>
              <a:spLocks noChangeShapeType="1"/>
            </p:cNvSpPr>
            <p:nvPr/>
          </p:nvSpPr>
          <p:spPr bwMode="auto">
            <a:xfrm flipV="1">
              <a:off x="4037013" y="5710237"/>
              <a:ext cx="1587"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8" name="Line 77"/>
            <p:cNvSpPr>
              <a:spLocks noChangeShapeType="1"/>
            </p:cNvSpPr>
            <p:nvPr/>
          </p:nvSpPr>
          <p:spPr bwMode="auto">
            <a:xfrm flipV="1">
              <a:off x="4037013" y="6088062"/>
              <a:ext cx="1587" cy="3016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19" name="Line 78"/>
            <p:cNvSpPr>
              <a:spLocks noChangeShapeType="1"/>
            </p:cNvSpPr>
            <p:nvPr/>
          </p:nvSpPr>
          <p:spPr bwMode="auto">
            <a:xfrm flipH="1">
              <a:off x="2949575" y="598170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0" name="Line 79"/>
            <p:cNvSpPr>
              <a:spLocks noChangeShapeType="1"/>
            </p:cNvSpPr>
            <p:nvPr/>
          </p:nvSpPr>
          <p:spPr bwMode="auto">
            <a:xfrm flipH="1">
              <a:off x="2949575" y="60579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1" name="Line 80"/>
            <p:cNvSpPr>
              <a:spLocks noChangeShapeType="1"/>
            </p:cNvSpPr>
            <p:nvPr/>
          </p:nvSpPr>
          <p:spPr bwMode="auto">
            <a:xfrm flipH="1">
              <a:off x="3976688" y="598170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2" name="Line 81"/>
            <p:cNvSpPr>
              <a:spLocks noChangeShapeType="1"/>
            </p:cNvSpPr>
            <p:nvPr/>
          </p:nvSpPr>
          <p:spPr bwMode="auto">
            <a:xfrm flipH="1">
              <a:off x="3976688" y="60579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3" name="Line 82"/>
            <p:cNvSpPr>
              <a:spLocks noChangeShapeType="1"/>
            </p:cNvSpPr>
            <p:nvPr/>
          </p:nvSpPr>
          <p:spPr bwMode="auto">
            <a:xfrm flipV="1">
              <a:off x="3009900" y="4002087"/>
              <a:ext cx="1588" cy="2873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4" name="Line 83"/>
            <p:cNvSpPr>
              <a:spLocks noChangeShapeType="1"/>
            </p:cNvSpPr>
            <p:nvPr/>
          </p:nvSpPr>
          <p:spPr bwMode="auto">
            <a:xfrm flipV="1">
              <a:off x="3009900" y="4379912"/>
              <a:ext cx="1588"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5" name="Line 84"/>
            <p:cNvSpPr>
              <a:spLocks noChangeShapeType="1"/>
            </p:cNvSpPr>
            <p:nvPr/>
          </p:nvSpPr>
          <p:spPr bwMode="auto">
            <a:xfrm flipV="1">
              <a:off x="4037013" y="4002087"/>
              <a:ext cx="1587" cy="2873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6" name="Line 85"/>
            <p:cNvSpPr>
              <a:spLocks noChangeShapeType="1"/>
            </p:cNvSpPr>
            <p:nvPr/>
          </p:nvSpPr>
          <p:spPr bwMode="auto">
            <a:xfrm flipV="1">
              <a:off x="4037013" y="4379912"/>
              <a:ext cx="1587"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7" name="Line 86"/>
            <p:cNvSpPr>
              <a:spLocks noChangeShapeType="1"/>
            </p:cNvSpPr>
            <p:nvPr/>
          </p:nvSpPr>
          <p:spPr bwMode="auto">
            <a:xfrm flipH="1">
              <a:off x="2949575" y="427513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8" name="Line 87"/>
            <p:cNvSpPr>
              <a:spLocks noChangeShapeType="1"/>
            </p:cNvSpPr>
            <p:nvPr/>
          </p:nvSpPr>
          <p:spPr bwMode="auto">
            <a:xfrm flipH="1">
              <a:off x="2949575" y="434975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29" name="Line 88"/>
            <p:cNvSpPr>
              <a:spLocks noChangeShapeType="1"/>
            </p:cNvSpPr>
            <p:nvPr/>
          </p:nvSpPr>
          <p:spPr bwMode="auto">
            <a:xfrm flipH="1">
              <a:off x="3976688" y="427513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30" name="Line 89"/>
            <p:cNvSpPr>
              <a:spLocks noChangeShapeType="1"/>
            </p:cNvSpPr>
            <p:nvPr/>
          </p:nvSpPr>
          <p:spPr bwMode="auto">
            <a:xfrm flipH="1">
              <a:off x="3976688" y="434975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grpSp>
          <p:nvGrpSpPr>
            <p:cNvPr id="41031" name="Group 120"/>
            <p:cNvGrpSpPr>
              <a:grpSpLocks/>
            </p:cNvGrpSpPr>
            <p:nvPr/>
          </p:nvGrpSpPr>
          <p:grpSpPr bwMode="auto">
            <a:xfrm>
              <a:off x="860425" y="4910137"/>
              <a:ext cx="1631950" cy="785813"/>
              <a:chOff x="634" y="2853"/>
              <a:chExt cx="1028" cy="495"/>
            </a:xfrm>
          </p:grpSpPr>
          <p:sp>
            <p:nvSpPr>
              <p:cNvPr id="215" name="Rectangle 98"/>
              <p:cNvSpPr>
                <a:spLocks noChangeArrowheads="1"/>
              </p:cNvSpPr>
              <p:nvPr/>
            </p:nvSpPr>
            <p:spPr bwMode="auto">
              <a:xfrm>
                <a:off x="634" y="2996"/>
                <a:ext cx="1028" cy="162"/>
              </a:xfrm>
              <a:prstGeom prst="rect">
                <a:avLst/>
              </a:prstGeom>
              <a:noFill/>
              <a:ln w="28575">
                <a:solidFill>
                  <a:schemeClr val="accent1">
                    <a:lumMod val="75000"/>
                  </a:schemeClr>
                </a:solidFill>
                <a:miter lim="800000"/>
                <a:headEnd/>
                <a:tailEnd/>
              </a:ln>
            </p:spPr>
            <p:txBody>
              <a:bodyPr/>
              <a:lstStyle/>
              <a:p>
                <a:pPr fontAlgn="auto">
                  <a:spcBef>
                    <a:spcPts val="0"/>
                  </a:spcBef>
                  <a:spcAft>
                    <a:spcPts val="0"/>
                  </a:spcAft>
                  <a:defRPr/>
                </a:pPr>
                <a:endParaRPr lang="en-US">
                  <a:latin typeface="+mn-lt"/>
                </a:endParaRPr>
              </a:p>
            </p:txBody>
          </p:sp>
          <p:sp>
            <p:nvSpPr>
              <p:cNvPr id="217" name="Line 100"/>
              <p:cNvSpPr>
                <a:spLocks noChangeShapeType="1"/>
              </p:cNvSpPr>
              <p:nvPr/>
            </p:nvSpPr>
            <p:spPr bwMode="auto">
              <a:xfrm flipV="1">
                <a:off x="1386" y="2996"/>
                <a:ext cx="1" cy="162"/>
              </a:xfrm>
              <a:prstGeom prst="line">
                <a:avLst/>
              </a:prstGeom>
              <a:noFill/>
              <a:ln w="28575">
                <a:solidFill>
                  <a:schemeClr val="accent1">
                    <a:lumMod val="75000"/>
                  </a:schemeClr>
                </a:solidFill>
                <a:round/>
                <a:headEnd/>
                <a:tailEnd/>
              </a:ln>
            </p:spPr>
            <p:txBody>
              <a:bodyPr/>
              <a:lstStyle/>
              <a:p>
                <a:pPr fontAlgn="auto">
                  <a:spcBef>
                    <a:spcPts val="0"/>
                  </a:spcBef>
                  <a:spcAft>
                    <a:spcPts val="0"/>
                  </a:spcAft>
                  <a:defRPr/>
                </a:pPr>
                <a:endParaRPr lang="en-US">
                  <a:latin typeface="+mn-lt"/>
                </a:endParaRPr>
              </a:p>
            </p:txBody>
          </p:sp>
          <p:sp>
            <p:nvSpPr>
              <p:cNvPr id="41064" name="Rectangle 102"/>
              <p:cNvSpPr>
                <a:spLocks noChangeArrowheads="1"/>
              </p:cNvSpPr>
              <p:nvPr/>
            </p:nvSpPr>
            <p:spPr bwMode="auto">
              <a:xfrm>
                <a:off x="1500" y="3015"/>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4</a:t>
                </a:r>
                <a:endParaRPr lang="en-CA" altLang="en-US" sz="2400">
                  <a:latin typeface="Corbel" panose="020B0503020204020204" pitchFamily="34" charset="0"/>
                </a:endParaRPr>
              </a:p>
            </p:txBody>
          </p:sp>
          <p:sp>
            <p:nvSpPr>
              <p:cNvPr id="41065" name="Rectangle 103"/>
              <p:cNvSpPr>
                <a:spLocks noChangeArrowheads="1"/>
              </p:cNvSpPr>
              <p:nvPr/>
            </p:nvSpPr>
            <p:spPr bwMode="auto">
              <a:xfrm>
                <a:off x="787" y="3242"/>
                <a:ext cx="78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Main memory address</a:t>
                </a:r>
                <a:endParaRPr lang="en-CA" altLang="en-US" sz="2400">
                  <a:latin typeface="Corbel" panose="020B0503020204020204" pitchFamily="34" charset="0"/>
                </a:endParaRPr>
              </a:p>
            </p:txBody>
          </p:sp>
          <p:sp>
            <p:nvSpPr>
              <p:cNvPr id="41066" name="Rectangle 105"/>
              <p:cNvSpPr>
                <a:spLocks noChangeArrowheads="1"/>
              </p:cNvSpPr>
              <p:nvPr/>
            </p:nvSpPr>
            <p:spPr bwMode="auto">
              <a:xfrm>
                <a:off x="988" y="2853"/>
                <a:ext cx="192" cy="1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400" b="1">
                    <a:solidFill>
                      <a:srgbClr val="000000"/>
                    </a:solidFill>
                    <a:latin typeface="Nimbus Roman No9 L"/>
                  </a:rPr>
                  <a:t>Tag</a:t>
                </a:r>
                <a:endParaRPr lang="en-CA" altLang="en-US" sz="1400" b="1">
                  <a:latin typeface="Corbel" panose="020B0503020204020204" pitchFamily="34" charset="0"/>
                </a:endParaRPr>
              </a:p>
            </p:txBody>
          </p:sp>
          <p:sp>
            <p:nvSpPr>
              <p:cNvPr id="41067" name="Rectangle 108"/>
              <p:cNvSpPr>
                <a:spLocks noChangeArrowheads="1"/>
              </p:cNvSpPr>
              <p:nvPr/>
            </p:nvSpPr>
            <p:spPr bwMode="auto">
              <a:xfrm>
                <a:off x="1407" y="2853"/>
                <a:ext cx="247" cy="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Word</a:t>
                </a:r>
                <a:endParaRPr lang="en-CA" altLang="en-US" sz="1200" b="1">
                  <a:latin typeface="Corbel" panose="020B0503020204020204" pitchFamily="34" charset="0"/>
                </a:endParaRPr>
              </a:p>
            </p:txBody>
          </p:sp>
          <p:sp>
            <p:nvSpPr>
              <p:cNvPr id="41068" name="Rectangle 109"/>
              <p:cNvSpPr>
                <a:spLocks noChangeArrowheads="1"/>
              </p:cNvSpPr>
              <p:nvPr/>
            </p:nvSpPr>
            <p:spPr bwMode="auto">
              <a:xfrm>
                <a:off x="968" y="3015"/>
                <a:ext cx="199" cy="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12</a:t>
                </a:r>
                <a:endParaRPr lang="en-CA" altLang="en-US" sz="2400">
                  <a:latin typeface="Corbel" panose="020B0503020204020204" pitchFamily="34" charset="0"/>
                </a:endParaRPr>
              </a:p>
            </p:txBody>
          </p:sp>
        </p:grpSp>
        <p:sp>
          <p:nvSpPr>
            <p:cNvPr id="41032" name="Rectangle 115"/>
            <p:cNvSpPr>
              <a:spLocks noChangeArrowheads="1"/>
            </p:cNvSpPr>
            <p:nvPr/>
          </p:nvSpPr>
          <p:spPr bwMode="auto">
            <a:xfrm>
              <a:off x="3009900" y="5362575"/>
              <a:ext cx="1027113" cy="347662"/>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186" name="Rectangle 16"/>
            <p:cNvSpPr>
              <a:spLocks noChangeArrowheads="1"/>
            </p:cNvSpPr>
            <p:nvPr/>
          </p:nvSpPr>
          <p:spPr bwMode="auto">
            <a:xfrm>
              <a:off x="1228726" y="2644775"/>
              <a:ext cx="1027112" cy="346075"/>
            </a:xfrm>
            <a:prstGeom prst="rect">
              <a:avLst/>
            </a:prstGeom>
            <a:solidFill>
              <a:schemeClr val="accent1">
                <a:lumMod val="40000"/>
                <a:lumOff val="60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187" name="Rectangle 17"/>
            <p:cNvSpPr>
              <a:spLocks noChangeArrowheads="1"/>
            </p:cNvSpPr>
            <p:nvPr/>
          </p:nvSpPr>
          <p:spPr bwMode="auto">
            <a:xfrm>
              <a:off x="1228726" y="2297113"/>
              <a:ext cx="1027112" cy="347662"/>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1035" name="Rectangle 18"/>
            <p:cNvSpPr>
              <a:spLocks noChangeArrowheads="1"/>
            </p:cNvSpPr>
            <p:nvPr/>
          </p:nvSpPr>
          <p:spPr bwMode="auto">
            <a:xfrm>
              <a:off x="1228725" y="3671887"/>
              <a:ext cx="1027113" cy="347663"/>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036" name="Rectangle 19"/>
            <p:cNvSpPr>
              <a:spLocks noChangeArrowheads="1"/>
            </p:cNvSpPr>
            <p:nvPr/>
          </p:nvSpPr>
          <p:spPr bwMode="auto">
            <a:xfrm>
              <a:off x="1228725" y="3671887"/>
              <a:ext cx="1027113" cy="347663"/>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037" name="Rectangle 20"/>
            <p:cNvSpPr>
              <a:spLocks noChangeArrowheads="1"/>
            </p:cNvSpPr>
            <p:nvPr/>
          </p:nvSpPr>
          <p:spPr bwMode="auto">
            <a:xfrm>
              <a:off x="715963" y="2297112"/>
              <a:ext cx="512762" cy="180975"/>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038" name="Rectangle 21"/>
            <p:cNvSpPr>
              <a:spLocks noChangeArrowheads="1"/>
            </p:cNvSpPr>
            <p:nvPr/>
          </p:nvSpPr>
          <p:spPr bwMode="auto">
            <a:xfrm>
              <a:off x="715963" y="2644775"/>
              <a:ext cx="512762" cy="165100"/>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039" name="Rectangle 22"/>
            <p:cNvSpPr>
              <a:spLocks noChangeArrowheads="1"/>
            </p:cNvSpPr>
            <p:nvPr/>
          </p:nvSpPr>
          <p:spPr bwMode="auto">
            <a:xfrm>
              <a:off x="715963" y="3671887"/>
              <a:ext cx="512762" cy="166688"/>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040" name="Rectangle 23"/>
            <p:cNvSpPr>
              <a:spLocks noChangeArrowheads="1"/>
            </p:cNvSpPr>
            <p:nvPr/>
          </p:nvSpPr>
          <p:spPr bwMode="auto">
            <a:xfrm>
              <a:off x="881063" y="2281237"/>
              <a:ext cx="1698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sp>
          <p:nvSpPr>
            <p:cNvPr id="41041" name="Rectangle 24"/>
            <p:cNvSpPr>
              <a:spLocks noChangeArrowheads="1"/>
            </p:cNvSpPr>
            <p:nvPr/>
          </p:nvSpPr>
          <p:spPr bwMode="auto">
            <a:xfrm>
              <a:off x="881063" y="2628900"/>
              <a:ext cx="1698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sp>
          <p:nvSpPr>
            <p:cNvPr id="41042" name="Rectangle 25"/>
            <p:cNvSpPr>
              <a:spLocks noChangeArrowheads="1"/>
            </p:cNvSpPr>
            <p:nvPr/>
          </p:nvSpPr>
          <p:spPr bwMode="auto">
            <a:xfrm>
              <a:off x="881063" y="3656012"/>
              <a:ext cx="1698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sp>
          <p:nvSpPr>
            <p:cNvPr id="41043" name="Rectangle 26"/>
            <p:cNvSpPr>
              <a:spLocks noChangeArrowheads="1"/>
            </p:cNvSpPr>
            <p:nvPr/>
          </p:nvSpPr>
          <p:spPr bwMode="auto">
            <a:xfrm>
              <a:off x="1576388" y="2054225"/>
              <a:ext cx="3492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Cache</a:t>
              </a:r>
              <a:endParaRPr lang="en-CA" altLang="en-US" sz="2400">
                <a:latin typeface="Corbel" panose="020B0503020204020204" pitchFamily="34" charset="0"/>
              </a:endParaRPr>
            </a:p>
          </p:txBody>
        </p:sp>
        <p:sp>
          <p:nvSpPr>
            <p:cNvPr id="41044" name="Rectangle 58"/>
            <p:cNvSpPr>
              <a:spLocks noChangeArrowheads="1"/>
            </p:cNvSpPr>
            <p:nvPr/>
          </p:nvSpPr>
          <p:spPr bwMode="auto">
            <a:xfrm>
              <a:off x="1319213" y="2735262"/>
              <a:ext cx="846137"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045" name="Rectangle 56"/>
            <p:cNvSpPr>
              <a:spLocks noChangeArrowheads="1"/>
            </p:cNvSpPr>
            <p:nvPr/>
          </p:nvSpPr>
          <p:spPr bwMode="auto">
            <a:xfrm>
              <a:off x="1319213" y="2387600"/>
              <a:ext cx="846137"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046" name="Rectangle 60"/>
            <p:cNvSpPr>
              <a:spLocks noChangeArrowheads="1"/>
            </p:cNvSpPr>
            <p:nvPr/>
          </p:nvSpPr>
          <p:spPr bwMode="auto">
            <a:xfrm>
              <a:off x="1319213" y="3762375"/>
              <a:ext cx="846137" cy="166687"/>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047" name="Rectangle 61"/>
            <p:cNvSpPr>
              <a:spLocks noChangeArrowheads="1"/>
            </p:cNvSpPr>
            <p:nvPr/>
          </p:nvSpPr>
          <p:spPr bwMode="auto">
            <a:xfrm>
              <a:off x="1319213" y="3762375"/>
              <a:ext cx="846137" cy="166687"/>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048" name="Rectangle 59"/>
            <p:cNvSpPr>
              <a:spLocks noChangeArrowheads="1"/>
            </p:cNvSpPr>
            <p:nvPr/>
          </p:nvSpPr>
          <p:spPr bwMode="auto">
            <a:xfrm>
              <a:off x="1319213" y="2735262"/>
              <a:ext cx="846137"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049" name="Rectangle 62"/>
            <p:cNvSpPr>
              <a:spLocks noChangeArrowheads="1"/>
            </p:cNvSpPr>
            <p:nvPr/>
          </p:nvSpPr>
          <p:spPr bwMode="auto">
            <a:xfrm>
              <a:off x="1531938" y="2386012"/>
              <a:ext cx="4381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0</a:t>
              </a:r>
              <a:endParaRPr lang="en-CA" altLang="en-US" sz="2400">
                <a:latin typeface="Corbel" panose="020B0503020204020204" pitchFamily="34" charset="0"/>
              </a:endParaRPr>
            </a:p>
          </p:txBody>
        </p:sp>
        <p:sp>
          <p:nvSpPr>
            <p:cNvPr id="41050" name="Rectangle 63"/>
            <p:cNvSpPr>
              <a:spLocks noChangeArrowheads="1"/>
            </p:cNvSpPr>
            <p:nvPr/>
          </p:nvSpPr>
          <p:spPr bwMode="auto">
            <a:xfrm>
              <a:off x="1531938" y="2719387"/>
              <a:ext cx="4381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1</a:t>
              </a:r>
              <a:endParaRPr lang="en-CA" altLang="en-US" sz="2400">
                <a:latin typeface="Corbel" panose="020B0503020204020204" pitchFamily="34" charset="0"/>
              </a:endParaRPr>
            </a:p>
          </p:txBody>
        </p:sp>
        <p:sp>
          <p:nvSpPr>
            <p:cNvPr id="41051" name="Rectangle 64"/>
            <p:cNvSpPr>
              <a:spLocks noChangeArrowheads="1"/>
            </p:cNvSpPr>
            <p:nvPr/>
          </p:nvSpPr>
          <p:spPr bwMode="auto">
            <a:xfrm>
              <a:off x="1455738" y="3746500"/>
              <a:ext cx="5778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127</a:t>
              </a:r>
              <a:endParaRPr lang="en-CA" altLang="en-US" sz="2400">
                <a:latin typeface="Corbel" panose="020B0503020204020204" pitchFamily="34" charset="0"/>
              </a:endParaRPr>
            </a:p>
          </p:txBody>
        </p:sp>
        <p:sp>
          <p:nvSpPr>
            <p:cNvPr id="41052" name="Line 90"/>
            <p:cNvSpPr>
              <a:spLocks noChangeShapeType="1"/>
            </p:cNvSpPr>
            <p:nvPr/>
          </p:nvSpPr>
          <p:spPr bwMode="auto">
            <a:xfrm flipV="1">
              <a:off x="1228725" y="2990850"/>
              <a:ext cx="1588"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53" name="Line 91"/>
            <p:cNvSpPr>
              <a:spLocks noChangeShapeType="1"/>
            </p:cNvSpPr>
            <p:nvPr/>
          </p:nvSpPr>
          <p:spPr bwMode="auto">
            <a:xfrm flipV="1">
              <a:off x="1228725" y="3368675"/>
              <a:ext cx="1588"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54" name="Line 92"/>
            <p:cNvSpPr>
              <a:spLocks noChangeShapeType="1"/>
            </p:cNvSpPr>
            <p:nvPr/>
          </p:nvSpPr>
          <p:spPr bwMode="auto">
            <a:xfrm flipV="1">
              <a:off x="2255838" y="2990850"/>
              <a:ext cx="1587"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55" name="Line 93"/>
            <p:cNvSpPr>
              <a:spLocks noChangeShapeType="1"/>
            </p:cNvSpPr>
            <p:nvPr/>
          </p:nvSpPr>
          <p:spPr bwMode="auto">
            <a:xfrm flipV="1">
              <a:off x="2255838" y="3368675"/>
              <a:ext cx="1587"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56" name="Line 94"/>
            <p:cNvSpPr>
              <a:spLocks noChangeShapeType="1"/>
            </p:cNvSpPr>
            <p:nvPr/>
          </p:nvSpPr>
          <p:spPr bwMode="auto">
            <a:xfrm flipH="1">
              <a:off x="1184275" y="3263900"/>
              <a:ext cx="90488"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57" name="Line 95"/>
            <p:cNvSpPr>
              <a:spLocks noChangeShapeType="1"/>
            </p:cNvSpPr>
            <p:nvPr/>
          </p:nvSpPr>
          <p:spPr bwMode="auto">
            <a:xfrm flipH="1">
              <a:off x="1184275" y="3338512"/>
              <a:ext cx="90488" cy="460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58" name="Line 96"/>
            <p:cNvSpPr>
              <a:spLocks noChangeShapeType="1"/>
            </p:cNvSpPr>
            <p:nvPr/>
          </p:nvSpPr>
          <p:spPr bwMode="auto">
            <a:xfrm flipH="1">
              <a:off x="2211388" y="3263900"/>
              <a:ext cx="90487"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59" name="Line 97"/>
            <p:cNvSpPr>
              <a:spLocks noChangeShapeType="1"/>
            </p:cNvSpPr>
            <p:nvPr/>
          </p:nvSpPr>
          <p:spPr bwMode="auto">
            <a:xfrm flipH="1">
              <a:off x="2211388" y="3338512"/>
              <a:ext cx="90487" cy="460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1060" name="Rectangle 117"/>
            <p:cNvSpPr>
              <a:spLocks noChangeArrowheads="1"/>
            </p:cNvSpPr>
            <p:nvPr/>
          </p:nvSpPr>
          <p:spPr bwMode="auto">
            <a:xfrm>
              <a:off x="1228725" y="2644775"/>
              <a:ext cx="1027113" cy="346075"/>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061" name="Rectangle 57"/>
            <p:cNvSpPr>
              <a:spLocks noChangeArrowheads="1"/>
            </p:cNvSpPr>
            <p:nvPr/>
          </p:nvSpPr>
          <p:spPr bwMode="auto">
            <a:xfrm>
              <a:off x="1319213" y="2387600"/>
              <a:ext cx="846137"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grpSp>
      <p:pic>
        <p:nvPicPr>
          <p:cNvPr id="2" name="Picture 1">
            <a:extLst>
              <a:ext uri="{FF2B5EF4-FFF2-40B4-BE49-F238E27FC236}">
                <a16:creationId xmlns:a16="http://schemas.microsoft.com/office/drawing/2014/main" xmlns="" id="{C159A48D-3390-466B-AB30-F099EF67D12D}"/>
              </a:ext>
            </a:extLst>
          </p:cNvPr>
          <p:cNvPicPr>
            <a:picLocks noChangeAspect="1" noChangeArrowheads="1"/>
          </p:cNvPicPr>
          <p:nvPr/>
        </p:nvPicPr>
        <p:blipFill>
          <a:blip r:embed="rId5" cstate="print"/>
          <a:srcRect/>
          <a:stretch>
            <a:fillRect/>
          </a:stretch>
        </p:blipFill>
        <p:spPr bwMode="auto">
          <a:xfrm>
            <a:off x="7315200" y="0"/>
            <a:ext cx="1333500" cy="1247775"/>
          </a:xfrm>
          <a:prstGeom prst="rect">
            <a:avLst/>
          </a:prstGeom>
          <a:noFill/>
          <a:ln w="9525">
            <a:noFill/>
            <a:miter lim="800000"/>
            <a:headEnd/>
            <a:tailEnd/>
          </a:ln>
          <a:effec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283"/>
    </mc:Choice>
    <mc:Fallback>
      <p:transition spd="slow" advTm="562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4" x="6759575" y="6608763"/>
          <p14:tracePt t="622" x="6688138" y="6599238"/>
          <p14:tracePt t="632" x="6608763" y="6572250"/>
          <p14:tracePt t="645" x="6500813" y="6491288"/>
          <p14:tracePt t="661" x="6143625" y="5956300"/>
          <p14:tracePt t="678" x="5697538" y="4919663"/>
          <p14:tracePt t="695" x="5589588" y="4465638"/>
          <p14:tracePt t="711" x="5473700" y="3697288"/>
          <p14:tracePt t="728" x="5473700" y="3232150"/>
          <p14:tracePt t="744" x="5491163" y="2857500"/>
          <p14:tracePt t="761" x="5581650" y="2509838"/>
          <p14:tracePt t="778" x="5616575" y="2428875"/>
          <p14:tracePt t="795" x="5643563" y="2366963"/>
          <p14:tracePt t="812" x="5653088" y="2357438"/>
          <p14:tracePt t="828" x="5661025" y="2357438"/>
          <p14:tracePt t="846" x="5653088" y="2357438"/>
          <p14:tracePt t="1111" x="5634038" y="2339975"/>
          <p14:tracePt t="1122" x="5616575" y="2339975"/>
          <p14:tracePt t="1132" x="5572125" y="2312988"/>
          <p14:tracePt t="1144" x="5473700" y="2276475"/>
          <p14:tracePt t="1160" x="5303838" y="2187575"/>
          <p14:tracePt t="1178" x="5160963" y="2098675"/>
          <p14:tracePt t="1195" x="5089525" y="2044700"/>
          <p14:tracePt t="1211" x="4991100" y="1955800"/>
          <p14:tracePt t="1228" x="4946650" y="1919288"/>
          <p14:tracePt t="1244" x="4946650" y="1911350"/>
          <p14:tracePt t="1261" x="4938713" y="1911350"/>
          <p14:tracePt t="1277" x="4938713" y="1901825"/>
          <p14:tracePt t="1293" x="4929188" y="1901825"/>
          <p14:tracePt t="1702" x="4919663" y="1901825"/>
          <p14:tracePt t="1713" x="4902200" y="1901825"/>
          <p14:tracePt t="1722" x="4884738" y="1901825"/>
          <p14:tracePt t="1732" x="4848225" y="1901825"/>
          <p14:tracePt t="1743" x="4803775" y="1901825"/>
          <p14:tracePt t="1759" x="4705350" y="1893888"/>
          <p14:tracePt t="1777" x="4616450" y="1884363"/>
          <p14:tracePt t="1794" x="4562475" y="1874838"/>
          <p14:tracePt t="1809" x="4483100" y="1847850"/>
          <p14:tracePt t="1827" x="4446588" y="1839913"/>
          <p14:tracePt t="1842" x="4411663" y="1830388"/>
          <p14:tracePt t="1859" x="4375150" y="1822450"/>
          <p14:tracePt t="1877" x="4367213" y="1812925"/>
          <p14:tracePt t="1896" x="4357688" y="1812925"/>
          <p14:tracePt t="1910" x="4348163" y="1812925"/>
          <p14:tracePt t="1927" x="4348163" y="1803400"/>
          <p14:tracePt t="1956" x="4340225" y="1803400"/>
          <p14:tracePt t="1987" x="4340225" y="1795463"/>
          <p14:tracePt t="2028" x="4357688" y="1785938"/>
          <p14:tracePt t="2048" x="4375150" y="1785938"/>
          <p14:tracePt t="2059" x="4394200" y="1785938"/>
          <p14:tracePt t="2069" x="4402138" y="1785938"/>
          <p14:tracePt t="2079" x="4419600" y="1785938"/>
          <p14:tracePt t="2093" x="4483100" y="1822450"/>
          <p14:tracePt t="2110" x="4527550" y="1857375"/>
          <p14:tracePt t="2126" x="4660900" y="1982788"/>
          <p14:tracePt t="2143" x="4724400" y="2027238"/>
          <p14:tracePt t="2160" x="4795838" y="2108200"/>
          <p14:tracePt t="2176" x="4840288" y="2170113"/>
          <p14:tracePt t="2193" x="4867275" y="2197100"/>
          <p14:tracePt t="2209" x="4884738" y="2232025"/>
          <p14:tracePt t="2226" x="4894263" y="2241550"/>
          <p14:tracePt t="2243" x="4894263" y="2251075"/>
          <p14:tracePt t="2283" x="4902200" y="2251075"/>
          <p14:tracePt t="2293" x="4894263" y="2241550"/>
          <p14:tracePt t="2641" x="4867275" y="2224088"/>
          <p14:tracePt t="2651" x="4848225" y="2187575"/>
          <p14:tracePt t="2662" x="4803775" y="2152650"/>
          <p14:tracePt t="2677" x="4679950" y="1938338"/>
          <p14:tracePt t="2695" x="4643438" y="1866900"/>
          <p14:tracePt t="2711" x="4589463" y="1795463"/>
          <p14:tracePt t="2728" x="4581525" y="1768475"/>
          <p14:tracePt t="2748" x="4572000" y="1758950"/>
          <p14:tracePt t="2765" x="4562475" y="1758950"/>
          <p14:tracePt t="2825" x="4554538" y="1758950"/>
          <p14:tracePt t="2835" x="4554538" y="1776413"/>
          <p14:tracePt t="2846" x="4554538" y="1803400"/>
          <p14:tracePt t="2859" x="4554538" y="1839913"/>
          <p14:tracePt t="2876" x="4554538" y="1866900"/>
          <p14:tracePt t="2892" x="4554538" y="1911350"/>
          <p14:tracePt t="2909" x="4554538" y="1955800"/>
          <p14:tracePt t="2926" x="4554538" y="1965325"/>
          <p14:tracePt t="2942" x="4572000" y="2009775"/>
          <p14:tracePt t="2959" x="4581525" y="2044700"/>
          <p14:tracePt t="2977" x="4589463" y="2062163"/>
          <p14:tracePt t="2997" x="4589463" y="2071688"/>
          <p14:tracePt t="3017" x="4598988" y="2071688"/>
          <p14:tracePt t="3027" x="4598988" y="2081213"/>
          <p14:tracePt t="3042" x="4625975" y="2108200"/>
          <p14:tracePt t="3060" x="4633913" y="2108200"/>
          <p14:tracePt t="3076" x="4670425" y="2133600"/>
          <p14:tracePt t="3093" x="4697413" y="2152650"/>
          <p14:tracePt t="3111" x="4697413" y="2160588"/>
          <p14:tracePt t="3126" x="4705350" y="2160588"/>
          <p14:tracePt t="3143" x="4705350" y="2170113"/>
          <p14:tracePt t="3160" x="4714875" y="2170113"/>
          <p14:tracePt t="3201" x="4724400" y="2170113"/>
          <p14:tracePt t="3436" x="4751388" y="2170113"/>
          <p14:tracePt t="3446" x="4776788" y="2179638"/>
          <p14:tracePt t="3460" x="4867275" y="2197100"/>
          <p14:tracePt t="3479" x="4956175" y="2214563"/>
          <p14:tracePt t="3495" x="5108575" y="2241550"/>
          <p14:tracePt t="3512" x="5214938" y="2259013"/>
          <p14:tracePt t="3528" x="5276850" y="2276475"/>
          <p14:tracePt t="3543" x="5384800" y="2286000"/>
          <p14:tracePt t="3560" x="5429250" y="2295525"/>
          <p14:tracePt t="3576" x="5527675" y="2295525"/>
          <p14:tracePt t="3593" x="5608638" y="2295525"/>
          <p14:tracePt t="3610" x="5643563" y="2295525"/>
          <p14:tracePt t="3626" x="5741988" y="2295525"/>
          <p14:tracePt t="3642" x="5786438" y="2286000"/>
          <p14:tracePt t="3659" x="5840413" y="2276475"/>
          <p14:tracePt t="3676" x="5857875" y="2276475"/>
          <p14:tracePt t="3694" x="5867400" y="2276475"/>
          <p14:tracePt t="4078" x="5894388" y="2268538"/>
          <p14:tracePt t="4089" x="5929313" y="2259013"/>
          <p14:tracePt t="4099" x="5991225" y="2251075"/>
          <p14:tracePt t="4111" x="6062663" y="2251075"/>
          <p14:tracePt t="4127" x="6197600" y="2251075"/>
          <p14:tracePt t="4144" x="6296025" y="2251075"/>
          <p14:tracePt t="4162" x="6330950" y="2251075"/>
          <p14:tracePt t="4177" x="6402388" y="2251075"/>
          <p14:tracePt t="4195" x="6456363" y="2251075"/>
          <p14:tracePt t="4212" x="6491288" y="2259013"/>
          <p14:tracePt t="4227" x="6518275" y="2268538"/>
          <p14:tracePt t="4246" x="6545263" y="2276475"/>
          <p14:tracePt t="4263" x="6554788" y="2276475"/>
          <p14:tracePt t="4282" x="6562725" y="2286000"/>
          <p14:tracePt t="4323" x="6572250" y="2286000"/>
          <p14:tracePt t="4333" x="6572250" y="2295525"/>
          <p14:tracePt t="4395" x="6581775" y="2303463"/>
          <p14:tracePt t="4405" x="6572250" y="2312988"/>
          <p14:tracePt t="5058" x="6510338" y="2330450"/>
          <p14:tracePt t="5068" x="6438900" y="2347913"/>
          <p14:tracePt t="5078" x="6330950" y="2384425"/>
          <p14:tracePt t="5094" x="6018213" y="2438400"/>
          <p14:tracePt t="5111" x="5911850" y="2455863"/>
          <p14:tracePt t="5127" x="5670550" y="2500313"/>
          <p14:tracePt t="5144" x="5446713" y="2527300"/>
          <p14:tracePt t="5162" x="5357813" y="2536825"/>
          <p14:tracePt t="5177" x="5214938" y="2562225"/>
          <p14:tracePt t="5194" x="5062538" y="2598738"/>
          <p14:tracePt t="5212" x="5027613" y="2616200"/>
          <p14:tracePt t="5228" x="4983163" y="2625725"/>
          <p14:tracePt t="5245" x="4965700" y="2625725"/>
          <p14:tracePt t="5245" x="4956175" y="2625725"/>
          <p14:tracePt t="5263" x="4946650" y="2633663"/>
          <p14:tracePt t="6176" x="4946650" y="2643188"/>
          <p14:tracePt t="6791" x="4946650" y="2652713"/>
          <p14:tracePt t="6821" x="4946650" y="2660650"/>
          <p14:tracePt t="6843" x="4956175" y="2660650"/>
          <p14:tracePt t="6852" x="4956175" y="2670175"/>
          <p14:tracePt t="6862" x="4965700" y="2679700"/>
          <p14:tracePt t="6876" x="4965700" y="2687638"/>
          <p14:tracePt t="6894" x="4973638" y="2687638"/>
          <p14:tracePt t="6910" x="4973638" y="2697163"/>
          <p14:tracePt t="6926" x="4973638" y="2705100"/>
          <p14:tracePt t="6943" x="4973638" y="2714625"/>
          <p14:tracePt t="6983" x="4973638" y="2724150"/>
          <p14:tracePt t="7014" x="4938713" y="2732088"/>
          <p14:tracePt t="7025" x="4894263" y="2741613"/>
          <p14:tracePt t="7034" x="4867275" y="2751138"/>
          <p14:tracePt t="7045" x="4840288" y="2759075"/>
          <p14:tracePt t="7059" x="4803775" y="2768600"/>
          <p14:tracePt t="7077" x="4786313" y="2768600"/>
          <p14:tracePt t="7093" x="4776788" y="2768600"/>
          <p14:tracePt t="7109" x="4768850" y="2768600"/>
          <p14:tracePt t="7126" x="4759325" y="2768600"/>
          <p14:tracePt t="7157" x="4768850" y="2768600"/>
          <p14:tracePt t="7320" x="4776788" y="2768600"/>
          <p14:tracePt t="7330" x="4786313" y="2768600"/>
          <p14:tracePt t="7340" x="4795838" y="2776538"/>
          <p14:tracePt t="7350" x="4813300" y="2776538"/>
          <p14:tracePt t="7361" x="4822825" y="2786063"/>
          <p14:tracePt t="7375" x="4857750" y="2786063"/>
          <p14:tracePt t="7393" x="4867275" y="2786063"/>
          <p14:tracePt t="7409" x="4894263" y="2803525"/>
          <p14:tracePt t="7427" x="4919663" y="2803525"/>
          <p14:tracePt t="7445" x="4929188" y="2803525"/>
          <p14:tracePt t="7460" x="4956175" y="2813050"/>
          <p14:tracePt t="7477" x="4965700" y="2813050"/>
          <p14:tracePt t="7494" x="4973638" y="2813050"/>
          <p14:tracePt t="7510" x="4983163" y="2813050"/>
          <p14:tracePt t="7544" x="4983163" y="2803525"/>
          <p14:tracePt t="7811" x="4983163" y="2786063"/>
          <p14:tracePt t="7821" x="4983163" y="2759075"/>
          <p14:tracePt t="7830" x="4983163" y="2741613"/>
          <p14:tracePt t="7844" x="4983163" y="2724150"/>
          <p14:tracePt t="7860" x="4983163" y="2697163"/>
          <p14:tracePt t="7879" x="4983163" y="2679700"/>
          <p14:tracePt t="7895" x="4983163" y="2670175"/>
          <p14:tracePt t="7912" x="4983163" y="2660650"/>
          <p14:tracePt t="7972" x="4983163" y="2643188"/>
          <p14:tracePt t="8371" x="4983163" y="2625725"/>
          <p14:tracePt t="8382" x="4983163" y="2608263"/>
          <p14:tracePt t="8394" x="4983163" y="2598738"/>
          <p14:tracePt t="8410" x="4983163" y="2581275"/>
          <p14:tracePt t="8427" x="4983163" y="2571750"/>
          <p14:tracePt t="8444" x="4983163" y="2562225"/>
          <p14:tracePt t="8460" x="4983163" y="2554288"/>
          <p14:tracePt t="8478" x="4991100" y="2544763"/>
          <p14:tracePt t="8495" x="4991100" y="2536825"/>
          <p14:tracePt t="8510" x="4991100" y="2527300"/>
          <p14:tracePt t="8526" x="4991100" y="2517775"/>
          <p14:tracePt t="8544" x="4991100" y="2500313"/>
          <p14:tracePt t="8564" x="4991100" y="2490788"/>
          <p14:tracePt t="8584" x="4991100" y="2482850"/>
          <p14:tracePt t="8605" x="4991100" y="2473325"/>
          <p14:tracePt t="8657" x="5000625" y="2473325"/>
          <p14:tracePt t="9277" x="5010150" y="2473325"/>
          <p14:tracePt t="11092" x="5018088" y="2473325"/>
          <p14:tracePt t="11654" x="5018088" y="2465388"/>
          <p14:tracePt t="11664" x="5037138" y="2455863"/>
          <p14:tracePt t="11677" x="5045075" y="2446338"/>
          <p14:tracePt t="11677" x="5062538" y="2446338"/>
          <p14:tracePt t="11695" x="5081588" y="2428875"/>
          <p14:tracePt t="11710" x="5133975" y="2411413"/>
          <p14:tracePt t="11728" x="5153025" y="2401888"/>
          <p14:tracePt t="11743" x="5180013" y="2393950"/>
          <p14:tracePt t="11760" x="5214938" y="2393950"/>
          <p14:tracePt t="11778" x="5224463" y="2393950"/>
          <p14:tracePt t="11794" x="5241925" y="2393950"/>
          <p14:tracePt t="11811" x="5251450" y="2393950"/>
          <p14:tracePt t="11827" x="5259388" y="2393950"/>
          <p14:tracePt t="11843" x="5268913" y="2393950"/>
          <p14:tracePt t="12774" x="5276850" y="2393950"/>
          <p14:tracePt t="12866" x="5286375" y="2393950"/>
          <p14:tracePt t="12918" x="5286375" y="2401888"/>
          <p14:tracePt t="13000" x="5295900" y="2401888"/>
          <p14:tracePt t="13021" x="5295900" y="2411413"/>
          <p14:tracePt t="13121" x="5286375" y="2411413"/>
          <p14:tracePt t="13570" x="5259388" y="2419350"/>
          <p14:tracePt t="13580" x="5241925" y="2419350"/>
          <p14:tracePt t="13592" x="5214938" y="2428875"/>
          <p14:tracePt t="13608" x="5170488" y="2438400"/>
          <p14:tracePt t="13627" x="5143500" y="2438400"/>
          <p14:tracePt t="13645" x="5133975" y="2438400"/>
          <p14:tracePt t="13661" x="5126038" y="2438400"/>
          <p14:tracePt t="13677" x="5116513" y="2438400"/>
          <p14:tracePt t="13693" x="5116513" y="2446338"/>
          <p14:tracePt t="14306" x="5116513" y="2455863"/>
          <p14:tracePt t="14327" x="5126038" y="2455863"/>
          <p14:tracePt t="14337" x="5133975" y="2465388"/>
          <p14:tracePt t="14346" x="5133975" y="2473325"/>
          <p14:tracePt t="14360" x="5153025" y="2500313"/>
          <p14:tracePt t="14376" x="5170488" y="2517775"/>
          <p14:tracePt t="14392" x="5187950" y="2536825"/>
          <p14:tracePt t="14409" x="5205413" y="2562225"/>
          <p14:tracePt t="14427" x="5214938" y="2571750"/>
          <p14:tracePt t="14443" x="5224463" y="2581275"/>
          <p14:tracePt t="14459" x="5224463" y="2589213"/>
          <p14:tracePt t="14476" x="5232400" y="2589213"/>
          <p14:tracePt t="14492" x="5232400" y="2598738"/>
          <p14:tracePt t="14518" x="5241925" y="2598738"/>
          <p14:tracePt t="14528" x="5251450" y="2598738"/>
          <p14:tracePt t="14885" x="5259388" y="2598738"/>
          <p14:tracePt t="14895" x="5286375" y="2598738"/>
          <p14:tracePt t="14908" x="5313363" y="2598738"/>
          <p14:tracePt t="14908" x="5340350" y="2598738"/>
          <p14:tracePt t="14927" x="5375275" y="2598738"/>
          <p14:tracePt t="14942" x="5419725" y="2608263"/>
          <p14:tracePt t="14959" x="5446713" y="2625725"/>
          <p14:tracePt t="14975" x="5500688" y="2633663"/>
          <p14:tracePt t="14992" x="5545138" y="2652713"/>
          <p14:tracePt t="15010" x="5562600" y="2652713"/>
          <p14:tracePt t="15026" x="5589588" y="2660650"/>
          <p14:tracePt t="15043" x="5608638" y="2670175"/>
          <p14:tracePt t="15060" x="5616575" y="2670175"/>
          <p14:tracePt t="15079" x="5634038" y="2670175"/>
          <p14:tracePt t="15517" x="5653088" y="2670175"/>
          <p14:tracePt t="15527" x="5670550" y="2670175"/>
          <p14:tracePt t="15538" x="5697538" y="2670175"/>
          <p14:tracePt t="15548" x="5724525" y="2670175"/>
          <p14:tracePt t="15560" x="5751513" y="2670175"/>
          <p14:tracePt t="15576" x="5795963" y="2670175"/>
          <p14:tracePt t="15593" x="5822950" y="2670175"/>
          <p14:tracePt t="15610" x="5830888" y="2670175"/>
          <p14:tracePt t="15625" x="5848350" y="2670175"/>
          <p14:tracePt t="15642" x="5857875" y="2670175"/>
          <p14:tracePt t="15660" x="5867400" y="2670175"/>
          <p14:tracePt t="15675" x="5884863" y="2679700"/>
          <p14:tracePt t="15693" x="5894388" y="2679700"/>
          <p14:tracePt t="15711" x="5902325" y="2679700"/>
          <p14:tracePt t="15726" x="5911850" y="2679700"/>
          <p14:tracePt t="15743" x="5911850" y="2687638"/>
          <p14:tracePt t="15759" x="5919788" y="2687638"/>
          <p14:tracePt t="15775" x="5929313" y="2687638"/>
          <p14:tracePt t="15792" x="5938838" y="2697163"/>
          <p14:tracePt t="15809" x="5946775" y="2705100"/>
          <p14:tracePt t="15826" x="5956300" y="2705100"/>
          <p14:tracePt t="15842" x="5965825" y="2714625"/>
          <p14:tracePt t="15864" x="5973763" y="2714625"/>
          <p14:tracePt t="15905" x="5973763" y="2724150"/>
          <p14:tracePt t="15915" x="5973763" y="2732088"/>
          <p14:tracePt t="15936" x="5965825" y="2741613"/>
          <p14:tracePt t="16589" x="5946775" y="2759075"/>
          <p14:tracePt t="16599" x="5894388" y="2795588"/>
          <p14:tracePt t="16610" x="5813425" y="2840038"/>
          <p14:tracePt t="16625" x="5599113" y="2982913"/>
          <p14:tracePt t="16644" x="5384800" y="3089275"/>
          <p14:tracePt t="16644" x="5205413" y="3152775"/>
          <p14:tracePt t="16660" x="5072063" y="3224213"/>
          <p14:tracePt t="16676" x="4776788" y="3313113"/>
          <p14:tracePt t="16694" x="4687888" y="3340100"/>
          <p14:tracePt t="16709" x="4598988" y="3367088"/>
          <p14:tracePt t="16726" x="4562475" y="3384550"/>
          <p14:tracePt t="16744" x="4554538" y="3384550"/>
          <p14:tracePt t="16759" x="4537075" y="3394075"/>
          <p14:tracePt t="17180" x="4527550" y="3411538"/>
          <p14:tracePt t="17190" x="4510088" y="3419475"/>
          <p14:tracePt t="17200" x="4500563" y="3429000"/>
          <p14:tracePt t="17221" x="4500563" y="3419475"/>
          <p14:tracePt t="17272" x="4510088" y="3394075"/>
          <p14:tracePt t="17282" x="4572000" y="3313113"/>
          <p14:tracePt t="17293" x="4679950" y="3214688"/>
          <p14:tracePt t="17310" x="4973638" y="3000375"/>
          <p14:tracePt t="17327" x="5089525" y="2938463"/>
          <p14:tracePt t="17327" x="5187950" y="2894013"/>
          <p14:tracePt t="17344" x="5286375" y="2867025"/>
          <p14:tracePt t="17360" x="5456238" y="2840038"/>
          <p14:tracePt t="17377" x="5500688" y="2840038"/>
          <p14:tracePt t="17392" x="5572125" y="2840038"/>
          <p14:tracePt t="17409" x="5634038" y="2840038"/>
          <p14:tracePt t="17426" x="5653088" y="2847975"/>
          <p14:tracePt t="17442" x="5670550" y="2847975"/>
          <p14:tracePt t="17459" x="5661025" y="2847975"/>
          <p14:tracePt t="17526" x="5634038" y="2857500"/>
          <p14:tracePt t="17536" x="5554663" y="2867025"/>
          <p14:tracePt t="17546" x="5456238" y="2901950"/>
          <p14:tracePt t="17560" x="5286375" y="2928938"/>
          <p14:tracePt t="17575" x="4857750" y="3081338"/>
          <p14:tracePt t="17592" x="4572000" y="3259138"/>
          <p14:tracePt t="17610" x="4348163" y="3411538"/>
          <p14:tracePt t="17626" x="4054475" y="3633788"/>
          <p14:tracePt t="17642" x="3741738" y="3956050"/>
          <p14:tracePt t="17660" x="3554413" y="4143375"/>
          <p14:tracePt t="17676" x="3348038" y="4402138"/>
          <p14:tracePt t="17692" x="3205163" y="4598988"/>
          <p14:tracePt t="17709" x="3071813" y="4803775"/>
          <p14:tracePt t="17726" x="3036888" y="4857750"/>
          <p14:tracePt t="17742" x="3017838" y="4867275"/>
          <p14:tracePt t="17944" x="2973388" y="4894263"/>
          <p14:tracePt t="17954" x="2874963" y="4929188"/>
          <p14:tracePt t="17964" x="2786063" y="4965700"/>
          <p14:tracePt t="17976" x="2643188" y="5010150"/>
          <p14:tracePt t="17992" x="2232025" y="5116513"/>
          <p14:tracePt t="18010" x="2152650" y="5133975"/>
          <p14:tracePt t="18010" x="2071688" y="5153025"/>
          <p14:tracePt t="18026" x="2027238" y="5170488"/>
          <p14:tracePt t="18042" x="1938338" y="5205413"/>
          <p14:tracePt t="18059" x="1919288" y="5224463"/>
          <p14:tracePt t="18075" x="1884363" y="5241925"/>
          <p14:tracePt t="18092" x="1874838" y="5268913"/>
          <p14:tracePt t="18109" x="1866900" y="5286375"/>
          <p14:tracePt t="18126" x="1866900" y="5322888"/>
          <p14:tracePt t="18142" x="1866900" y="5348288"/>
          <p14:tracePt t="18159" x="1866900" y="5357813"/>
          <p14:tracePt t="18175" x="1874838" y="5384800"/>
          <p14:tracePt t="18193" x="1893888" y="5394325"/>
          <p14:tracePt t="18210" x="1901825" y="5402263"/>
          <p14:tracePt t="18225" x="1919288" y="5411788"/>
          <p14:tracePt t="18242" x="1919288" y="5419725"/>
          <p14:tracePt t="18270" x="1928813" y="5419725"/>
          <p14:tracePt t="18280" x="1938338" y="5419725"/>
          <p14:tracePt t="18301" x="1955800" y="5402263"/>
          <p14:tracePt t="18311" x="1982788" y="5375275"/>
          <p14:tracePt t="18325" x="2036763" y="5303838"/>
          <p14:tracePt t="18343" x="2071688" y="5259388"/>
          <p14:tracePt t="18359" x="2098675" y="5224463"/>
          <p14:tracePt t="18375" x="2108200" y="5205413"/>
          <p14:tracePt t="18375" x="2116138" y="5197475"/>
          <p14:tracePt t="18393" x="2116138" y="5187950"/>
          <p14:tracePt t="18409" x="2116138" y="5180013"/>
          <p14:tracePt t="18425" x="2116138" y="5170488"/>
          <p14:tracePt t="18444" x="2098675" y="5170488"/>
          <p14:tracePt t="18464" x="2071688" y="5180013"/>
          <p14:tracePt t="18476" x="2044700" y="5197475"/>
          <p14:tracePt t="18492" x="1965325" y="5367338"/>
          <p14:tracePt t="18509" x="1901825" y="5518150"/>
          <p14:tracePt t="18526" x="1874838" y="5589588"/>
          <p14:tracePt t="18542" x="1847850" y="5795963"/>
          <p14:tracePt t="18559" x="1847850" y="5929313"/>
          <p14:tracePt t="18576" x="1847850" y="5956300"/>
          <p14:tracePt t="18592" x="1857375" y="5983288"/>
          <p14:tracePt t="18609" x="1874838" y="6000750"/>
          <p14:tracePt t="18625" x="1928813" y="6000750"/>
          <p14:tracePt t="18642" x="2027238" y="5929313"/>
          <p14:tracePt t="18659" x="2071688" y="5884863"/>
          <p14:tracePt t="18675" x="2170113" y="5741988"/>
          <p14:tracePt t="18692" x="2197100" y="5661025"/>
          <p14:tracePt t="18692" x="2224088" y="5581650"/>
          <p14:tracePt t="18709" x="2241550" y="5483225"/>
          <p14:tracePt t="18725" x="2241550" y="5330825"/>
          <p14:tracePt t="18742" x="2241550" y="5276850"/>
          <p14:tracePt t="18759" x="2214563" y="5197475"/>
          <p14:tracePt t="18775" x="2143125" y="5133975"/>
          <p14:tracePt t="18793" x="2116138" y="5099050"/>
          <p14:tracePt t="18809" x="2054225" y="5072063"/>
          <p14:tracePt t="18826" x="2017713" y="5062538"/>
          <p14:tracePt t="18843" x="2000250" y="5062538"/>
          <p14:tracePt t="18859" x="1965325" y="5081588"/>
          <p14:tracePt t="18876" x="1946275" y="5099050"/>
          <p14:tracePt t="18876" x="1928813" y="5170488"/>
          <p14:tracePt t="18893" x="1901825" y="5259388"/>
          <p14:tracePt t="18908" x="1874838" y="5402263"/>
          <p14:tracePt t="18926" x="1874838" y="5438775"/>
          <p14:tracePt t="18942" x="1874838" y="5518150"/>
          <p14:tracePt t="18960" x="1901825" y="5581650"/>
          <p14:tracePt t="18976" x="1911350" y="5589588"/>
          <p14:tracePt t="18993" x="1990725" y="5626100"/>
          <p14:tracePt t="19009" x="2108200" y="5626100"/>
          <p14:tracePt t="19026" x="2160588" y="5616575"/>
          <p14:tracePt t="19042" x="2224088" y="5562600"/>
          <p14:tracePt t="19060" x="2251075" y="5510213"/>
          <p14:tracePt t="19076" x="2303463" y="5367338"/>
          <p14:tracePt t="19092" x="2312988" y="5224463"/>
          <p14:tracePt t="19109" x="2312988" y="5180013"/>
          <p14:tracePt t="19126" x="2312988" y="5108575"/>
          <p14:tracePt t="19143" x="2276475" y="5081588"/>
          <p14:tracePt t="19159" x="2205038" y="5062538"/>
          <p14:tracePt t="19175" x="2108200" y="5054600"/>
          <p14:tracePt t="19192" x="2044700" y="5081588"/>
          <p14:tracePt t="19209" x="2027238" y="5089525"/>
          <p14:tracePt t="19225" x="1990725" y="5153025"/>
          <p14:tracePt t="19243" x="1973263" y="5224463"/>
          <p14:tracePt t="19243" x="1965325" y="5268913"/>
          <p14:tracePt t="19260" x="1965325" y="5313363"/>
          <p14:tracePt t="19276" x="1965325" y="5357813"/>
          <p14:tracePt t="19293" x="1965325" y="5367338"/>
          <p14:tracePt t="19309" x="1973263" y="5394325"/>
          <p14:tracePt t="19327" x="2027238" y="5419725"/>
          <p14:tracePt t="19343" x="2071688" y="5419725"/>
          <p14:tracePt t="19359" x="2133600" y="5419725"/>
          <p14:tracePt t="19375" x="2179638" y="5419725"/>
          <p14:tracePt t="19393" x="2197100" y="5402263"/>
          <p14:tracePt t="19409" x="2224088" y="5375275"/>
          <p14:tracePt t="19425" x="2232025" y="5340350"/>
          <p14:tracePt t="19442" x="2241550" y="5251450"/>
          <p14:tracePt t="19460" x="2241550" y="5197475"/>
          <p14:tracePt t="19477" x="2241550" y="5180013"/>
          <p14:tracePt t="19492" x="2224088" y="5160963"/>
          <p14:tracePt t="19509" x="2179638" y="5160963"/>
          <p14:tracePt t="19526" x="2160588" y="5160963"/>
          <p14:tracePt t="19542" x="2133600" y="5170488"/>
          <p14:tracePt t="19560" x="2116138" y="5187950"/>
          <p14:tracePt t="19577" x="2108200" y="5214938"/>
          <p14:tracePt t="19592" x="2108200" y="5241925"/>
          <p14:tracePt t="19609" x="2108200" y="5251450"/>
          <p14:tracePt t="19625" x="2125663" y="5268913"/>
          <p14:tracePt t="19642" x="2170113" y="5276850"/>
          <p14:tracePt t="19659" x="2187575" y="5276850"/>
          <p14:tracePt t="19675" x="2224088" y="5276850"/>
          <p14:tracePt t="19692" x="2232025" y="5276850"/>
          <p14:tracePt t="19709" x="2241550" y="5268913"/>
          <p14:tracePt t="19725" x="2251075" y="5224463"/>
          <p14:tracePt t="19742" x="2251075" y="5180013"/>
          <p14:tracePt t="19759" x="2251075" y="5160963"/>
          <p14:tracePt t="19775" x="2241550" y="5133975"/>
          <p14:tracePt t="19793" x="2232025" y="5133975"/>
          <p14:tracePt t="19809" x="2205038" y="5116513"/>
          <p14:tracePt t="19826" x="2170113" y="5116513"/>
          <p14:tracePt t="19843" x="2152650" y="5116513"/>
          <p14:tracePt t="19859" x="2125663" y="5116513"/>
          <p14:tracePt t="19876" x="2108200" y="5153025"/>
          <p14:tracePt t="19893" x="2098675" y="5197475"/>
          <p14:tracePt t="19909" x="2098675" y="5268913"/>
          <p14:tracePt t="19925" x="2098675" y="5286375"/>
          <p14:tracePt t="19942" x="2098675" y="5322888"/>
          <p14:tracePt t="19959" x="2108200" y="5340350"/>
          <p14:tracePt t="19976" x="2125663" y="5340350"/>
          <p14:tracePt t="19992" x="2170113" y="5348288"/>
          <p14:tracePt t="20009" x="2205038" y="5348288"/>
          <p14:tracePt t="20026" x="2214563" y="5340350"/>
          <p14:tracePt t="20042" x="2241550" y="5295900"/>
          <p14:tracePt t="20059" x="2259013" y="5232400"/>
          <p14:tracePt t="20076" x="2259013" y="5205413"/>
          <p14:tracePt t="20092" x="2259013" y="5160963"/>
          <p14:tracePt t="20109" x="2259013" y="5143500"/>
          <p14:tracePt t="20126" x="2232025" y="5116513"/>
          <p14:tracePt t="20142" x="2160588" y="5099050"/>
          <p14:tracePt t="20159" x="2133600" y="5099050"/>
          <p14:tracePt t="20175" x="2089150" y="5099050"/>
          <p14:tracePt t="20192" x="2054225" y="5133975"/>
          <p14:tracePt t="20209" x="2027238" y="5187950"/>
          <p14:tracePt t="20225" x="1990725" y="5303838"/>
          <p14:tracePt t="20243" x="1982788" y="5357813"/>
          <p14:tracePt t="20259" x="1982788" y="5384800"/>
          <p14:tracePt t="20275" x="1982788" y="5411788"/>
          <p14:tracePt t="20292" x="2000250" y="5429250"/>
          <p14:tracePt t="20308" x="2062163" y="5446713"/>
          <p14:tracePt t="20325" x="2152650" y="5446713"/>
          <p14:tracePt t="20343" x="2179638" y="5438775"/>
          <p14:tracePt t="20359" x="2214563" y="5411788"/>
          <p14:tracePt t="20375" x="2251075" y="5367338"/>
          <p14:tracePt t="20392" x="2259013" y="5303838"/>
          <p14:tracePt t="20408" x="2268538" y="5205413"/>
          <p14:tracePt t="20425" x="2268538" y="5170488"/>
          <p14:tracePt t="20442" x="2268538" y="5108575"/>
          <p14:tracePt t="20459" x="2224088" y="5072063"/>
          <p14:tracePt t="20476" x="2187575" y="5062538"/>
          <p14:tracePt t="20476" x="2133600" y="5062538"/>
          <p14:tracePt t="20493" x="2098675" y="5062538"/>
          <p14:tracePt t="20509" x="2027238" y="5089525"/>
          <p14:tracePt t="20526" x="1990725" y="5126038"/>
          <p14:tracePt t="20542" x="1919288" y="5268913"/>
          <p14:tracePt t="20558" x="1866900" y="5411788"/>
          <p14:tracePt t="20576" x="1857375" y="5456238"/>
          <p14:tracePt t="20592" x="1857375" y="5518150"/>
          <p14:tracePt t="20609" x="1857375" y="5537200"/>
          <p14:tracePt t="20625" x="1857375" y="5572125"/>
          <p14:tracePt t="20642" x="1884363" y="5599113"/>
          <p14:tracePt t="20659" x="1901825" y="5608638"/>
          <p14:tracePt t="20675" x="1982788" y="5608638"/>
          <p14:tracePt t="20692" x="2071688" y="5599113"/>
          <p14:tracePt t="20709" x="2098675" y="5581650"/>
          <p14:tracePt t="20725" x="2143125" y="5545138"/>
          <p14:tracePt t="20742" x="2170113" y="5500688"/>
          <p14:tracePt t="20758" x="2224088" y="5330825"/>
          <p14:tracePt t="20776" x="2241550" y="5197475"/>
          <p14:tracePt t="20792" x="2241550" y="5153025"/>
          <p14:tracePt t="20809" x="2241550" y="5108575"/>
          <p14:tracePt t="20826" x="2179638" y="5081588"/>
          <p14:tracePt t="20843" x="2143125" y="5072063"/>
          <p14:tracePt t="20859" x="2081213" y="5072063"/>
          <p14:tracePt t="20875" x="2044700" y="5072063"/>
          <p14:tracePt t="20892" x="2027238" y="5072063"/>
          <p14:tracePt t="20908" x="2000250" y="5116513"/>
          <p14:tracePt t="20925" x="1982788" y="5170488"/>
          <p14:tracePt t="20942" x="1955800" y="5259388"/>
          <p14:tracePt t="20959" x="1955800" y="5303838"/>
          <p14:tracePt t="20975" x="1955800" y="5322888"/>
          <p14:tracePt t="20991" x="1955800" y="5348288"/>
          <p14:tracePt t="21010" x="1955800" y="5357813"/>
          <p14:tracePt t="21026" x="1965325" y="5367338"/>
          <p14:tracePt t="21042" x="2017713" y="5375275"/>
          <p14:tracePt t="21059" x="2062163" y="5375275"/>
          <p14:tracePt t="21076" x="2081213" y="5375275"/>
          <p14:tracePt t="21092" x="2108200" y="5375275"/>
          <p14:tracePt t="21109" x="2125663" y="5375275"/>
          <p14:tracePt t="21126" x="2133600" y="5375275"/>
          <p14:tracePt t="21142" x="2143125" y="5375275"/>
          <p14:tracePt t="21166" x="2143125" y="5357813"/>
          <p14:tracePt t="21176" x="2152650" y="5330825"/>
          <p14:tracePt t="21192" x="2152650" y="5286375"/>
          <p14:tracePt t="21209" x="2152650" y="5259388"/>
          <p14:tracePt t="21225" x="2152650" y="5241925"/>
          <p14:tracePt t="21242" x="2152650" y="5224463"/>
          <p14:tracePt t="21259" x="2152650" y="5214938"/>
          <p14:tracePt t="23967" x="2160588" y="5205413"/>
          <p14:tracePt t="24031" x="2170113" y="5197475"/>
          <p14:tracePt t="24051" x="2170113" y="5187950"/>
          <p14:tracePt t="24061" x="2170113" y="5180013"/>
          <p14:tracePt t="24102" x="2170113" y="5170488"/>
          <p14:tracePt t="24123" x="2170113" y="5160963"/>
          <p14:tracePt t="24133" x="2170113" y="5153025"/>
          <p14:tracePt t="24143" x="2170113" y="5143500"/>
          <p14:tracePt t="24163" x="2170113" y="5133975"/>
          <p14:tracePt t="24184" x="2160588" y="5126038"/>
          <p14:tracePt t="24194" x="2152650" y="5116513"/>
          <p14:tracePt t="24209" x="2143125" y="5116513"/>
          <p14:tracePt t="24226" x="2143125" y="5108575"/>
          <p14:tracePt t="24242" x="2133600" y="5108575"/>
          <p14:tracePt t="24259" x="2133600" y="5099050"/>
          <p14:tracePt t="24276" x="2125663" y="5099050"/>
          <p14:tracePt t="24292" x="2133600" y="5099050"/>
          <p14:tracePt t="24377" x="2116138" y="5108575"/>
          <p14:tracePt t="24685" x="2098675" y="5116513"/>
          <p14:tracePt t="24694" x="2081213" y="5133975"/>
          <p14:tracePt t="24709" x="2017713" y="5170488"/>
          <p14:tracePt t="24728" x="1965325" y="5197475"/>
          <p14:tracePt t="24744" x="1847850" y="5251450"/>
          <p14:tracePt t="24760" x="1776413" y="5286375"/>
          <p14:tracePt t="24777" x="1758950" y="5295900"/>
          <p14:tracePt t="24793" x="1714500" y="5313363"/>
          <p14:tracePt t="24811" x="1697038" y="5330825"/>
          <p14:tracePt t="24828" x="1687513" y="5330825"/>
          <p14:tracePt t="24848" x="1687513" y="5340350"/>
          <p14:tracePt t="24860" x="1679575" y="5340350"/>
          <p14:tracePt t="25761" x="1687513" y="5330825"/>
          <p14:tracePt t="25978" x="1724025" y="5303838"/>
          <p14:tracePt t="25988" x="1874838" y="5180013"/>
          <p14:tracePt t="25998" x="2224088" y="4867275"/>
          <p14:tracePt t="26009" x="2625725" y="4545013"/>
          <p14:tracePt t="26025" x="3411538" y="4071938"/>
          <p14:tracePt t="26042" x="3786188" y="3902075"/>
          <p14:tracePt t="26058" x="4197350" y="3705225"/>
          <p14:tracePt t="26075" x="4491038" y="3589338"/>
          <p14:tracePt t="26092" x="4589463" y="3562350"/>
          <p14:tracePt t="26109" x="4697413" y="3536950"/>
          <p14:tracePt t="26126" x="4732338" y="3527425"/>
          <p14:tracePt t="26142" x="4741863" y="3517900"/>
          <p14:tracePt t="26162" x="4751388" y="3509963"/>
          <p14:tracePt t="26458" x="4795838" y="3490913"/>
          <p14:tracePt t="26468" x="4867275" y="3455988"/>
          <p14:tracePt t="26478" x="4938713" y="3411538"/>
          <p14:tracePt t="26492" x="5054600" y="3340100"/>
          <p14:tracePt t="26509" x="5295900" y="3205163"/>
          <p14:tracePt t="26525" x="5411788" y="3152775"/>
          <p14:tracePt t="26542" x="5465763" y="3133725"/>
          <p14:tracePt t="26558" x="5554663" y="3116263"/>
          <p14:tracePt t="26575" x="5653088" y="3116263"/>
          <p14:tracePt t="26593" x="5715000" y="3116263"/>
          <p14:tracePt t="26609" x="5776913" y="3116263"/>
          <p14:tracePt t="26626" x="5803900" y="3116263"/>
          <p14:tracePt t="26642" x="5813425" y="3116263"/>
          <p14:tracePt t="26658" x="5830888" y="3116263"/>
          <p14:tracePt t="26676" x="5840413" y="3116263"/>
          <p14:tracePt t="26691" x="5857875" y="3116263"/>
          <p14:tracePt t="26708" x="5884863" y="3116263"/>
          <p14:tracePt t="26725" x="5894388" y="3116263"/>
          <p14:tracePt t="26743" x="5902325" y="3116263"/>
          <p14:tracePt t="26763" x="5894388" y="3116263"/>
          <p14:tracePt t="26948" x="5840413" y="3116263"/>
          <p14:tracePt t="26959" x="5776913" y="3125788"/>
          <p14:tracePt t="26968" x="5705475" y="3152775"/>
          <p14:tracePt t="26979" x="5634038" y="3187700"/>
          <p14:tracePt t="26993" x="5456238" y="3251200"/>
          <p14:tracePt t="27011" x="5394325" y="3276600"/>
          <p14:tracePt t="27026" x="5313363" y="3295650"/>
          <p14:tracePt t="27042" x="5295900" y="3303588"/>
          <p14:tracePt t="27059" x="5268913" y="3313113"/>
          <p14:tracePt t="27076" x="5259388" y="3313113"/>
          <p14:tracePt t="27100" x="5232400" y="3340100"/>
          <p14:tracePt t="27376" x="5143500" y="3402013"/>
          <p14:tracePt t="27386" x="4983163" y="3500438"/>
          <p14:tracePt t="27397" x="4705350" y="3625850"/>
          <p14:tracePt t="27410" x="3990975" y="3973513"/>
          <p14:tracePt t="27428" x="3732213" y="4143375"/>
          <p14:tracePt t="27443" x="3286125" y="4394200"/>
          <p14:tracePt t="27461" x="3179763" y="4438650"/>
          <p14:tracePt t="27476" x="3017838" y="4545013"/>
          <p14:tracePt t="27494" x="2919413" y="4625975"/>
          <p14:tracePt t="27511" x="2884488" y="4670425"/>
          <p14:tracePt t="27526" x="2847975" y="4705350"/>
          <p14:tracePt t="27545" x="2840038" y="4714875"/>
          <p14:tracePt t="27794" x="2795588" y="4732338"/>
          <p14:tracePt t="27804" x="2724150" y="4759325"/>
          <p14:tracePt t="27814" x="2652713" y="4786313"/>
          <p14:tracePt t="27826" x="2536825" y="4822825"/>
          <p14:tracePt t="27842" x="2241550" y="4902200"/>
          <p14:tracePt t="27858" x="2125663" y="4946650"/>
          <p14:tracePt t="27858" x="2027238" y="4973638"/>
          <p14:tracePt t="27875" x="1928813" y="5010150"/>
          <p14:tracePt t="27892" x="1795463" y="5081588"/>
          <p14:tracePt t="27908" x="1751013" y="5099050"/>
          <p14:tracePt t="27925" x="1687513" y="5143500"/>
          <p14:tracePt t="27941" x="1660525" y="5153025"/>
          <p14:tracePt t="27959" x="1652588" y="5153025"/>
          <p14:tracePt t="28884" x="1643063" y="5160963"/>
          <p14:tracePt t="28925" x="1625600" y="5170488"/>
          <p14:tracePt t="28935" x="1589088" y="5180013"/>
          <p14:tracePt t="28945" x="1536700" y="5205413"/>
          <p14:tracePt t="28958" x="1490663" y="5224463"/>
          <p14:tracePt t="28975" x="1411288" y="5251450"/>
          <p14:tracePt t="28992" x="1357313" y="5276850"/>
          <p14:tracePt t="29009" x="1330325" y="5286375"/>
          <p14:tracePt t="29025" x="1295400" y="5303838"/>
          <p14:tracePt t="29042" x="1276350" y="5303838"/>
          <p14:tracePt t="29059" x="1276350" y="5313363"/>
          <p14:tracePt t="29088" x="1276350" y="5322888"/>
          <p14:tracePt t="29526" x="1276350" y="5340350"/>
          <p14:tracePt t="29536" x="1276350" y="5348288"/>
          <p14:tracePt t="29547" x="1276350" y="5357813"/>
          <p14:tracePt t="29559" x="1285875" y="5367338"/>
          <p14:tracePt t="29575" x="1285875" y="5375275"/>
          <p14:tracePt t="29591" x="1303338" y="5384800"/>
          <p14:tracePt t="29609" x="1322388" y="5384800"/>
          <p14:tracePt t="29628" x="1330325" y="5394325"/>
          <p14:tracePt t="29642" x="1339850" y="5394325"/>
          <p14:tracePt t="29658" x="1347788" y="5394325"/>
          <p14:tracePt t="29675" x="1366838" y="5394325"/>
          <p14:tracePt t="29692" x="1374775" y="5394325"/>
          <p14:tracePt t="29720" x="1384300" y="5394325"/>
          <p14:tracePt t="29792" x="1384300" y="5375275"/>
          <p14:tracePt t="30322" x="1393825" y="5357813"/>
          <p14:tracePt t="30332" x="1401763" y="5348288"/>
          <p14:tracePt t="30342" x="1401763" y="5330825"/>
          <p14:tracePt t="30359" x="1401763" y="5303838"/>
          <p14:tracePt t="30376" x="1411288" y="5295900"/>
          <p14:tracePt t="30391" x="1411288" y="5286375"/>
          <p14:tracePt t="30408" x="1411288" y="5276850"/>
          <p14:tracePt t="30426" x="1411288" y="5268913"/>
          <p14:tracePt t="30454" x="1411288" y="5259388"/>
          <p14:tracePt t="30464" x="1411288" y="5251450"/>
          <p14:tracePt t="30495" x="1411288" y="5241925"/>
          <p14:tracePt t="30526" x="1419225" y="5232400"/>
          <p14:tracePt t="31188" x="1455738" y="5197475"/>
          <p14:tracePt t="31199" x="1536700" y="5126038"/>
          <p14:tracePt t="31209" x="1731963" y="4929188"/>
          <p14:tracePt t="31225" x="2295525" y="4465638"/>
          <p14:tracePt t="31242" x="2660650" y="4224338"/>
          <p14:tracePt t="31258" x="3187700" y="3919538"/>
          <p14:tracePt t="31275" x="3670300" y="3697288"/>
          <p14:tracePt t="31292" x="3822700" y="3652838"/>
          <p14:tracePt t="31308" x="4000500" y="3616325"/>
          <p14:tracePt t="31325" x="4133850" y="3598863"/>
          <p14:tracePt t="31342" x="4179888" y="3598863"/>
          <p14:tracePt t="31359" x="4224338" y="3598863"/>
          <p14:tracePt t="31377" x="4232275" y="3598863"/>
          <p14:tracePt t="31391" x="4241800" y="3589338"/>
          <p14:tracePt t="31638" x="4268788" y="3581400"/>
          <p14:tracePt t="31648" x="4313238" y="3562350"/>
          <p14:tracePt t="31658" x="4375150" y="3544888"/>
          <p14:tracePt t="31675" x="4572000" y="3517900"/>
          <p14:tracePt t="31692" x="4687888" y="3509963"/>
          <p14:tracePt t="31710" x="4741863" y="3509963"/>
          <p14:tracePt t="31725" x="4813300" y="3509963"/>
          <p14:tracePt t="31742" x="4848225" y="3509963"/>
          <p14:tracePt t="31759" x="4884738" y="3509963"/>
          <p14:tracePt t="31775" x="4919663" y="3517900"/>
          <p14:tracePt t="31792" x="4919663" y="3527425"/>
          <p14:tracePt t="31808" x="4938713" y="3536950"/>
          <p14:tracePt t="31826" x="4946650" y="3544888"/>
          <p14:tracePt t="31843" x="4946650" y="3554413"/>
          <p14:tracePt t="31858" x="4956175" y="3571875"/>
          <p14:tracePt t="31875" x="4956175" y="3581400"/>
          <p14:tracePt t="31892" x="4956175" y="3589338"/>
          <p14:tracePt t="31908" x="4965700" y="3616325"/>
          <p14:tracePt t="31925" x="4965700" y="3625850"/>
          <p14:tracePt t="31943" x="4965700" y="3633788"/>
          <p14:tracePt t="31958" x="4965700" y="3643313"/>
          <p14:tracePt t="31975" x="4973638" y="3652838"/>
          <p14:tracePt t="31991" x="4973638" y="3660775"/>
          <p14:tracePt t="32014" x="4983163" y="3660775"/>
          <p14:tracePt t="32463" x="5000625" y="3660775"/>
          <p14:tracePt t="32474" x="5037138" y="3660775"/>
          <p14:tracePt t="32483" x="5072063" y="3660775"/>
          <p14:tracePt t="32494" x="5116513" y="3660775"/>
          <p14:tracePt t="32508" x="5187950" y="3660775"/>
          <p14:tracePt t="32525" x="5232400" y="3660775"/>
          <p14:tracePt t="32541" x="5330825" y="3660775"/>
          <p14:tracePt t="32558" x="5384800" y="3660775"/>
          <p14:tracePt t="32575" x="5438775" y="3670300"/>
          <p14:tracePt t="32592" x="5465763" y="3679825"/>
          <p14:tracePt t="32608" x="5483225" y="3679825"/>
          <p14:tracePt t="32625" x="5491163" y="3679825"/>
          <p14:tracePt t="32641" x="5510213" y="3679825"/>
          <p14:tracePt t="32659" x="5518150" y="3679825"/>
          <p14:tracePt t="32697" x="5537200" y="3679825"/>
          <p14:tracePt t="33166" x="5554663" y="3679825"/>
          <p14:tracePt t="33176" x="5589588" y="3679825"/>
          <p14:tracePt t="33186" x="5616575" y="3679825"/>
          <p14:tracePt t="33197" x="5643563" y="3679825"/>
          <p14:tracePt t="33208" x="5688013" y="3679825"/>
          <p14:tracePt t="33224" x="5768975" y="3679825"/>
          <p14:tracePt t="33242" x="5830888" y="3679825"/>
          <p14:tracePt t="33261" x="5857875" y="3679825"/>
          <p14:tracePt t="33275" x="5911850" y="3679825"/>
          <p14:tracePt t="33291" x="5929313" y="3687763"/>
          <p14:tracePt t="33291" x="5946775" y="3697288"/>
          <p14:tracePt t="33309" x="5973763" y="3705225"/>
          <p14:tracePt t="33325" x="6010275" y="3705225"/>
          <p14:tracePt t="33342" x="6018213" y="3705225"/>
          <p14:tracePt t="33358" x="6037263" y="3714750"/>
          <p14:tracePt t="33376" x="6054725" y="3724275"/>
          <p14:tracePt t="33392" x="6062663" y="3724275"/>
          <p14:tracePt t="33421" x="6072188" y="3724275"/>
          <p14:tracePt t="33452" x="6081713" y="3732213"/>
          <p14:tracePt t="33492" x="6089650" y="3732213"/>
          <p14:tracePt t="33534" x="6099175" y="3732213"/>
          <p14:tracePt t="33616" x="6116638" y="3732213"/>
          <p14:tracePt t="34054" x="6143625" y="3732213"/>
          <p14:tracePt t="34063" x="6180138" y="3732213"/>
          <p14:tracePt t="34075" x="6242050" y="3724275"/>
          <p14:tracePt t="34091" x="6446838" y="3705225"/>
          <p14:tracePt t="34108" x="6599238" y="3705225"/>
          <p14:tracePt t="34126" x="6670675" y="3697288"/>
          <p14:tracePt t="34141" x="6848475" y="3697288"/>
          <p14:tracePt t="34159" x="6983413" y="3697288"/>
          <p14:tracePt t="34177" x="7027863" y="3697288"/>
          <p14:tracePt t="34192" x="7081838" y="3697288"/>
          <p14:tracePt t="34210" x="7099300" y="3697288"/>
          <p14:tracePt t="34224" x="7116763" y="3697288"/>
          <p14:tracePt t="34241" x="7134225" y="3697288"/>
          <p14:tracePt t="34258" x="7143750" y="3697288"/>
          <p14:tracePt t="34275" x="7153275" y="3697288"/>
          <p14:tracePt t="36106" x="7134225" y="3697288"/>
          <p14:tracePt t="36644" x="7062788" y="3697288"/>
          <p14:tracePt t="36654" x="6956425" y="3697288"/>
          <p14:tracePt t="36664" x="6813550" y="3697288"/>
          <p14:tracePt t="36676" x="6608763" y="3724275"/>
          <p14:tracePt t="36691" x="6188075" y="3776663"/>
          <p14:tracePt t="36708" x="5902325" y="3822700"/>
          <p14:tracePt t="36727" x="5813425" y="3840163"/>
          <p14:tracePt t="36742" x="5653088" y="3884613"/>
          <p14:tracePt t="36760" x="5562600" y="3919538"/>
          <p14:tracePt t="36778" x="5527675" y="3938588"/>
          <p14:tracePt t="36792" x="5483225" y="3946525"/>
          <p14:tracePt t="36810" x="5465763" y="3946525"/>
          <p14:tracePt t="36825" x="5446713" y="3946525"/>
          <p14:tracePt t="36843" x="5446713" y="3956050"/>
          <p14:tracePt t="37173" x="5446713" y="3965575"/>
          <p14:tracePt t="37193" x="5446713" y="3973513"/>
          <p14:tracePt t="37203" x="5473700" y="3990975"/>
          <p14:tracePt t="37213" x="5491163" y="3990975"/>
          <p14:tracePt t="37226" x="5527675" y="4010025"/>
          <p14:tracePt t="37241" x="5599113" y="4037013"/>
          <p14:tracePt t="37258" x="5626100" y="4044950"/>
          <p14:tracePt t="37274" x="5661025" y="4054475"/>
          <p14:tracePt t="37291" x="5697538" y="4062413"/>
          <p14:tracePt t="37308" x="5705475" y="4062413"/>
          <p14:tracePt t="37327" x="5715000" y="4062413"/>
          <p14:tracePt t="37342" x="5724525" y="4062413"/>
          <p14:tracePt t="37755" x="5741988" y="4062413"/>
          <p14:tracePt t="37765" x="5759450" y="4062413"/>
          <p14:tracePt t="37777" x="5786438" y="4062413"/>
          <p14:tracePt t="37792" x="5867400" y="4054475"/>
          <p14:tracePt t="37810" x="5938838" y="4054475"/>
          <p14:tracePt t="37824" x="6054725" y="4044950"/>
          <p14:tracePt t="37841" x="6126163" y="4044950"/>
          <p14:tracePt t="37858" x="6161088" y="4044950"/>
          <p14:tracePt t="37875" x="6232525" y="4044950"/>
          <p14:tracePt t="37892" x="6276975" y="4044950"/>
          <p14:tracePt t="37909" x="6286500" y="4044950"/>
          <p14:tracePt t="37925" x="6296025" y="4044950"/>
          <p14:tracePt t="37941" x="6303963" y="4044950"/>
          <p14:tracePt t="37959" x="6313488" y="4044950"/>
          <p14:tracePt t="38223" x="6348413" y="4037013"/>
          <p14:tracePt t="38233" x="6384925" y="4017963"/>
          <p14:tracePt t="38243" x="6446838" y="4000500"/>
          <p14:tracePt t="38258" x="6527800" y="3973513"/>
          <p14:tracePt t="38274" x="6732588" y="3919538"/>
          <p14:tracePt t="38291" x="6919913" y="3894138"/>
          <p14:tracePt t="38308" x="7081838" y="3894138"/>
          <p14:tracePt t="38327" x="7161213" y="3894138"/>
          <p14:tracePt t="38343" x="7286625" y="3894138"/>
          <p14:tracePt t="38359" x="7331075" y="3894138"/>
          <p14:tracePt t="38375" x="7385050" y="3902075"/>
          <p14:tracePt t="38391" x="7419975" y="3919538"/>
          <p14:tracePt t="38409" x="7439025" y="3919538"/>
          <p14:tracePt t="38427" x="7439025" y="3929063"/>
          <p14:tracePt t="38441" x="7456488" y="3956050"/>
          <p14:tracePt t="38460" x="7466013" y="3956050"/>
          <p14:tracePt t="38743" x="7473950" y="3956050"/>
          <p14:tracePt t="38753" x="7491413" y="3956050"/>
          <p14:tracePt t="38763" x="7500938" y="3946525"/>
          <p14:tracePt t="38775" x="7510463" y="3946525"/>
          <p14:tracePt t="38791" x="7518400" y="3938588"/>
          <p14:tracePt t="38808" x="7491413" y="3938588"/>
          <p14:tracePt t="38855" x="7446963" y="3938588"/>
          <p14:tracePt t="38865" x="7385050" y="3956050"/>
          <p14:tracePt t="38876" x="7323138" y="3973513"/>
          <p14:tracePt t="38891" x="7251700" y="4000500"/>
          <p14:tracePt t="38908" x="7215188" y="4017963"/>
          <p14:tracePt t="38924" x="7170738" y="4027488"/>
          <p14:tracePt t="38941" x="7126288" y="4044950"/>
          <p14:tracePt t="38959" x="7116763" y="4044950"/>
          <p14:tracePt t="38975" x="7108825" y="4044950"/>
          <p14:tracePt t="38991" x="7099300" y="4044950"/>
          <p14:tracePt t="39293" x="7072313" y="4054475"/>
          <p14:tracePt t="39304" x="7037388" y="4062413"/>
          <p14:tracePt t="39314" x="6973888" y="4071938"/>
          <p14:tracePt t="39325" x="6902450" y="4081463"/>
          <p14:tracePt t="39341" x="6616700" y="4108450"/>
          <p14:tracePt t="39358" x="6438900" y="4125913"/>
          <p14:tracePt t="39374" x="6116638" y="4133850"/>
          <p14:tracePt t="39391" x="5946775" y="4152900"/>
          <p14:tracePt t="39408" x="5911850" y="4152900"/>
          <p14:tracePt t="39424" x="5857875" y="4160838"/>
          <p14:tracePt t="39441" x="5830888" y="4160838"/>
          <p14:tracePt t="39459" x="5822950" y="4160838"/>
          <p14:tracePt t="39477" x="5840413" y="4170363"/>
          <p14:tracePt t="39813" x="5857875" y="4170363"/>
          <p14:tracePt t="39824" x="5875338" y="4179888"/>
          <p14:tracePt t="39835" x="5902325" y="4187825"/>
          <p14:tracePt t="39844" x="5929313" y="4197350"/>
          <p14:tracePt t="39858" x="5973763" y="4205288"/>
          <p14:tracePt t="39874" x="6054725" y="4224338"/>
          <p14:tracePt t="39891" x="6089650" y="4232275"/>
          <p14:tracePt t="39908" x="6099175" y="4241800"/>
          <p14:tracePt t="39924" x="6116638" y="4241800"/>
          <p14:tracePt t="39941" x="6126163" y="4241800"/>
          <p14:tracePt t="39958" x="6134100" y="4241800"/>
          <p14:tracePt t="40425" x="6161088" y="4241800"/>
          <p14:tracePt t="40435" x="6170613" y="4241800"/>
          <p14:tracePt t="40445" x="6197600" y="4241800"/>
          <p14:tracePt t="40458" x="6224588" y="4232275"/>
          <p14:tracePt t="40474" x="6303963" y="4232275"/>
          <p14:tracePt t="40491" x="6357938" y="4232275"/>
          <p14:tracePt t="40508" x="6384925" y="4232275"/>
          <p14:tracePt t="40524" x="6419850" y="4232275"/>
          <p14:tracePt t="40541" x="6438900" y="4232275"/>
          <p14:tracePt t="40557" x="6473825" y="4241800"/>
          <p14:tracePt t="40574" x="6500813" y="4251325"/>
          <p14:tracePt t="40591" x="6510338" y="4251325"/>
          <p14:tracePt t="40608" x="6527800" y="4259263"/>
          <p14:tracePt t="41522" x="6518275" y="4259263"/>
          <p14:tracePt t="41537" x="6491288" y="4259263"/>
          <p14:tracePt t="41548" x="6419850" y="4286250"/>
          <p14:tracePt t="41559" x="6348413" y="4295775"/>
          <p14:tracePt t="41575" x="6161088" y="4340225"/>
          <p14:tracePt t="41593" x="6054725" y="4357688"/>
          <p14:tracePt t="41593" x="5938838" y="4375150"/>
          <p14:tracePt t="41610" x="5848350" y="4394200"/>
          <p14:tracePt t="41625" x="5680075" y="4429125"/>
          <p14:tracePt t="41643" x="5608638" y="4438650"/>
          <p14:tracePt t="41658" x="5473700" y="4446588"/>
          <p14:tracePt t="41675" x="5419725" y="4456113"/>
          <p14:tracePt t="41693" x="5402263" y="4456113"/>
          <p14:tracePt t="41708" x="5394325" y="4456113"/>
          <p14:tracePt t="41725" x="5384800" y="4456113"/>
          <p14:tracePt t="41752" x="5384800" y="4465638"/>
          <p14:tracePt t="42129" x="5394325" y="4465638"/>
          <p14:tracePt t="42170" x="5402263" y="4473575"/>
          <p14:tracePt t="42180" x="5411788" y="4483100"/>
          <p14:tracePt t="42194" x="5429250" y="4483100"/>
          <p14:tracePt t="42209" x="5438775" y="4491038"/>
          <p14:tracePt t="42227" x="5456238" y="4500563"/>
          <p14:tracePt t="42243" x="5465763" y="4500563"/>
          <p14:tracePt t="42271" x="5473700" y="4500563"/>
          <p14:tracePt t="42332" x="5483225" y="4500563"/>
          <p14:tracePt t="43302" x="5491163" y="4500563"/>
          <p14:tracePt t="43831" x="5510213" y="4500563"/>
          <p14:tracePt t="43841" x="5527675" y="4500563"/>
          <p14:tracePt t="43851" x="5554663" y="4500563"/>
          <p14:tracePt t="43861" x="5589588" y="4500563"/>
          <p14:tracePt t="43874" x="5634038" y="4500563"/>
          <p14:tracePt t="43891" x="5697538" y="4500563"/>
          <p14:tracePt t="43908" x="5759450" y="4500563"/>
          <p14:tracePt t="43925" x="5803900" y="4500563"/>
          <p14:tracePt t="43941" x="5894388" y="4510088"/>
          <p14:tracePt t="43958" x="5946775" y="4510088"/>
          <p14:tracePt t="43975" x="5956300" y="4510088"/>
          <p14:tracePt t="43991" x="5973763" y="4510088"/>
          <p14:tracePt t="44007" x="5983288" y="4510088"/>
          <p14:tracePt t="44024" x="5991225" y="4510088"/>
          <p14:tracePt t="44041" x="6000750" y="4510088"/>
          <p14:tracePt t="44057" x="5983288" y="4510088"/>
          <p14:tracePt t="44289" x="5965825" y="4510088"/>
          <p14:tracePt t="44299" x="5938838" y="4510088"/>
          <p14:tracePt t="44310" x="5902325" y="4518025"/>
          <p14:tracePt t="44324" x="5786438" y="4537075"/>
          <p14:tracePt t="44342" x="5741988" y="4545013"/>
          <p14:tracePt t="44357" x="5670550" y="4554538"/>
          <p14:tracePt t="44374" x="5653088" y="4554538"/>
          <p14:tracePt t="44391" x="5634038" y="4562475"/>
          <p14:tracePt t="44407" x="5616575" y="4562475"/>
          <p14:tracePt t="44425" x="5616575" y="4572000"/>
          <p14:tracePt t="44442" x="5608638" y="4581525"/>
          <p14:tracePt t="44850" x="5608638" y="4598988"/>
          <p14:tracePt t="44870" x="5608638" y="4608513"/>
          <p14:tracePt t="44880" x="5608638" y="4616450"/>
          <p14:tracePt t="44892" x="5608638" y="4633913"/>
          <p14:tracePt t="44907" x="5608638" y="4670425"/>
          <p14:tracePt t="44925" x="5608638" y="4679950"/>
          <p14:tracePt t="44941" x="5608638" y="4714875"/>
          <p14:tracePt t="44958" x="5608638" y="4724400"/>
          <p14:tracePt t="44974" x="5608638" y="4732338"/>
          <p14:tracePt t="44993" x="5608638" y="4741863"/>
          <p14:tracePt t="45033" x="5608638" y="4751388"/>
          <p14:tracePt t="45074" x="5608638" y="4759325"/>
          <p14:tracePt t="45207" x="5608638" y="4768850"/>
          <p14:tracePt t="45248" x="5608638" y="4776788"/>
          <p14:tracePt t="45288" x="5616575" y="4776788"/>
          <p14:tracePt t="45309" x="5616575" y="4786313"/>
          <p14:tracePt t="45319" x="5626100" y="4786313"/>
          <p14:tracePt t="45707" x="5643563" y="4776788"/>
          <p14:tracePt t="45716" x="5670550" y="4768850"/>
          <p14:tracePt t="45727" x="5697538" y="4768850"/>
          <p14:tracePt t="45740" x="5741988" y="4751388"/>
          <p14:tracePt t="45757" x="5840413" y="4741863"/>
          <p14:tracePt t="45774" x="5956300" y="4724400"/>
          <p14:tracePt t="45791" x="6000750" y="4724400"/>
          <p14:tracePt t="45807" x="6054725" y="4724400"/>
          <p14:tracePt t="45824" x="6089650" y="4724400"/>
          <p14:tracePt t="45842" x="6099175" y="4724400"/>
          <p14:tracePt t="45857" x="6108700" y="4724400"/>
          <p14:tracePt t="45874" x="6116638" y="4724400"/>
          <p14:tracePt t="45891" x="6134100" y="4714875"/>
          <p14:tracePt t="46298" x="6143625" y="4714875"/>
          <p14:tracePt t="46318" x="6143625" y="4705350"/>
          <p14:tracePt t="46359" x="6108700" y="4697413"/>
          <p14:tracePt t="46369" x="6027738" y="4697413"/>
          <p14:tracePt t="46379" x="5946775" y="4697413"/>
          <p14:tracePt t="46391" x="5822950" y="4705350"/>
          <p14:tracePt t="46407" x="5545138" y="4830763"/>
          <p14:tracePt t="46425" x="5429250" y="4867275"/>
          <p14:tracePt t="46425" x="5330825" y="4919663"/>
          <p14:tracePt t="46441" x="5259388" y="4956175"/>
          <p14:tracePt t="46457" x="5180013" y="5010150"/>
          <p14:tracePt t="46474" x="5143500" y="5027613"/>
          <p14:tracePt t="46491" x="5126038" y="5045075"/>
          <p14:tracePt t="46508" x="5116513" y="5045075"/>
          <p14:tracePt t="46532" x="5099050" y="5045075"/>
          <p14:tracePt t="46778" x="5054600" y="5045075"/>
          <p14:tracePt t="46788" x="4919663" y="5045075"/>
          <p14:tracePt t="46798" x="4724400" y="5045075"/>
          <p14:tracePt t="46809" x="4384675" y="5045075"/>
          <p14:tracePt t="46824" x="3919538" y="5027613"/>
          <p14:tracePt t="46842" x="3786188" y="5027613"/>
          <p14:tracePt t="46842" x="3687763" y="5027613"/>
          <p14:tracePt t="46859" x="3616325" y="5045075"/>
          <p14:tracePt t="46874" x="3517900" y="5072063"/>
          <p14:tracePt t="46891" x="3500438" y="5081588"/>
          <p14:tracePt t="46907" x="3473450" y="5089525"/>
          <p14:tracePt t="46924" x="3465513" y="5089525"/>
          <p14:tracePt t="46940" x="3446463" y="5099050"/>
          <p14:tracePt t="47257" x="3429000" y="5099050"/>
          <p14:tracePt t="47268" x="3402013" y="5108575"/>
          <p14:tracePt t="47278" x="3367088" y="5116513"/>
          <p14:tracePt t="47291" x="3268663" y="5126038"/>
          <p14:tracePt t="47309" x="3205163" y="5126038"/>
          <p14:tracePt t="47324" x="3027363" y="5126038"/>
          <p14:tracePt t="47342" x="2911475" y="5126038"/>
          <p14:tracePt t="47359" x="2867025" y="5126038"/>
          <p14:tracePt t="47374" x="2822575" y="5126038"/>
          <p14:tracePt t="47392" x="2813050" y="5126038"/>
          <p14:tracePt t="47408" x="2795588" y="5126038"/>
          <p14:tracePt t="47425" x="2786063" y="5126038"/>
          <p14:tracePt t="47442" x="2768600" y="5126038"/>
          <p14:tracePt t="47737" x="2741613" y="5143500"/>
          <p14:tracePt t="47747" x="2697163" y="5153025"/>
          <p14:tracePt t="47759" x="2652713" y="5170488"/>
          <p14:tracePt t="47759" x="2608263" y="5180013"/>
          <p14:tracePt t="47778" x="2544763" y="5197475"/>
          <p14:tracePt t="47792" x="2411413" y="5224463"/>
          <p14:tracePt t="47810" x="2357438" y="5232400"/>
          <p14:tracePt t="47825" x="2303463" y="5251450"/>
          <p14:tracePt t="47843" x="2276475" y="5259388"/>
          <p14:tracePt t="47858" x="2241550" y="5276850"/>
          <p14:tracePt t="47874" x="2224088" y="5286375"/>
          <p14:tracePt t="47893" x="2214563" y="5286375"/>
          <p14:tracePt t="47907" x="2214563" y="5295900"/>
          <p14:tracePt t="47924" x="2205038" y="5295900"/>
          <p14:tracePt t="47941" x="2205038" y="5303838"/>
          <p14:tracePt t="47980" x="2205038" y="5313363"/>
          <p14:tracePt t="48001" x="2205038" y="5322888"/>
          <p14:tracePt t="48011" x="2205038" y="5330825"/>
          <p14:tracePt t="48031" x="2214563" y="5330825"/>
          <p14:tracePt t="48042" x="2224088" y="5348288"/>
          <p14:tracePt t="48057" x="2232025" y="5348288"/>
          <p14:tracePt t="48073" x="2241550" y="5357813"/>
          <p14:tracePt t="48090" x="2251075" y="5357813"/>
          <p14:tracePt t="48107" x="2268538" y="5357813"/>
          <p14:tracePt t="48501" x="2322513" y="5340350"/>
          <p14:tracePt t="48511" x="2419350" y="5303838"/>
          <p14:tracePt t="48526" x="2901950" y="5108575"/>
          <p14:tracePt t="48542" x="3251200" y="4956175"/>
          <p14:tracePt t="48558" x="3795713" y="4759325"/>
          <p14:tracePt t="48575" x="4027488" y="4714875"/>
          <p14:tracePt t="48591" x="4394200" y="4670425"/>
          <p14:tracePt t="48608" x="4687888" y="4660900"/>
          <p14:tracePt t="48625" x="4840288" y="4643438"/>
          <p14:tracePt t="48641" x="5045075" y="4643438"/>
          <p14:tracePt t="48659" x="5160963" y="4643438"/>
          <p14:tracePt t="48675" x="5232400" y="4652963"/>
          <p14:tracePt t="48691" x="5303838" y="4660900"/>
          <p14:tracePt t="48708" x="5313363" y="4660900"/>
          <p14:tracePt t="48725" x="5340350" y="4670425"/>
          <p14:tracePt t="48741" x="5375275" y="4670425"/>
          <p14:tracePt t="49215" x="5419725" y="4670425"/>
          <p14:tracePt t="49225" x="5473700" y="4670425"/>
          <p14:tracePt t="49235" x="5518150" y="4670425"/>
          <p14:tracePt t="49245" x="5554663" y="4679950"/>
          <p14:tracePt t="49259" x="5626100" y="4705350"/>
          <p14:tracePt t="49277" x="5670550" y="4724400"/>
          <p14:tracePt t="49292" x="5715000" y="4759325"/>
          <p14:tracePt t="49308" x="5741988" y="4786313"/>
          <p14:tracePt t="49324" x="5768975" y="4830763"/>
          <p14:tracePt t="49341" x="5786438" y="4919663"/>
          <p14:tracePt t="49358" x="5786438" y="4965700"/>
          <p14:tracePt t="49374" x="5786438" y="5062538"/>
          <p14:tracePt t="49391" x="5786438" y="5089525"/>
          <p14:tracePt t="49407" x="5786438" y="5133975"/>
          <p14:tracePt t="49425" x="5776913" y="5153025"/>
          <p14:tracePt t="49440" x="5776913" y="5160963"/>
          <p14:tracePt t="49458" x="5776913" y="5170488"/>
          <p14:tracePt t="49479" x="5776913" y="5180013"/>
          <p14:tracePt t="53114" x="5759450" y="5160963"/>
          <p14:tracePt t="53211" x="5751513" y="5143500"/>
          <p14:tracePt t="53222" x="5741988" y="5108575"/>
          <p14:tracePt t="53231" x="5715000" y="5054600"/>
          <p14:tracePt t="53243" x="5680075" y="4965700"/>
          <p14:tracePt t="53258" x="5572125" y="4776788"/>
          <p14:tracePt t="53275" x="5527675" y="4697413"/>
          <p14:tracePt t="53291" x="5446713" y="4589463"/>
          <p14:tracePt t="53307" x="5394325" y="4518025"/>
          <p14:tracePt t="53324" x="5375275" y="4500563"/>
          <p14:tracePt t="53341" x="5348288" y="4473575"/>
          <p14:tracePt t="53358" x="5330825" y="4456113"/>
          <p14:tracePt t="53374" x="5330825" y="4446588"/>
          <p14:tracePt t="53390" x="5322888" y="4446588"/>
          <p14:tracePt t="53407" x="5322888" y="4438650"/>
          <p14:tracePt t="53424" x="5313363" y="4438650"/>
          <p14:tracePt t="53455" x="5303838" y="4438650"/>
          <p14:tracePt t="53516" x="5295900" y="4438650"/>
          <p14:tracePt t="53567" x="5286375" y="4438650"/>
        </p14:tracePtLst>
      </p14:laserTraceLst>
    </p:ext>
  </p:extLs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82" name="Rectangle 2"/>
          <p:cNvSpPr>
            <a:spLocks noGrp="1" noChangeArrowheads="1"/>
          </p:cNvSpPr>
          <p:nvPr>
            <p:ph type="title"/>
          </p:nvPr>
        </p:nvSpPr>
        <p:spPr/>
        <p:txBody>
          <a:bodyPr/>
          <a:lstStyle/>
          <a:p>
            <a:pPr eaLnBrk="1" fontAlgn="auto" hangingPunct="1">
              <a:spcAft>
                <a:spcPts val="0"/>
              </a:spcAft>
              <a:defRPr/>
            </a:pPr>
            <a:r>
              <a:rPr lang="en-US">
                <a:solidFill>
                  <a:schemeClr val="accent1">
                    <a:satMod val="150000"/>
                  </a:schemeClr>
                </a:solidFill>
              </a:rPr>
              <a:t>Set-Associative mapping</a:t>
            </a:r>
          </a:p>
        </p:txBody>
      </p:sp>
      <p:sp>
        <p:nvSpPr>
          <p:cNvPr id="41987" name="Text Box 192"/>
          <p:cNvSpPr txBox="1">
            <a:spLocks noChangeArrowheads="1"/>
          </p:cNvSpPr>
          <p:nvPr/>
        </p:nvSpPr>
        <p:spPr bwMode="auto">
          <a:xfrm>
            <a:off x="4181438" y="1756568"/>
            <a:ext cx="4659313" cy="424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600" i="1" dirty="0">
                <a:latin typeface="Corbel" panose="020B0503020204020204" pitchFamily="34" charset="0"/>
              </a:rPr>
              <a:t>Blocks of cache are grouped into sets. </a:t>
            </a:r>
          </a:p>
          <a:p>
            <a:pPr eaLnBrk="1" hangingPunct="1"/>
            <a:r>
              <a:rPr lang="en-US" altLang="en-US" sz="1600" i="1" dirty="0">
                <a:latin typeface="Corbel" panose="020B0503020204020204" pitchFamily="34" charset="0"/>
              </a:rPr>
              <a:t>Mapping function allows a block of the main </a:t>
            </a:r>
          </a:p>
          <a:p>
            <a:pPr eaLnBrk="1" hangingPunct="1"/>
            <a:r>
              <a:rPr lang="en-US" altLang="en-US" sz="1600" i="1" dirty="0">
                <a:latin typeface="Corbel" panose="020B0503020204020204" pitchFamily="34" charset="0"/>
              </a:rPr>
              <a:t>memory to reside in any block of a specific set.</a:t>
            </a:r>
          </a:p>
          <a:p>
            <a:pPr eaLnBrk="1" hangingPunct="1"/>
            <a:r>
              <a:rPr lang="en-US" altLang="en-US" sz="1600" i="1" dirty="0">
                <a:latin typeface="Corbel" panose="020B0503020204020204" pitchFamily="34" charset="0"/>
              </a:rPr>
              <a:t>Divide the cache into 64 sets, with two blocks per set. </a:t>
            </a:r>
          </a:p>
          <a:p>
            <a:pPr eaLnBrk="1" hangingPunct="1"/>
            <a:r>
              <a:rPr lang="en-US" altLang="en-US" sz="1600" i="1" dirty="0">
                <a:latin typeface="Corbel" panose="020B0503020204020204" pitchFamily="34" charset="0"/>
              </a:rPr>
              <a:t>Memory block 0, 64, 128 etc. map to block 0, and they </a:t>
            </a:r>
          </a:p>
          <a:p>
            <a:pPr eaLnBrk="1" hangingPunct="1"/>
            <a:r>
              <a:rPr lang="en-US" altLang="en-US" sz="1600" i="1" dirty="0">
                <a:latin typeface="Corbel" panose="020B0503020204020204" pitchFamily="34" charset="0"/>
              </a:rPr>
              <a:t>can occupy either of the two positions.</a:t>
            </a:r>
          </a:p>
          <a:p>
            <a:pPr eaLnBrk="1" hangingPunct="1"/>
            <a:r>
              <a:rPr lang="en-US" altLang="en-US" sz="1600" i="1" dirty="0">
                <a:latin typeface="Corbel" panose="020B0503020204020204" pitchFamily="34" charset="0"/>
              </a:rPr>
              <a:t>Memory address is divided into three fields:</a:t>
            </a:r>
          </a:p>
          <a:p>
            <a:pPr eaLnBrk="1" hangingPunct="1"/>
            <a:r>
              <a:rPr lang="en-US" altLang="en-US" sz="1600" i="1" dirty="0">
                <a:latin typeface="Corbel" panose="020B0503020204020204" pitchFamily="34" charset="0"/>
              </a:rPr>
              <a:t>      - 6 bit field determines the set number.</a:t>
            </a:r>
          </a:p>
          <a:p>
            <a:pPr eaLnBrk="1" hangingPunct="1"/>
            <a:r>
              <a:rPr lang="en-US" altLang="en-US" sz="1600" i="1" dirty="0">
                <a:latin typeface="Corbel" panose="020B0503020204020204" pitchFamily="34" charset="0"/>
              </a:rPr>
              <a:t>      - High order 6 bit fields are compared to the tag</a:t>
            </a:r>
          </a:p>
          <a:p>
            <a:pPr eaLnBrk="1" hangingPunct="1"/>
            <a:r>
              <a:rPr lang="en-US" altLang="en-US" sz="1600" i="1" dirty="0">
                <a:latin typeface="Corbel" panose="020B0503020204020204" pitchFamily="34" charset="0"/>
              </a:rPr>
              <a:t>         fields of the two blocks in a set.</a:t>
            </a:r>
          </a:p>
          <a:p>
            <a:pPr eaLnBrk="1" hangingPunct="1"/>
            <a:r>
              <a:rPr lang="en-US" altLang="en-US" sz="1600" i="1" dirty="0">
                <a:latin typeface="Corbel" panose="020B0503020204020204" pitchFamily="34" charset="0"/>
              </a:rPr>
              <a:t>Set-associative mapping combination of direct and </a:t>
            </a:r>
          </a:p>
          <a:p>
            <a:pPr eaLnBrk="1" hangingPunct="1"/>
            <a:r>
              <a:rPr lang="en-US" altLang="en-US" sz="1600" i="1" dirty="0">
                <a:latin typeface="Corbel" panose="020B0503020204020204" pitchFamily="34" charset="0"/>
              </a:rPr>
              <a:t>associative mapping. </a:t>
            </a:r>
          </a:p>
          <a:p>
            <a:pPr eaLnBrk="1" hangingPunct="1"/>
            <a:r>
              <a:rPr lang="en-US" altLang="en-US" sz="1600" i="1" dirty="0">
                <a:latin typeface="Corbel" panose="020B0503020204020204" pitchFamily="34" charset="0"/>
              </a:rPr>
              <a:t>Number of blocks per set is a design parameter. </a:t>
            </a:r>
          </a:p>
          <a:p>
            <a:pPr eaLnBrk="1" hangingPunct="1"/>
            <a:r>
              <a:rPr lang="en-US" altLang="en-US" sz="1600" i="1" dirty="0">
                <a:latin typeface="Corbel" panose="020B0503020204020204" pitchFamily="34" charset="0"/>
              </a:rPr>
              <a:t>     - One extreme is to have all the blocks in one set,</a:t>
            </a:r>
          </a:p>
          <a:p>
            <a:pPr eaLnBrk="1" hangingPunct="1"/>
            <a:r>
              <a:rPr lang="en-US" altLang="en-US" sz="1600" i="1" dirty="0">
                <a:latin typeface="Corbel" panose="020B0503020204020204" pitchFamily="34" charset="0"/>
              </a:rPr>
              <a:t>        requiring no set bits (fully associative mapping).</a:t>
            </a:r>
          </a:p>
          <a:p>
            <a:pPr eaLnBrk="1" hangingPunct="1"/>
            <a:r>
              <a:rPr lang="en-US" altLang="en-US" sz="1600" i="1" dirty="0">
                <a:latin typeface="Corbel" panose="020B0503020204020204" pitchFamily="34" charset="0"/>
              </a:rPr>
              <a:t>     - Other extreme is to have one block per set, is </a:t>
            </a:r>
          </a:p>
          <a:p>
            <a:pPr eaLnBrk="1" hangingPunct="1"/>
            <a:r>
              <a:rPr lang="en-US" altLang="en-US" sz="1600" i="1" dirty="0">
                <a:latin typeface="Corbel" panose="020B0503020204020204" pitchFamily="34" charset="0"/>
              </a:rPr>
              <a:t>        the same as </a:t>
            </a:r>
            <a:r>
              <a:rPr lang="en-US" altLang="en-US" sz="1600" i="1" dirty="0">
                <a:solidFill>
                  <a:srgbClr val="C00000"/>
                </a:solidFill>
                <a:latin typeface="Corbel" panose="020B0503020204020204" pitchFamily="34" charset="0"/>
              </a:rPr>
              <a:t>direct mapping. </a:t>
            </a:r>
          </a:p>
        </p:txBody>
      </p:sp>
      <p:grpSp>
        <p:nvGrpSpPr>
          <p:cNvPr id="41988" name="Group 152"/>
          <p:cNvGrpSpPr>
            <a:grpSpLocks/>
          </p:cNvGrpSpPr>
          <p:nvPr/>
        </p:nvGrpSpPr>
        <p:grpSpPr bwMode="auto">
          <a:xfrm>
            <a:off x="533400" y="1524000"/>
            <a:ext cx="3365500" cy="5181600"/>
            <a:chOff x="715963" y="1524000"/>
            <a:chExt cx="3365500" cy="5213350"/>
          </a:xfrm>
        </p:grpSpPr>
        <p:sp>
          <p:nvSpPr>
            <p:cNvPr id="154" name="Rectangle 116"/>
            <p:cNvSpPr>
              <a:spLocks noChangeArrowheads="1"/>
            </p:cNvSpPr>
            <p:nvPr/>
          </p:nvSpPr>
          <p:spPr bwMode="auto">
            <a:xfrm>
              <a:off x="1228726" y="2297113"/>
              <a:ext cx="1027112" cy="347662"/>
            </a:xfrm>
            <a:prstGeom prst="rect">
              <a:avLst/>
            </a:prstGeom>
            <a:solidFill>
              <a:schemeClr val="accent1">
                <a:lumMod val="20000"/>
                <a:lumOff val="80000"/>
              </a:schemeClr>
            </a:solidFill>
            <a:ln w="15875">
              <a:solidFill>
                <a:srgbClr val="000000"/>
              </a:solidFill>
              <a:miter lim="800000"/>
              <a:headEnd/>
              <a:tailEnd/>
            </a:ln>
          </p:spPr>
          <p:txBody>
            <a:bodyPr/>
            <a:lstStyle/>
            <a:p>
              <a:pPr fontAlgn="auto">
                <a:spcBef>
                  <a:spcPts val="0"/>
                </a:spcBef>
                <a:spcAft>
                  <a:spcPts val="0"/>
                </a:spcAft>
                <a:defRPr/>
              </a:pPr>
              <a:endParaRPr lang="en-US">
                <a:latin typeface="+mn-lt"/>
              </a:endParaRPr>
            </a:p>
          </p:txBody>
        </p:sp>
        <p:sp>
          <p:nvSpPr>
            <p:cNvPr id="155" name="Rectangle 4"/>
            <p:cNvSpPr>
              <a:spLocks noChangeArrowheads="1"/>
            </p:cNvSpPr>
            <p:nvPr/>
          </p:nvSpPr>
          <p:spPr bwMode="auto">
            <a:xfrm>
              <a:off x="3009901" y="1931988"/>
              <a:ext cx="1027112" cy="347662"/>
            </a:xfrm>
            <a:prstGeom prst="rect">
              <a:avLst/>
            </a:prstGeom>
            <a:solidFill>
              <a:schemeClr val="accent1">
                <a:lumMod val="40000"/>
                <a:lumOff val="60000"/>
              </a:schemeClr>
            </a:solidFill>
            <a:ln w="0">
              <a:solidFill>
                <a:srgbClr val="B2FFFF"/>
              </a:solidFill>
              <a:miter lim="800000"/>
              <a:headEnd/>
              <a:tailEnd/>
            </a:ln>
          </p:spPr>
          <p:txBody>
            <a:bodyPr/>
            <a:lstStyle/>
            <a:p>
              <a:pPr fontAlgn="auto">
                <a:spcBef>
                  <a:spcPts val="0"/>
                </a:spcBef>
                <a:spcAft>
                  <a:spcPts val="0"/>
                </a:spcAft>
                <a:defRPr/>
              </a:pPr>
              <a:endParaRPr lang="en-US">
                <a:latin typeface="+mn-lt"/>
              </a:endParaRPr>
            </a:p>
          </p:txBody>
        </p:sp>
        <p:sp>
          <p:nvSpPr>
            <p:cNvPr id="156" name="Rectangle 5"/>
            <p:cNvSpPr>
              <a:spLocks noChangeArrowheads="1"/>
            </p:cNvSpPr>
            <p:nvPr/>
          </p:nvSpPr>
          <p:spPr bwMode="auto">
            <a:xfrm>
              <a:off x="3009901" y="1600200"/>
              <a:ext cx="1027112" cy="331788"/>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2009" name="Rectangle 6"/>
            <p:cNvSpPr>
              <a:spLocks noChangeArrowheads="1"/>
            </p:cNvSpPr>
            <p:nvPr/>
          </p:nvSpPr>
          <p:spPr bwMode="auto">
            <a:xfrm>
              <a:off x="3009900" y="2960687"/>
              <a:ext cx="1027113" cy="347663"/>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10" name="Rectangle 7"/>
            <p:cNvSpPr>
              <a:spLocks noChangeArrowheads="1"/>
            </p:cNvSpPr>
            <p:nvPr/>
          </p:nvSpPr>
          <p:spPr bwMode="auto">
            <a:xfrm>
              <a:off x="3009900" y="2960687"/>
              <a:ext cx="1027113" cy="347663"/>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159" name="Rectangle 8"/>
            <p:cNvSpPr>
              <a:spLocks noChangeArrowheads="1"/>
            </p:cNvSpPr>
            <p:nvPr/>
          </p:nvSpPr>
          <p:spPr bwMode="auto">
            <a:xfrm>
              <a:off x="3009901" y="3308350"/>
              <a:ext cx="1027112" cy="347663"/>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160" name="Rectangle 9"/>
            <p:cNvSpPr>
              <a:spLocks noChangeArrowheads="1"/>
            </p:cNvSpPr>
            <p:nvPr/>
          </p:nvSpPr>
          <p:spPr bwMode="auto">
            <a:xfrm>
              <a:off x="3009901" y="3656013"/>
              <a:ext cx="1027112" cy="346075"/>
            </a:xfrm>
            <a:prstGeom prst="rect">
              <a:avLst/>
            </a:prstGeom>
            <a:solidFill>
              <a:schemeClr val="accent1">
                <a:lumMod val="40000"/>
                <a:lumOff val="60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2013" name="Rectangle 10"/>
            <p:cNvSpPr>
              <a:spLocks noChangeArrowheads="1"/>
            </p:cNvSpPr>
            <p:nvPr/>
          </p:nvSpPr>
          <p:spPr bwMode="auto">
            <a:xfrm>
              <a:off x="3009900" y="4683125"/>
              <a:ext cx="1027113" cy="347662"/>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14" name="Rectangle 11"/>
            <p:cNvSpPr>
              <a:spLocks noChangeArrowheads="1"/>
            </p:cNvSpPr>
            <p:nvPr/>
          </p:nvSpPr>
          <p:spPr bwMode="auto">
            <a:xfrm>
              <a:off x="3009900" y="4683125"/>
              <a:ext cx="1027113" cy="347662"/>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163" name="Rectangle 12"/>
            <p:cNvSpPr>
              <a:spLocks noChangeArrowheads="1"/>
            </p:cNvSpPr>
            <p:nvPr/>
          </p:nvSpPr>
          <p:spPr bwMode="auto">
            <a:xfrm>
              <a:off x="3009901" y="5030788"/>
              <a:ext cx="1027112" cy="331787"/>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164" name="Rectangle 13"/>
            <p:cNvSpPr>
              <a:spLocks noChangeArrowheads="1"/>
            </p:cNvSpPr>
            <p:nvPr/>
          </p:nvSpPr>
          <p:spPr bwMode="auto">
            <a:xfrm>
              <a:off x="3009901" y="5362575"/>
              <a:ext cx="1027112" cy="347663"/>
            </a:xfrm>
            <a:prstGeom prst="rect">
              <a:avLst/>
            </a:prstGeom>
            <a:solidFill>
              <a:schemeClr val="accent1">
                <a:lumMod val="40000"/>
                <a:lumOff val="60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2017" name="Rectangle 14"/>
            <p:cNvSpPr>
              <a:spLocks noChangeArrowheads="1"/>
            </p:cNvSpPr>
            <p:nvPr/>
          </p:nvSpPr>
          <p:spPr bwMode="auto">
            <a:xfrm>
              <a:off x="3009900" y="6389687"/>
              <a:ext cx="1027113" cy="347663"/>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18" name="Rectangle 15"/>
            <p:cNvSpPr>
              <a:spLocks noChangeArrowheads="1"/>
            </p:cNvSpPr>
            <p:nvPr/>
          </p:nvSpPr>
          <p:spPr bwMode="auto">
            <a:xfrm>
              <a:off x="3009900" y="6389687"/>
              <a:ext cx="1027113" cy="347663"/>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grpSp>
          <p:nvGrpSpPr>
            <p:cNvPr id="42019" name="Group 121"/>
            <p:cNvGrpSpPr>
              <a:grpSpLocks/>
            </p:cNvGrpSpPr>
            <p:nvPr/>
          </p:nvGrpSpPr>
          <p:grpSpPr bwMode="auto">
            <a:xfrm>
              <a:off x="2495559" y="1630362"/>
              <a:ext cx="463551" cy="288925"/>
              <a:chOff x="2827" y="530"/>
              <a:chExt cx="292" cy="182"/>
            </a:xfrm>
          </p:grpSpPr>
          <p:sp>
            <p:nvSpPr>
              <p:cNvPr id="42113" name="Rectangle 27"/>
              <p:cNvSpPr>
                <a:spLocks noChangeArrowheads="1"/>
              </p:cNvSpPr>
              <p:nvPr/>
            </p:nvSpPr>
            <p:spPr bwMode="auto">
              <a:xfrm>
                <a:off x="2874" y="530"/>
                <a:ext cx="185"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Main</a:t>
                </a:r>
                <a:endParaRPr lang="en-CA" altLang="en-US" sz="2400">
                  <a:latin typeface="Corbel" panose="020B0503020204020204" pitchFamily="34" charset="0"/>
                </a:endParaRPr>
              </a:p>
            </p:txBody>
          </p:sp>
          <p:sp>
            <p:nvSpPr>
              <p:cNvPr id="42114" name="Rectangle 28"/>
              <p:cNvSpPr>
                <a:spLocks noChangeArrowheads="1"/>
              </p:cNvSpPr>
              <p:nvPr/>
            </p:nvSpPr>
            <p:spPr bwMode="auto">
              <a:xfrm>
                <a:off x="2827" y="606"/>
                <a:ext cx="292"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memory</a:t>
                </a:r>
                <a:endParaRPr lang="en-CA" altLang="en-US" sz="2400">
                  <a:latin typeface="Corbel" panose="020B0503020204020204" pitchFamily="34" charset="0"/>
                </a:endParaRPr>
              </a:p>
            </p:txBody>
          </p:sp>
        </p:grpSp>
        <p:sp>
          <p:nvSpPr>
            <p:cNvPr id="42020" name="Rectangle 30"/>
            <p:cNvSpPr>
              <a:spLocks noChangeArrowheads="1"/>
            </p:cNvSpPr>
            <p:nvPr/>
          </p:nvSpPr>
          <p:spPr bwMode="auto">
            <a:xfrm>
              <a:off x="3084513" y="1676400"/>
              <a:ext cx="862012" cy="180975"/>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21" name="Rectangle 29"/>
            <p:cNvSpPr>
              <a:spLocks noChangeArrowheads="1"/>
            </p:cNvSpPr>
            <p:nvPr/>
          </p:nvSpPr>
          <p:spPr bwMode="auto">
            <a:xfrm>
              <a:off x="3084513" y="1676400"/>
              <a:ext cx="862012" cy="180975"/>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22" name="Rectangle 31"/>
            <p:cNvSpPr>
              <a:spLocks noChangeArrowheads="1"/>
            </p:cNvSpPr>
            <p:nvPr/>
          </p:nvSpPr>
          <p:spPr bwMode="auto">
            <a:xfrm>
              <a:off x="3084513" y="2024062"/>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23" name="Rectangle 32"/>
            <p:cNvSpPr>
              <a:spLocks noChangeArrowheads="1"/>
            </p:cNvSpPr>
            <p:nvPr/>
          </p:nvSpPr>
          <p:spPr bwMode="auto">
            <a:xfrm>
              <a:off x="3084513" y="2024062"/>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24" name="Rectangle 33"/>
            <p:cNvSpPr>
              <a:spLocks noChangeArrowheads="1"/>
            </p:cNvSpPr>
            <p:nvPr/>
          </p:nvSpPr>
          <p:spPr bwMode="auto">
            <a:xfrm>
              <a:off x="3084513" y="3051175"/>
              <a:ext cx="862012" cy="180975"/>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25" name="Rectangle 34"/>
            <p:cNvSpPr>
              <a:spLocks noChangeArrowheads="1"/>
            </p:cNvSpPr>
            <p:nvPr/>
          </p:nvSpPr>
          <p:spPr bwMode="auto">
            <a:xfrm>
              <a:off x="3084513" y="3051175"/>
              <a:ext cx="862012" cy="180975"/>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26" name="Rectangle 35"/>
            <p:cNvSpPr>
              <a:spLocks noChangeArrowheads="1"/>
            </p:cNvSpPr>
            <p:nvPr/>
          </p:nvSpPr>
          <p:spPr bwMode="auto">
            <a:xfrm>
              <a:off x="3084513" y="3398837"/>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27" name="Rectangle 36"/>
            <p:cNvSpPr>
              <a:spLocks noChangeArrowheads="1"/>
            </p:cNvSpPr>
            <p:nvPr/>
          </p:nvSpPr>
          <p:spPr bwMode="auto">
            <a:xfrm>
              <a:off x="3084513" y="3398837"/>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28" name="Rectangle 37"/>
            <p:cNvSpPr>
              <a:spLocks noChangeArrowheads="1"/>
            </p:cNvSpPr>
            <p:nvPr/>
          </p:nvSpPr>
          <p:spPr bwMode="auto">
            <a:xfrm>
              <a:off x="3084513" y="3746500"/>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29" name="Rectangle 38"/>
            <p:cNvSpPr>
              <a:spLocks noChangeArrowheads="1"/>
            </p:cNvSpPr>
            <p:nvPr/>
          </p:nvSpPr>
          <p:spPr bwMode="auto">
            <a:xfrm>
              <a:off x="3084513" y="3746500"/>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30" name="Rectangle 39"/>
            <p:cNvSpPr>
              <a:spLocks noChangeArrowheads="1"/>
            </p:cNvSpPr>
            <p:nvPr/>
          </p:nvSpPr>
          <p:spPr bwMode="auto">
            <a:xfrm>
              <a:off x="3084513" y="4773612"/>
              <a:ext cx="862012" cy="166688"/>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31" name="Rectangle 40"/>
            <p:cNvSpPr>
              <a:spLocks noChangeArrowheads="1"/>
            </p:cNvSpPr>
            <p:nvPr/>
          </p:nvSpPr>
          <p:spPr bwMode="auto">
            <a:xfrm>
              <a:off x="3084513" y="4773612"/>
              <a:ext cx="862012" cy="166688"/>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32" name="Rectangle 41"/>
            <p:cNvSpPr>
              <a:spLocks noChangeArrowheads="1"/>
            </p:cNvSpPr>
            <p:nvPr/>
          </p:nvSpPr>
          <p:spPr bwMode="auto">
            <a:xfrm>
              <a:off x="3084513" y="5105400"/>
              <a:ext cx="862012" cy="182562"/>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33" name="Rectangle 42"/>
            <p:cNvSpPr>
              <a:spLocks noChangeArrowheads="1"/>
            </p:cNvSpPr>
            <p:nvPr/>
          </p:nvSpPr>
          <p:spPr bwMode="auto">
            <a:xfrm>
              <a:off x="3084513" y="5105400"/>
              <a:ext cx="862012" cy="182562"/>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34" name="Rectangle 43"/>
            <p:cNvSpPr>
              <a:spLocks noChangeArrowheads="1"/>
            </p:cNvSpPr>
            <p:nvPr/>
          </p:nvSpPr>
          <p:spPr bwMode="auto">
            <a:xfrm>
              <a:off x="3084513" y="5453062"/>
              <a:ext cx="862012" cy="166688"/>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35" name="Rectangle 44"/>
            <p:cNvSpPr>
              <a:spLocks noChangeArrowheads="1"/>
            </p:cNvSpPr>
            <p:nvPr/>
          </p:nvSpPr>
          <p:spPr bwMode="auto">
            <a:xfrm>
              <a:off x="3084513" y="5453062"/>
              <a:ext cx="862012" cy="166688"/>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36" name="Rectangle 45"/>
            <p:cNvSpPr>
              <a:spLocks noChangeArrowheads="1"/>
            </p:cNvSpPr>
            <p:nvPr/>
          </p:nvSpPr>
          <p:spPr bwMode="auto">
            <a:xfrm>
              <a:off x="3084513" y="6481762"/>
              <a:ext cx="862012"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37" name="Rectangle 46"/>
            <p:cNvSpPr>
              <a:spLocks noChangeArrowheads="1"/>
            </p:cNvSpPr>
            <p:nvPr/>
          </p:nvSpPr>
          <p:spPr bwMode="auto">
            <a:xfrm>
              <a:off x="3084513" y="6481762"/>
              <a:ext cx="862012"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38" name="Rectangle 47"/>
            <p:cNvSpPr>
              <a:spLocks noChangeArrowheads="1"/>
            </p:cNvSpPr>
            <p:nvPr/>
          </p:nvSpPr>
          <p:spPr bwMode="auto">
            <a:xfrm>
              <a:off x="3311525" y="1674812"/>
              <a:ext cx="546625"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0</a:t>
              </a:r>
              <a:endParaRPr lang="en-CA" altLang="en-US" sz="1200" b="1">
                <a:latin typeface="Corbel" panose="020B0503020204020204" pitchFamily="34" charset="0"/>
              </a:endParaRPr>
            </a:p>
          </p:txBody>
        </p:sp>
        <p:sp>
          <p:nvSpPr>
            <p:cNvPr id="42039" name="Rectangle 48"/>
            <p:cNvSpPr>
              <a:spLocks noChangeArrowheads="1"/>
            </p:cNvSpPr>
            <p:nvPr/>
          </p:nvSpPr>
          <p:spPr bwMode="auto">
            <a:xfrm>
              <a:off x="3311525" y="2022475"/>
              <a:ext cx="546625"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1</a:t>
              </a:r>
              <a:endParaRPr lang="en-CA" altLang="en-US" sz="1200" b="1">
                <a:latin typeface="Corbel" panose="020B0503020204020204" pitchFamily="34" charset="0"/>
              </a:endParaRPr>
            </a:p>
          </p:txBody>
        </p:sp>
        <p:sp>
          <p:nvSpPr>
            <p:cNvPr id="42040" name="Rectangle 49"/>
            <p:cNvSpPr>
              <a:spLocks noChangeArrowheads="1"/>
            </p:cNvSpPr>
            <p:nvPr/>
          </p:nvSpPr>
          <p:spPr bwMode="auto">
            <a:xfrm>
              <a:off x="3235325" y="3049587"/>
              <a:ext cx="63158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63</a:t>
              </a:r>
              <a:endParaRPr lang="en-CA" altLang="en-US" sz="1200" b="1">
                <a:latin typeface="Corbel" panose="020B0503020204020204" pitchFamily="34" charset="0"/>
              </a:endParaRPr>
            </a:p>
          </p:txBody>
        </p:sp>
        <p:sp>
          <p:nvSpPr>
            <p:cNvPr id="42041" name="Rectangle 50"/>
            <p:cNvSpPr>
              <a:spLocks noChangeArrowheads="1"/>
            </p:cNvSpPr>
            <p:nvPr/>
          </p:nvSpPr>
          <p:spPr bwMode="auto">
            <a:xfrm>
              <a:off x="3235325" y="3397250"/>
              <a:ext cx="63158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64</a:t>
              </a:r>
              <a:endParaRPr lang="en-CA" altLang="en-US" sz="1200" b="1">
                <a:latin typeface="Corbel" panose="020B0503020204020204" pitchFamily="34" charset="0"/>
              </a:endParaRPr>
            </a:p>
          </p:txBody>
        </p:sp>
        <p:sp>
          <p:nvSpPr>
            <p:cNvPr id="42042" name="Rectangle 51"/>
            <p:cNvSpPr>
              <a:spLocks noChangeArrowheads="1"/>
            </p:cNvSpPr>
            <p:nvPr/>
          </p:nvSpPr>
          <p:spPr bwMode="auto">
            <a:xfrm>
              <a:off x="3235325" y="3730625"/>
              <a:ext cx="63158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65</a:t>
              </a:r>
              <a:endParaRPr lang="en-CA" altLang="en-US" sz="1200" b="1">
                <a:latin typeface="Corbel" panose="020B0503020204020204" pitchFamily="34" charset="0"/>
              </a:endParaRPr>
            </a:p>
          </p:txBody>
        </p:sp>
        <p:sp>
          <p:nvSpPr>
            <p:cNvPr id="42043" name="Rectangle 52"/>
            <p:cNvSpPr>
              <a:spLocks noChangeArrowheads="1"/>
            </p:cNvSpPr>
            <p:nvPr/>
          </p:nvSpPr>
          <p:spPr bwMode="auto">
            <a:xfrm>
              <a:off x="3235325" y="4800600"/>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127</a:t>
              </a:r>
              <a:endParaRPr lang="en-CA" altLang="en-US" sz="1200" b="1">
                <a:latin typeface="Corbel" panose="020B0503020204020204" pitchFamily="34" charset="0"/>
              </a:endParaRPr>
            </a:p>
          </p:txBody>
        </p:sp>
        <p:sp>
          <p:nvSpPr>
            <p:cNvPr id="42044" name="Rectangle 53"/>
            <p:cNvSpPr>
              <a:spLocks noChangeArrowheads="1"/>
            </p:cNvSpPr>
            <p:nvPr/>
          </p:nvSpPr>
          <p:spPr bwMode="auto">
            <a:xfrm>
              <a:off x="3235325" y="5105400"/>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 128</a:t>
              </a:r>
              <a:endParaRPr lang="en-CA" altLang="en-US" sz="1200" b="1">
                <a:latin typeface="Corbel" panose="020B0503020204020204" pitchFamily="34" charset="0"/>
              </a:endParaRPr>
            </a:p>
          </p:txBody>
        </p:sp>
        <p:sp>
          <p:nvSpPr>
            <p:cNvPr id="42045" name="Rectangle 54"/>
            <p:cNvSpPr>
              <a:spLocks noChangeArrowheads="1"/>
            </p:cNvSpPr>
            <p:nvPr/>
          </p:nvSpPr>
          <p:spPr bwMode="auto">
            <a:xfrm>
              <a:off x="3235325" y="5453062"/>
              <a:ext cx="71654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b="1">
                  <a:solidFill>
                    <a:srgbClr val="000000"/>
                  </a:solidFill>
                  <a:latin typeface="Nimbus Roman No9 L"/>
                </a:rPr>
                <a:t>Block</a:t>
              </a:r>
              <a:r>
                <a:rPr lang="en-CA" altLang="en-US" sz="1200">
                  <a:solidFill>
                    <a:srgbClr val="000000"/>
                  </a:solidFill>
                  <a:latin typeface="Nimbus Roman No9 L"/>
                </a:rPr>
                <a:t> </a:t>
              </a:r>
              <a:r>
                <a:rPr lang="en-CA" altLang="en-US" sz="1200" b="1">
                  <a:solidFill>
                    <a:srgbClr val="000000"/>
                  </a:solidFill>
                  <a:latin typeface="Nimbus Roman No9 L"/>
                </a:rPr>
                <a:t>129</a:t>
              </a:r>
              <a:endParaRPr lang="en-CA" altLang="en-US" sz="1200" b="1">
                <a:latin typeface="Corbel" panose="020B0503020204020204" pitchFamily="34" charset="0"/>
              </a:endParaRPr>
            </a:p>
          </p:txBody>
        </p:sp>
        <p:sp>
          <p:nvSpPr>
            <p:cNvPr id="42046" name="Rectangle 55"/>
            <p:cNvSpPr>
              <a:spLocks noChangeArrowheads="1"/>
            </p:cNvSpPr>
            <p:nvPr/>
          </p:nvSpPr>
          <p:spPr bwMode="auto">
            <a:xfrm>
              <a:off x="3205163" y="6480175"/>
              <a:ext cx="737381"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b="1">
                  <a:solidFill>
                    <a:srgbClr val="000000"/>
                  </a:solidFill>
                  <a:latin typeface="Nimbus Roman No9 L"/>
                </a:rPr>
                <a:t>Block 4095</a:t>
              </a:r>
              <a:endParaRPr lang="en-CA" altLang="en-US" sz="2400" b="1">
                <a:latin typeface="Corbel" panose="020B0503020204020204" pitchFamily="34" charset="0"/>
              </a:endParaRPr>
            </a:p>
          </p:txBody>
        </p:sp>
        <p:sp>
          <p:nvSpPr>
            <p:cNvPr id="42047" name="Freeform 65"/>
            <p:cNvSpPr>
              <a:spLocks/>
            </p:cNvSpPr>
            <p:nvPr/>
          </p:nvSpPr>
          <p:spPr bwMode="auto">
            <a:xfrm>
              <a:off x="2352675" y="3000375"/>
              <a:ext cx="544513" cy="271462"/>
            </a:xfrm>
            <a:custGeom>
              <a:avLst/>
              <a:gdLst>
                <a:gd name="T0" fmla="*/ 2147483647 w 36"/>
                <a:gd name="T1" fmla="*/ 2147483647 h 18"/>
                <a:gd name="T2" fmla="*/ 2147483647 w 36"/>
                <a:gd name="T3" fmla="*/ 2147483647 h 18"/>
                <a:gd name="T4" fmla="*/ 2147483647 w 36"/>
                <a:gd name="T5" fmla="*/ 2147483647 h 18"/>
                <a:gd name="T6" fmla="*/ 2147483647 w 36"/>
                <a:gd name="T7" fmla="*/ 909774581 h 18"/>
                <a:gd name="T8" fmla="*/ 2147483647 w 36"/>
                <a:gd name="T9" fmla="*/ 909774581 h 18"/>
                <a:gd name="T10" fmla="*/ 2147483647 w 36"/>
                <a:gd name="T11" fmla="*/ 0 h 18"/>
                <a:gd name="T12" fmla="*/ 0 w 36"/>
                <a:gd name="T13" fmla="*/ 2046989448 h 18"/>
                <a:gd name="T14" fmla="*/ 2147483647 w 36"/>
                <a:gd name="T15" fmla="*/ 2147483647 h 18"/>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18"/>
                <a:gd name="T26" fmla="*/ 36 w 36"/>
                <a:gd name="T27" fmla="*/ 18 h 1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18">
                  <a:moveTo>
                    <a:pt x="14" y="18"/>
                  </a:moveTo>
                  <a:lnTo>
                    <a:pt x="14" y="13"/>
                  </a:lnTo>
                  <a:lnTo>
                    <a:pt x="36" y="13"/>
                  </a:lnTo>
                  <a:lnTo>
                    <a:pt x="36" y="4"/>
                  </a:lnTo>
                  <a:lnTo>
                    <a:pt x="14" y="4"/>
                  </a:lnTo>
                  <a:lnTo>
                    <a:pt x="14" y="0"/>
                  </a:lnTo>
                  <a:lnTo>
                    <a:pt x="0" y="9"/>
                  </a:lnTo>
                  <a:lnTo>
                    <a:pt x="14" y="18"/>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2048" name="Line 66"/>
            <p:cNvSpPr>
              <a:spLocks noChangeShapeType="1"/>
            </p:cNvSpPr>
            <p:nvPr/>
          </p:nvSpPr>
          <p:spPr bwMode="auto">
            <a:xfrm flipV="1">
              <a:off x="3009900" y="2279650"/>
              <a:ext cx="1588"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49" name="Line 67"/>
            <p:cNvSpPr>
              <a:spLocks noChangeShapeType="1"/>
            </p:cNvSpPr>
            <p:nvPr/>
          </p:nvSpPr>
          <p:spPr bwMode="auto">
            <a:xfrm flipV="1">
              <a:off x="3009900" y="2673350"/>
              <a:ext cx="1588"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50" name="Line 68"/>
            <p:cNvSpPr>
              <a:spLocks noChangeShapeType="1"/>
            </p:cNvSpPr>
            <p:nvPr/>
          </p:nvSpPr>
          <p:spPr bwMode="auto">
            <a:xfrm flipV="1">
              <a:off x="4037013" y="2279650"/>
              <a:ext cx="1587"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51" name="Line 69"/>
            <p:cNvSpPr>
              <a:spLocks noChangeShapeType="1"/>
            </p:cNvSpPr>
            <p:nvPr/>
          </p:nvSpPr>
          <p:spPr bwMode="auto">
            <a:xfrm flipV="1">
              <a:off x="4037013" y="2673350"/>
              <a:ext cx="1587"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52" name="Line 70"/>
            <p:cNvSpPr>
              <a:spLocks noChangeShapeType="1"/>
            </p:cNvSpPr>
            <p:nvPr/>
          </p:nvSpPr>
          <p:spPr bwMode="auto">
            <a:xfrm flipH="1">
              <a:off x="2949575" y="25527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53" name="Line 71"/>
            <p:cNvSpPr>
              <a:spLocks noChangeShapeType="1"/>
            </p:cNvSpPr>
            <p:nvPr/>
          </p:nvSpPr>
          <p:spPr bwMode="auto">
            <a:xfrm flipH="1">
              <a:off x="2949575" y="264318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54" name="Line 72"/>
            <p:cNvSpPr>
              <a:spLocks noChangeShapeType="1"/>
            </p:cNvSpPr>
            <p:nvPr/>
          </p:nvSpPr>
          <p:spPr bwMode="auto">
            <a:xfrm flipH="1">
              <a:off x="3976688" y="25527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55" name="Line 73"/>
            <p:cNvSpPr>
              <a:spLocks noChangeShapeType="1"/>
            </p:cNvSpPr>
            <p:nvPr/>
          </p:nvSpPr>
          <p:spPr bwMode="auto">
            <a:xfrm flipH="1">
              <a:off x="3976688" y="264318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56" name="Line 74"/>
            <p:cNvSpPr>
              <a:spLocks noChangeShapeType="1"/>
            </p:cNvSpPr>
            <p:nvPr/>
          </p:nvSpPr>
          <p:spPr bwMode="auto">
            <a:xfrm flipV="1">
              <a:off x="3009900" y="5710237"/>
              <a:ext cx="1588"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57" name="Line 75"/>
            <p:cNvSpPr>
              <a:spLocks noChangeShapeType="1"/>
            </p:cNvSpPr>
            <p:nvPr/>
          </p:nvSpPr>
          <p:spPr bwMode="auto">
            <a:xfrm flipV="1">
              <a:off x="3009900" y="6088062"/>
              <a:ext cx="1588" cy="3016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58" name="Line 76"/>
            <p:cNvSpPr>
              <a:spLocks noChangeShapeType="1"/>
            </p:cNvSpPr>
            <p:nvPr/>
          </p:nvSpPr>
          <p:spPr bwMode="auto">
            <a:xfrm flipV="1">
              <a:off x="4037013" y="5710237"/>
              <a:ext cx="1587"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59" name="Line 77"/>
            <p:cNvSpPr>
              <a:spLocks noChangeShapeType="1"/>
            </p:cNvSpPr>
            <p:nvPr/>
          </p:nvSpPr>
          <p:spPr bwMode="auto">
            <a:xfrm flipV="1">
              <a:off x="4037013" y="6088062"/>
              <a:ext cx="1587" cy="3016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60" name="Line 78"/>
            <p:cNvSpPr>
              <a:spLocks noChangeShapeType="1"/>
            </p:cNvSpPr>
            <p:nvPr/>
          </p:nvSpPr>
          <p:spPr bwMode="auto">
            <a:xfrm flipH="1">
              <a:off x="2949575" y="598170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61" name="Line 79"/>
            <p:cNvSpPr>
              <a:spLocks noChangeShapeType="1"/>
            </p:cNvSpPr>
            <p:nvPr/>
          </p:nvSpPr>
          <p:spPr bwMode="auto">
            <a:xfrm flipH="1">
              <a:off x="2949575" y="60579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62" name="Line 80"/>
            <p:cNvSpPr>
              <a:spLocks noChangeShapeType="1"/>
            </p:cNvSpPr>
            <p:nvPr/>
          </p:nvSpPr>
          <p:spPr bwMode="auto">
            <a:xfrm flipH="1">
              <a:off x="3976688" y="598170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63" name="Line 81"/>
            <p:cNvSpPr>
              <a:spLocks noChangeShapeType="1"/>
            </p:cNvSpPr>
            <p:nvPr/>
          </p:nvSpPr>
          <p:spPr bwMode="auto">
            <a:xfrm flipH="1">
              <a:off x="3976688" y="6057900"/>
              <a:ext cx="104775" cy="603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64" name="Line 82"/>
            <p:cNvSpPr>
              <a:spLocks noChangeShapeType="1"/>
            </p:cNvSpPr>
            <p:nvPr/>
          </p:nvSpPr>
          <p:spPr bwMode="auto">
            <a:xfrm flipV="1">
              <a:off x="3009900" y="4002087"/>
              <a:ext cx="1588" cy="2873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65" name="Line 83"/>
            <p:cNvSpPr>
              <a:spLocks noChangeShapeType="1"/>
            </p:cNvSpPr>
            <p:nvPr/>
          </p:nvSpPr>
          <p:spPr bwMode="auto">
            <a:xfrm flipV="1">
              <a:off x="3009900" y="4379912"/>
              <a:ext cx="1588"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66" name="Line 84"/>
            <p:cNvSpPr>
              <a:spLocks noChangeShapeType="1"/>
            </p:cNvSpPr>
            <p:nvPr/>
          </p:nvSpPr>
          <p:spPr bwMode="auto">
            <a:xfrm flipV="1">
              <a:off x="4037013" y="4002087"/>
              <a:ext cx="1587" cy="2873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67" name="Line 85"/>
            <p:cNvSpPr>
              <a:spLocks noChangeShapeType="1"/>
            </p:cNvSpPr>
            <p:nvPr/>
          </p:nvSpPr>
          <p:spPr bwMode="auto">
            <a:xfrm flipV="1">
              <a:off x="4037013" y="4379912"/>
              <a:ext cx="1587" cy="303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68" name="Line 86"/>
            <p:cNvSpPr>
              <a:spLocks noChangeShapeType="1"/>
            </p:cNvSpPr>
            <p:nvPr/>
          </p:nvSpPr>
          <p:spPr bwMode="auto">
            <a:xfrm flipH="1">
              <a:off x="2949575" y="427513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69" name="Line 87"/>
            <p:cNvSpPr>
              <a:spLocks noChangeShapeType="1"/>
            </p:cNvSpPr>
            <p:nvPr/>
          </p:nvSpPr>
          <p:spPr bwMode="auto">
            <a:xfrm flipH="1">
              <a:off x="2949575" y="434975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70" name="Line 88"/>
            <p:cNvSpPr>
              <a:spLocks noChangeShapeType="1"/>
            </p:cNvSpPr>
            <p:nvPr/>
          </p:nvSpPr>
          <p:spPr bwMode="auto">
            <a:xfrm flipH="1">
              <a:off x="3976688" y="4275137"/>
              <a:ext cx="104775"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71" name="Line 89"/>
            <p:cNvSpPr>
              <a:spLocks noChangeShapeType="1"/>
            </p:cNvSpPr>
            <p:nvPr/>
          </p:nvSpPr>
          <p:spPr bwMode="auto">
            <a:xfrm flipH="1">
              <a:off x="3976688" y="4349750"/>
              <a:ext cx="104775" cy="460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grpSp>
          <p:nvGrpSpPr>
            <p:cNvPr id="42072" name="Group 120"/>
            <p:cNvGrpSpPr>
              <a:grpSpLocks/>
            </p:cNvGrpSpPr>
            <p:nvPr/>
          </p:nvGrpSpPr>
          <p:grpSpPr bwMode="auto">
            <a:xfrm>
              <a:off x="860425" y="4910137"/>
              <a:ext cx="1631950" cy="785813"/>
              <a:chOff x="634" y="2853"/>
              <a:chExt cx="1028" cy="495"/>
            </a:xfrm>
          </p:grpSpPr>
          <p:sp>
            <p:nvSpPr>
              <p:cNvPr id="251" name="Rectangle 98"/>
              <p:cNvSpPr>
                <a:spLocks noChangeArrowheads="1"/>
              </p:cNvSpPr>
              <p:nvPr/>
            </p:nvSpPr>
            <p:spPr bwMode="auto">
              <a:xfrm>
                <a:off x="634" y="2996"/>
                <a:ext cx="1028" cy="162"/>
              </a:xfrm>
              <a:prstGeom prst="rect">
                <a:avLst/>
              </a:prstGeom>
              <a:noFill/>
              <a:ln w="28575">
                <a:solidFill>
                  <a:schemeClr val="accent1">
                    <a:lumMod val="75000"/>
                  </a:schemeClr>
                </a:solidFill>
                <a:miter lim="800000"/>
                <a:headEnd/>
                <a:tailEnd/>
              </a:ln>
            </p:spPr>
            <p:txBody>
              <a:bodyPr/>
              <a:lstStyle/>
              <a:p>
                <a:pPr fontAlgn="auto">
                  <a:spcBef>
                    <a:spcPts val="0"/>
                  </a:spcBef>
                  <a:spcAft>
                    <a:spcPts val="0"/>
                  </a:spcAft>
                  <a:defRPr/>
                </a:pPr>
                <a:endParaRPr lang="en-US">
                  <a:latin typeface="+mn-lt"/>
                </a:endParaRPr>
              </a:p>
            </p:txBody>
          </p:sp>
          <p:sp>
            <p:nvSpPr>
              <p:cNvPr id="252" name="Line 99"/>
              <p:cNvSpPr>
                <a:spLocks noChangeShapeType="1"/>
              </p:cNvSpPr>
              <p:nvPr/>
            </p:nvSpPr>
            <p:spPr bwMode="auto">
              <a:xfrm flipV="1">
                <a:off x="957" y="2996"/>
                <a:ext cx="1" cy="162"/>
              </a:xfrm>
              <a:prstGeom prst="line">
                <a:avLst/>
              </a:prstGeom>
              <a:noFill/>
              <a:ln w="28575">
                <a:solidFill>
                  <a:schemeClr val="accent1">
                    <a:lumMod val="75000"/>
                  </a:schemeClr>
                </a:solidFill>
                <a:round/>
                <a:headEnd/>
                <a:tailEnd/>
              </a:ln>
            </p:spPr>
            <p:txBody>
              <a:bodyPr/>
              <a:lstStyle/>
              <a:p>
                <a:pPr fontAlgn="auto">
                  <a:spcBef>
                    <a:spcPts val="0"/>
                  </a:spcBef>
                  <a:spcAft>
                    <a:spcPts val="0"/>
                  </a:spcAft>
                  <a:defRPr/>
                </a:pPr>
                <a:endParaRPr lang="en-US">
                  <a:latin typeface="+mn-lt"/>
                </a:endParaRPr>
              </a:p>
            </p:txBody>
          </p:sp>
          <p:sp>
            <p:nvSpPr>
              <p:cNvPr id="253" name="Line 100"/>
              <p:cNvSpPr>
                <a:spLocks noChangeShapeType="1"/>
              </p:cNvSpPr>
              <p:nvPr/>
            </p:nvSpPr>
            <p:spPr bwMode="auto">
              <a:xfrm flipV="1">
                <a:off x="1386" y="2996"/>
                <a:ext cx="1" cy="162"/>
              </a:xfrm>
              <a:prstGeom prst="line">
                <a:avLst/>
              </a:prstGeom>
              <a:noFill/>
              <a:ln w="28575">
                <a:solidFill>
                  <a:schemeClr val="accent1">
                    <a:lumMod val="75000"/>
                  </a:schemeClr>
                </a:solidFill>
                <a:round/>
                <a:headEnd/>
                <a:tailEnd/>
              </a:ln>
            </p:spPr>
            <p:txBody>
              <a:bodyPr/>
              <a:lstStyle/>
              <a:p>
                <a:pPr fontAlgn="auto">
                  <a:spcBef>
                    <a:spcPts val="0"/>
                  </a:spcBef>
                  <a:spcAft>
                    <a:spcPts val="0"/>
                  </a:spcAft>
                  <a:defRPr/>
                </a:pPr>
                <a:endParaRPr lang="en-US">
                  <a:latin typeface="+mn-lt"/>
                </a:endParaRPr>
              </a:p>
            </p:txBody>
          </p:sp>
          <p:sp>
            <p:nvSpPr>
              <p:cNvPr id="42104" name="Rectangle 101"/>
              <p:cNvSpPr>
                <a:spLocks noChangeArrowheads="1"/>
              </p:cNvSpPr>
              <p:nvPr/>
            </p:nvSpPr>
            <p:spPr bwMode="auto">
              <a:xfrm>
                <a:off x="1148" y="3015"/>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7</a:t>
                </a:r>
                <a:endParaRPr lang="en-CA" altLang="en-US" sz="2400">
                  <a:latin typeface="Corbel" panose="020B0503020204020204" pitchFamily="34" charset="0"/>
                </a:endParaRPr>
              </a:p>
            </p:txBody>
          </p:sp>
          <p:sp>
            <p:nvSpPr>
              <p:cNvPr id="42105" name="Rectangle 102"/>
              <p:cNvSpPr>
                <a:spLocks noChangeArrowheads="1"/>
              </p:cNvSpPr>
              <p:nvPr/>
            </p:nvSpPr>
            <p:spPr bwMode="auto">
              <a:xfrm>
                <a:off x="1500" y="3015"/>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4</a:t>
                </a:r>
                <a:endParaRPr lang="en-CA" altLang="en-US" sz="2400">
                  <a:latin typeface="Corbel" panose="020B0503020204020204" pitchFamily="34" charset="0"/>
                </a:endParaRPr>
              </a:p>
            </p:txBody>
          </p:sp>
          <p:sp>
            <p:nvSpPr>
              <p:cNvPr id="42106" name="Rectangle 103"/>
              <p:cNvSpPr>
                <a:spLocks noChangeArrowheads="1"/>
              </p:cNvSpPr>
              <p:nvPr/>
            </p:nvSpPr>
            <p:spPr bwMode="auto">
              <a:xfrm>
                <a:off x="787" y="3242"/>
                <a:ext cx="78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Main memory address</a:t>
                </a:r>
                <a:endParaRPr lang="en-CA" altLang="en-US" sz="2400">
                  <a:latin typeface="Corbel" panose="020B0503020204020204" pitchFamily="34" charset="0"/>
                </a:endParaRPr>
              </a:p>
            </p:txBody>
          </p:sp>
          <p:sp>
            <p:nvSpPr>
              <p:cNvPr id="42107" name="Rectangle 104"/>
              <p:cNvSpPr>
                <a:spLocks noChangeArrowheads="1"/>
              </p:cNvSpPr>
              <p:nvPr/>
            </p:nvSpPr>
            <p:spPr bwMode="auto">
              <a:xfrm>
                <a:off x="729" y="2853"/>
                <a:ext cx="5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t>
                </a:r>
                <a:endParaRPr lang="en-CA" altLang="en-US" sz="2400">
                  <a:latin typeface="Corbel" panose="020B0503020204020204" pitchFamily="34" charset="0"/>
                </a:endParaRPr>
              </a:p>
            </p:txBody>
          </p:sp>
          <p:sp>
            <p:nvSpPr>
              <p:cNvPr id="42108" name="Rectangle 105"/>
              <p:cNvSpPr>
                <a:spLocks noChangeArrowheads="1"/>
              </p:cNvSpPr>
              <p:nvPr/>
            </p:nvSpPr>
            <p:spPr bwMode="auto">
              <a:xfrm>
                <a:off x="776" y="2853"/>
                <a:ext cx="83"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ag</a:t>
                </a:r>
                <a:endParaRPr lang="en-CA" altLang="en-US" sz="2400">
                  <a:latin typeface="Corbel" panose="020B0503020204020204" pitchFamily="34" charset="0"/>
                </a:endParaRPr>
              </a:p>
            </p:txBody>
          </p:sp>
          <p:sp>
            <p:nvSpPr>
              <p:cNvPr id="42109" name="Rectangle 106"/>
              <p:cNvSpPr>
                <a:spLocks noChangeArrowheads="1"/>
              </p:cNvSpPr>
              <p:nvPr/>
            </p:nvSpPr>
            <p:spPr bwMode="auto">
              <a:xfrm>
                <a:off x="1071" y="2853"/>
                <a:ext cx="210"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a:t>
                </a:r>
                <a:endParaRPr lang="en-CA" altLang="en-US" sz="2400">
                  <a:latin typeface="Corbel" panose="020B0503020204020204" pitchFamily="34" charset="0"/>
                </a:endParaRPr>
              </a:p>
            </p:txBody>
          </p:sp>
          <p:sp>
            <p:nvSpPr>
              <p:cNvPr id="42110" name="Rectangle 107"/>
              <p:cNvSpPr>
                <a:spLocks noChangeArrowheads="1"/>
              </p:cNvSpPr>
              <p:nvPr/>
            </p:nvSpPr>
            <p:spPr bwMode="auto">
              <a:xfrm>
                <a:off x="1433" y="2853"/>
                <a:ext cx="83"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W</a:t>
                </a:r>
                <a:endParaRPr lang="en-CA" altLang="en-US" sz="2400">
                  <a:latin typeface="Corbel" panose="020B0503020204020204" pitchFamily="34" charset="0"/>
                </a:endParaRPr>
              </a:p>
            </p:txBody>
          </p:sp>
          <p:sp>
            <p:nvSpPr>
              <p:cNvPr id="42111" name="Rectangle 108"/>
              <p:cNvSpPr>
                <a:spLocks noChangeArrowheads="1"/>
              </p:cNvSpPr>
              <p:nvPr/>
            </p:nvSpPr>
            <p:spPr bwMode="auto">
              <a:xfrm>
                <a:off x="1500" y="2853"/>
                <a:ext cx="117"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ord</a:t>
                </a:r>
                <a:endParaRPr lang="en-CA" altLang="en-US" sz="2400">
                  <a:latin typeface="Corbel" panose="020B0503020204020204" pitchFamily="34" charset="0"/>
                </a:endParaRPr>
              </a:p>
            </p:txBody>
          </p:sp>
          <p:sp>
            <p:nvSpPr>
              <p:cNvPr id="42112" name="Rectangle 109"/>
              <p:cNvSpPr>
                <a:spLocks noChangeArrowheads="1"/>
              </p:cNvSpPr>
              <p:nvPr/>
            </p:nvSpPr>
            <p:spPr bwMode="auto">
              <a:xfrm>
                <a:off x="776" y="3015"/>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5</a:t>
                </a:r>
                <a:endParaRPr lang="en-CA" altLang="en-US" sz="2400">
                  <a:latin typeface="Corbel" panose="020B0503020204020204" pitchFamily="34" charset="0"/>
                </a:endParaRPr>
              </a:p>
            </p:txBody>
          </p:sp>
        </p:grpSp>
        <p:sp>
          <p:nvSpPr>
            <p:cNvPr id="42073" name="Rectangle 115"/>
            <p:cNvSpPr>
              <a:spLocks noChangeArrowheads="1"/>
            </p:cNvSpPr>
            <p:nvPr/>
          </p:nvSpPr>
          <p:spPr bwMode="auto">
            <a:xfrm>
              <a:off x="3009900" y="5362575"/>
              <a:ext cx="1027113" cy="347662"/>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222" name="Rectangle 16"/>
            <p:cNvSpPr>
              <a:spLocks noChangeArrowheads="1"/>
            </p:cNvSpPr>
            <p:nvPr/>
          </p:nvSpPr>
          <p:spPr bwMode="auto">
            <a:xfrm>
              <a:off x="1228726" y="2514600"/>
              <a:ext cx="1027112" cy="346075"/>
            </a:xfrm>
            <a:prstGeom prst="rect">
              <a:avLst/>
            </a:prstGeom>
            <a:solidFill>
              <a:schemeClr val="accent1">
                <a:lumMod val="40000"/>
                <a:lumOff val="60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223" name="Rectangle 17"/>
            <p:cNvSpPr>
              <a:spLocks noChangeArrowheads="1"/>
            </p:cNvSpPr>
            <p:nvPr/>
          </p:nvSpPr>
          <p:spPr bwMode="auto">
            <a:xfrm>
              <a:off x="1249363" y="2166938"/>
              <a:ext cx="1027113" cy="347662"/>
            </a:xfrm>
            <a:prstGeom prst="rect">
              <a:avLst/>
            </a:prstGeom>
            <a:solidFill>
              <a:schemeClr val="accent1">
                <a:lumMod val="75000"/>
              </a:schemeClr>
            </a:solidFill>
            <a:ln w="0">
              <a:solidFill>
                <a:schemeClr val="accent1">
                  <a:lumMod val="50000"/>
                </a:schemeClr>
              </a:solidFill>
              <a:miter lim="800000"/>
              <a:headEnd/>
              <a:tailEnd/>
            </a:ln>
          </p:spPr>
          <p:txBody>
            <a:bodyPr/>
            <a:lstStyle/>
            <a:p>
              <a:pPr fontAlgn="auto">
                <a:spcBef>
                  <a:spcPts val="0"/>
                </a:spcBef>
                <a:spcAft>
                  <a:spcPts val="0"/>
                </a:spcAft>
                <a:defRPr/>
              </a:pPr>
              <a:endParaRPr lang="en-US">
                <a:latin typeface="+mn-lt"/>
              </a:endParaRPr>
            </a:p>
          </p:txBody>
        </p:sp>
        <p:sp>
          <p:nvSpPr>
            <p:cNvPr id="42076" name="Rectangle 18"/>
            <p:cNvSpPr>
              <a:spLocks noChangeArrowheads="1"/>
            </p:cNvSpPr>
            <p:nvPr/>
          </p:nvSpPr>
          <p:spPr bwMode="auto">
            <a:xfrm>
              <a:off x="1228725" y="3671887"/>
              <a:ext cx="1027113" cy="347663"/>
            </a:xfrm>
            <a:prstGeom prst="rect">
              <a:avLst/>
            </a:prstGeom>
            <a:solidFill>
              <a:srgbClr val="808080"/>
            </a:solidFill>
            <a:ln w="0">
              <a:solidFill>
                <a:srgbClr val="808080"/>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77" name="Rectangle 19"/>
            <p:cNvSpPr>
              <a:spLocks noChangeArrowheads="1"/>
            </p:cNvSpPr>
            <p:nvPr/>
          </p:nvSpPr>
          <p:spPr bwMode="auto">
            <a:xfrm>
              <a:off x="1228725" y="3671887"/>
              <a:ext cx="1027113" cy="347663"/>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78" name="Rectangle 20"/>
            <p:cNvSpPr>
              <a:spLocks noChangeArrowheads="1"/>
            </p:cNvSpPr>
            <p:nvPr/>
          </p:nvSpPr>
          <p:spPr bwMode="auto">
            <a:xfrm>
              <a:off x="715963" y="2225675"/>
              <a:ext cx="512762" cy="180975"/>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79" name="Rectangle 21"/>
            <p:cNvSpPr>
              <a:spLocks noChangeArrowheads="1"/>
            </p:cNvSpPr>
            <p:nvPr/>
          </p:nvSpPr>
          <p:spPr bwMode="auto">
            <a:xfrm>
              <a:off x="715963" y="2606675"/>
              <a:ext cx="512762" cy="165100"/>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80" name="Rectangle 22"/>
            <p:cNvSpPr>
              <a:spLocks noChangeArrowheads="1"/>
            </p:cNvSpPr>
            <p:nvPr/>
          </p:nvSpPr>
          <p:spPr bwMode="auto">
            <a:xfrm>
              <a:off x="715963" y="3671887"/>
              <a:ext cx="512762" cy="166688"/>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81" name="Rectangle 23"/>
            <p:cNvSpPr>
              <a:spLocks noChangeArrowheads="1"/>
            </p:cNvSpPr>
            <p:nvPr/>
          </p:nvSpPr>
          <p:spPr bwMode="auto">
            <a:xfrm>
              <a:off x="881063" y="2209800"/>
              <a:ext cx="1698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sp>
          <p:nvSpPr>
            <p:cNvPr id="42082" name="Rectangle 24"/>
            <p:cNvSpPr>
              <a:spLocks noChangeArrowheads="1"/>
            </p:cNvSpPr>
            <p:nvPr/>
          </p:nvSpPr>
          <p:spPr bwMode="auto">
            <a:xfrm>
              <a:off x="881063" y="2590800"/>
              <a:ext cx="1698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sp>
          <p:nvSpPr>
            <p:cNvPr id="42083" name="Rectangle 25"/>
            <p:cNvSpPr>
              <a:spLocks noChangeArrowheads="1"/>
            </p:cNvSpPr>
            <p:nvPr/>
          </p:nvSpPr>
          <p:spPr bwMode="auto">
            <a:xfrm>
              <a:off x="881063" y="3656012"/>
              <a:ext cx="1698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sp>
          <p:nvSpPr>
            <p:cNvPr id="42084" name="Rectangle 26"/>
            <p:cNvSpPr>
              <a:spLocks noChangeArrowheads="1"/>
            </p:cNvSpPr>
            <p:nvPr/>
          </p:nvSpPr>
          <p:spPr bwMode="auto">
            <a:xfrm>
              <a:off x="1576388" y="1524000"/>
              <a:ext cx="3492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Cache</a:t>
              </a:r>
              <a:endParaRPr lang="en-CA" altLang="en-US" sz="2400">
                <a:latin typeface="Corbel" panose="020B0503020204020204" pitchFamily="34" charset="0"/>
              </a:endParaRPr>
            </a:p>
          </p:txBody>
        </p:sp>
        <p:sp>
          <p:nvSpPr>
            <p:cNvPr id="42085" name="Rectangle 58"/>
            <p:cNvSpPr>
              <a:spLocks noChangeArrowheads="1"/>
            </p:cNvSpPr>
            <p:nvPr/>
          </p:nvSpPr>
          <p:spPr bwMode="auto">
            <a:xfrm>
              <a:off x="1319213" y="2590800"/>
              <a:ext cx="846137"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86" name="Rectangle 56"/>
            <p:cNvSpPr>
              <a:spLocks noChangeArrowheads="1"/>
            </p:cNvSpPr>
            <p:nvPr/>
          </p:nvSpPr>
          <p:spPr bwMode="auto">
            <a:xfrm>
              <a:off x="1319213" y="2273300"/>
              <a:ext cx="846137" cy="165100"/>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87" name="Rectangle 60"/>
            <p:cNvSpPr>
              <a:spLocks noChangeArrowheads="1"/>
            </p:cNvSpPr>
            <p:nvPr/>
          </p:nvSpPr>
          <p:spPr bwMode="auto">
            <a:xfrm>
              <a:off x="1319213" y="3762375"/>
              <a:ext cx="846137" cy="166687"/>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88" name="Rectangle 61"/>
            <p:cNvSpPr>
              <a:spLocks noChangeArrowheads="1"/>
            </p:cNvSpPr>
            <p:nvPr/>
          </p:nvSpPr>
          <p:spPr bwMode="auto">
            <a:xfrm>
              <a:off x="1319213" y="3762375"/>
              <a:ext cx="846137" cy="166687"/>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89" name="Rectangle 62"/>
            <p:cNvSpPr>
              <a:spLocks noChangeArrowheads="1"/>
            </p:cNvSpPr>
            <p:nvPr/>
          </p:nvSpPr>
          <p:spPr bwMode="auto">
            <a:xfrm>
              <a:off x="1531938" y="2255837"/>
              <a:ext cx="463268"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1</a:t>
              </a:r>
              <a:endParaRPr lang="en-CA" altLang="en-US" sz="2400">
                <a:latin typeface="Corbel" panose="020B0503020204020204" pitchFamily="34" charset="0"/>
              </a:endParaRPr>
            </a:p>
          </p:txBody>
        </p:sp>
        <p:sp>
          <p:nvSpPr>
            <p:cNvPr id="42090" name="Rectangle 63"/>
            <p:cNvSpPr>
              <a:spLocks noChangeArrowheads="1"/>
            </p:cNvSpPr>
            <p:nvPr/>
          </p:nvSpPr>
          <p:spPr bwMode="auto">
            <a:xfrm>
              <a:off x="1531938" y="2574925"/>
              <a:ext cx="463268"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2</a:t>
              </a:r>
              <a:endParaRPr lang="en-CA" altLang="en-US" sz="2400">
                <a:latin typeface="Corbel" panose="020B0503020204020204" pitchFamily="34" charset="0"/>
              </a:endParaRPr>
            </a:p>
          </p:txBody>
        </p:sp>
        <p:sp>
          <p:nvSpPr>
            <p:cNvPr id="42091" name="Rectangle 64"/>
            <p:cNvSpPr>
              <a:spLocks noChangeArrowheads="1"/>
            </p:cNvSpPr>
            <p:nvPr/>
          </p:nvSpPr>
          <p:spPr bwMode="auto">
            <a:xfrm>
              <a:off x="1455738" y="3746500"/>
              <a:ext cx="620363"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126</a:t>
              </a:r>
              <a:endParaRPr lang="en-CA" altLang="en-US" sz="2400">
                <a:latin typeface="Corbel" panose="020B0503020204020204" pitchFamily="34" charset="0"/>
              </a:endParaRPr>
            </a:p>
          </p:txBody>
        </p:sp>
        <p:sp>
          <p:nvSpPr>
            <p:cNvPr id="42092" name="Line 90"/>
            <p:cNvSpPr>
              <a:spLocks noChangeShapeType="1"/>
            </p:cNvSpPr>
            <p:nvPr/>
          </p:nvSpPr>
          <p:spPr bwMode="auto">
            <a:xfrm flipV="1">
              <a:off x="1228725" y="2990850"/>
              <a:ext cx="1588"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93" name="Line 91"/>
            <p:cNvSpPr>
              <a:spLocks noChangeShapeType="1"/>
            </p:cNvSpPr>
            <p:nvPr/>
          </p:nvSpPr>
          <p:spPr bwMode="auto">
            <a:xfrm flipV="1">
              <a:off x="1228725" y="3368675"/>
              <a:ext cx="1588"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94" name="Line 92"/>
            <p:cNvSpPr>
              <a:spLocks noChangeShapeType="1"/>
            </p:cNvSpPr>
            <p:nvPr/>
          </p:nvSpPr>
          <p:spPr bwMode="auto">
            <a:xfrm flipV="1">
              <a:off x="2255838" y="2990850"/>
              <a:ext cx="1587" cy="2873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95" name="Line 93"/>
            <p:cNvSpPr>
              <a:spLocks noChangeShapeType="1"/>
            </p:cNvSpPr>
            <p:nvPr/>
          </p:nvSpPr>
          <p:spPr bwMode="auto">
            <a:xfrm flipV="1">
              <a:off x="2255838" y="3368675"/>
              <a:ext cx="1587" cy="30321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96" name="Line 94"/>
            <p:cNvSpPr>
              <a:spLocks noChangeShapeType="1"/>
            </p:cNvSpPr>
            <p:nvPr/>
          </p:nvSpPr>
          <p:spPr bwMode="auto">
            <a:xfrm flipH="1">
              <a:off x="1184275" y="3263900"/>
              <a:ext cx="90488"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97" name="Line 95"/>
            <p:cNvSpPr>
              <a:spLocks noChangeShapeType="1"/>
            </p:cNvSpPr>
            <p:nvPr/>
          </p:nvSpPr>
          <p:spPr bwMode="auto">
            <a:xfrm flipH="1">
              <a:off x="1184275" y="3338512"/>
              <a:ext cx="90488" cy="460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98" name="Line 96"/>
            <p:cNvSpPr>
              <a:spLocks noChangeShapeType="1"/>
            </p:cNvSpPr>
            <p:nvPr/>
          </p:nvSpPr>
          <p:spPr bwMode="auto">
            <a:xfrm flipH="1">
              <a:off x="2211388" y="3263900"/>
              <a:ext cx="90487" cy="44450"/>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099" name="Line 97"/>
            <p:cNvSpPr>
              <a:spLocks noChangeShapeType="1"/>
            </p:cNvSpPr>
            <p:nvPr/>
          </p:nvSpPr>
          <p:spPr bwMode="auto">
            <a:xfrm flipH="1">
              <a:off x="2211388" y="3382962"/>
              <a:ext cx="90487" cy="4603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2100" name="Rectangle 57"/>
            <p:cNvSpPr>
              <a:spLocks noChangeArrowheads="1"/>
            </p:cNvSpPr>
            <p:nvPr/>
          </p:nvSpPr>
          <p:spPr bwMode="auto">
            <a:xfrm>
              <a:off x="1319213" y="2257425"/>
              <a:ext cx="846137" cy="165100"/>
            </a:xfrm>
            <a:prstGeom prst="rect">
              <a:avLst/>
            </a:prstGeom>
            <a:noFill/>
            <a:ln w="15875">
              <a:solidFill>
                <a:srgbClr val="FF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grpSp>
      <p:sp>
        <p:nvSpPr>
          <p:cNvPr id="265" name="Rectangle 19"/>
          <p:cNvSpPr>
            <a:spLocks noChangeArrowheads="1"/>
          </p:cNvSpPr>
          <p:nvPr/>
        </p:nvSpPr>
        <p:spPr bwMode="auto">
          <a:xfrm>
            <a:off x="1066800" y="4038600"/>
            <a:ext cx="1027113" cy="347663"/>
          </a:xfrm>
          <a:prstGeom prst="rect">
            <a:avLst/>
          </a:prstGeom>
          <a:solidFill>
            <a:schemeClr val="bg1">
              <a:lumMod val="50000"/>
            </a:schemeClr>
          </a:solidFill>
          <a:ln w="15875">
            <a:solidFill>
              <a:schemeClr val="tx1"/>
            </a:solidFill>
            <a:miter lim="800000"/>
            <a:headEnd/>
            <a:tailEnd/>
          </a:ln>
        </p:spPr>
        <p:txBody>
          <a:bodyPr/>
          <a:lstStyle/>
          <a:p>
            <a:pPr fontAlgn="auto">
              <a:spcBef>
                <a:spcPts val="0"/>
              </a:spcBef>
              <a:spcAft>
                <a:spcPts val="0"/>
              </a:spcAft>
              <a:defRPr/>
            </a:pPr>
            <a:endParaRPr lang="en-US">
              <a:latin typeface="+mn-lt"/>
            </a:endParaRPr>
          </a:p>
        </p:txBody>
      </p:sp>
      <p:sp>
        <p:nvSpPr>
          <p:cNvPr id="41990" name="Rectangle 61"/>
          <p:cNvSpPr>
            <a:spLocks noChangeArrowheads="1"/>
          </p:cNvSpPr>
          <p:nvPr/>
        </p:nvSpPr>
        <p:spPr bwMode="auto">
          <a:xfrm>
            <a:off x="1143000" y="4130675"/>
            <a:ext cx="846138" cy="166688"/>
          </a:xfrm>
          <a:prstGeom prst="rect">
            <a:avLst/>
          </a:prstGeom>
          <a:solidFill>
            <a:schemeClr val="bg1"/>
          </a:solidFill>
          <a:ln w="15875">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991" name="Rectangle 64"/>
          <p:cNvSpPr>
            <a:spLocks noChangeArrowheads="1"/>
          </p:cNvSpPr>
          <p:nvPr/>
        </p:nvSpPr>
        <p:spPr bwMode="auto">
          <a:xfrm>
            <a:off x="1279525" y="4114800"/>
            <a:ext cx="5778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127</a:t>
            </a:r>
            <a:endParaRPr lang="en-CA" altLang="en-US" sz="2400">
              <a:latin typeface="Corbel" panose="020B0503020204020204" pitchFamily="34" charset="0"/>
            </a:endParaRPr>
          </a:p>
        </p:txBody>
      </p:sp>
      <p:grpSp>
        <p:nvGrpSpPr>
          <p:cNvPr id="41992" name="Group 270"/>
          <p:cNvGrpSpPr>
            <a:grpSpLocks/>
          </p:cNvGrpSpPr>
          <p:nvPr/>
        </p:nvGrpSpPr>
        <p:grpSpPr bwMode="auto">
          <a:xfrm>
            <a:off x="1066800" y="2852738"/>
            <a:ext cx="1027113" cy="347662"/>
            <a:chOff x="1066800" y="2971800"/>
            <a:chExt cx="1027113" cy="347663"/>
          </a:xfrm>
        </p:grpSpPr>
        <p:sp>
          <p:nvSpPr>
            <p:cNvPr id="268" name="Rectangle 19"/>
            <p:cNvSpPr>
              <a:spLocks noChangeArrowheads="1"/>
            </p:cNvSpPr>
            <p:nvPr/>
          </p:nvSpPr>
          <p:spPr bwMode="auto">
            <a:xfrm>
              <a:off x="1066800" y="2971800"/>
              <a:ext cx="1027113" cy="347663"/>
            </a:xfrm>
            <a:prstGeom prst="rect">
              <a:avLst/>
            </a:prstGeom>
            <a:solidFill>
              <a:schemeClr val="accent1">
                <a:lumMod val="40000"/>
                <a:lumOff val="60000"/>
              </a:schemeClr>
            </a:solidFill>
            <a:ln w="15875">
              <a:solidFill>
                <a:schemeClr val="accent1">
                  <a:lumMod val="75000"/>
                </a:schemeClr>
              </a:solidFill>
              <a:miter lim="800000"/>
              <a:headEnd/>
              <a:tailEnd/>
            </a:ln>
          </p:spPr>
          <p:txBody>
            <a:bodyPr/>
            <a:lstStyle/>
            <a:p>
              <a:pPr fontAlgn="auto">
                <a:spcBef>
                  <a:spcPts val="0"/>
                </a:spcBef>
                <a:spcAft>
                  <a:spcPts val="0"/>
                </a:spcAft>
                <a:defRPr/>
              </a:pPr>
              <a:endParaRPr lang="en-US">
                <a:latin typeface="+mn-lt"/>
              </a:endParaRPr>
            </a:p>
          </p:txBody>
        </p:sp>
        <p:sp>
          <p:nvSpPr>
            <p:cNvPr id="42004" name="Rectangle 61"/>
            <p:cNvSpPr>
              <a:spLocks noChangeArrowheads="1"/>
            </p:cNvSpPr>
            <p:nvPr/>
          </p:nvSpPr>
          <p:spPr bwMode="auto">
            <a:xfrm>
              <a:off x="1143000" y="3048000"/>
              <a:ext cx="846137" cy="166687"/>
            </a:xfrm>
            <a:prstGeom prst="rect">
              <a:avLst/>
            </a:prstGeom>
            <a:solidFill>
              <a:schemeClr val="bg1"/>
            </a:solidFill>
            <a:ln w="15875">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05" name="Rectangle 64"/>
            <p:cNvSpPr>
              <a:spLocks noChangeArrowheads="1"/>
            </p:cNvSpPr>
            <p:nvPr/>
          </p:nvSpPr>
          <p:spPr bwMode="auto">
            <a:xfrm>
              <a:off x="1295400" y="3048000"/>
              <a:ext cx="501740"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3</a:t>
              </a:r>
              <a:endParaRPr lang="en-CA" altLang="en-US" sz="2400">
                <a:latin typeface="Corbel" panose="020B0503020204020204" pitchFamily="34" charset="0"/>
              </a:endParaRPr>
            </a:p>
          </p:txBody>
        </p:sp>
      </p:grpSp>
      <p:grpSp>
        <p:nvGrpSpPr>
          <p:cNvPr id="41993" name="Group 271"/>
          <p:cNvGrpSpPr>
            <a:grpSpLocks/>
          </p:cNvGrpSpPr>
          <p:nvPr/>
        </p:nvGrpSpPr>
        <p:grpSpPr bwMode="auto">
          <a:xfrm>
            <a:off x="1066800" y="1828800"/>
            <a:ext cx="1027113" cy="347663"/>
            <a:chOff x="1066800" y="2971800"/>
            <a:chExt cx="1027113" cy="347663"/>
          </a:xfrm>
        </p:grpSpPr>
        <p:sp>
          <p:nvSpPr>
            <p:cNvPr id="273" name="Rectangle 19"/>
            <p:cNvSpPr>
              <a:spLocks noChangeArrowheads="1"/>
            </p:cNvSpPr>
            <p:nvPr/>
          </p:nvSpPr>
          <p:spPr bwMode="auto">
            <a:xfrm>
              <a:off x="1066800" y="2971800"/>
              <a:ext cx="1027113" cy="347663"/>
            </a:xfrm>
            <a:prstGeom prst="rect">
              <a:avLst/>
            </a:prstGeom>
            <a:solidFill>
              <a:schemeClr val="accent1">
                <a:lumMod val="75000"/>
              </a:schemeClr>
            </a:solidFill>
            <a:ln w="15875">
              <a:solidFill>
                <a:schemeClr val="tx1"/>
              </a:solidFill>
              <a:miter lim="800000"/>
              <a:headEnd/>
              <a:tailEnd/>
            </a:ln>
          </p:spPr>
          <p:txBody>
            <a:bodyPr/>
            <a:lstStyle/>
            <a:p>
              <a:pPr fontAlgn="auto">
                <a:spcBef>
                  <a:spcPts val="0"/>
                </a:spcBef>
                <a:spcAft>
                  <a:spcPts val="0"/>
                </a:spcAft>
                <a:defRPr/>
              </a:pPr>
              <a:endParaRPr lang="en-US">
                <a:latin typeface="+mn-lt"/>
              </a:endParaRPr>
            </a:p>
          </p:txBody>
        </p:sp>
        <p:sp>
          <p:nvSpPr>
            <p:cNvPr id="42001" name="Rectangle 61"/>
            <p:cNvSpPr>
              <a:spLocks noChangeArrowheads="1"/>
            </p:cNvSpPr>
            <p:nvPr/>
          </p:nvSpPr>
          <p:spPr bwMode="auto">
            <a:xfrm>
              <a:off x="1143000" y="3048000"/>
              <a:ext cx="846137" cy="166687"/>
            </a:xfrm>
            <a:prstGeom prst="rect">
              <a:avLst/>
            </a:prstGeom>
            <a:solidFill>
              <a:schemeClr val="bg1"/>
            </a:solidFill>
            <a:ln w="15875">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2002" name="Rectangle 64"/>
            <p:cNvSpPr>
              <a:spLocks noChangeArrowheads="1"/>
            </p:cNvSpPr>
            <p:nvPr/>
          </p:nvSpPr>
          <p:spPr bwMode="auto">
            <a:xfrm>
              <a:off x="1295400" y="3048000"/>
              <a:ext cx="463268"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Block 0</a:t>
              </a:r>
              <a:endParaRPr lang="en-CA" altLang="en-US" sz="2400">
                <a:latin typeface="Corbel" panose="020B0503020204020204" pitchFamily="34" charset="0"/>
              </a:endParaRPr>
            </a:p>
          </p:txBody>
        </p:sp>
      </p:grpSp>
      <p:sp>
        <p:nvSpPr>
          <p:cNvPr id="41994" name="Rectangle 20"/>
          <p:cNvSpPr>
            <a:spLocks noChangeArrowheads="1"/>
          </p:cNvSpPr>
          <p:nvPr/>
        </p:nvSpPr>
        <p:spPr bwMode="auto">
          <a:xfrm>
            <a:off x="533400" y="1920875"/>
            <a:ext cx="512763" cy="180975"/>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995" name="Rectangle 23"/>
          <p:cNvSpPr>
            <a:spLocks noChangeArrowheads="1"/>
          </p:cNvSpPr>
          <p:nvPr/>
        </p:nvSpPr>
        <p:spPr bwMode="auto">
          <a:xfrm>
            <a:off x="698500" y="1905000"/>
            <a:ext cx="169863"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sp>
        <p:nvSpPr>
          <p:cNvPr id="41996" name="Rectangle 20"/>
          <p:cNvSpPr>
            <a:spLocks noChangeArrowheads="1"/>
          </p:cNvSpPr>
          <p:nvPr/>
        </p:nvSpPr>
        <p:spPr bwMode="auto">
          <a:xfrm>
            <a:off x="533400" y="2911475"/>
            <a:ext cx="512763" cy="180975"/>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997" name="Rectangle 23"/>
          <p:cNvSpPr>
            <a:spLocks noChangeArrowheads="1"/>
          </p:cNvSpPr>
          <p:nvPr/>
        </p:nvSpPr>
        <p:spPr bwMode="auto">
          <a:xfrm>
            <a:off x="698500" y="2895600"/>
            <a:ext cx="169863"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sp>
        <p:nvSpPr>
          <p:cNvPr id="41998" name="Rectangle 20"/>
          <p:cNvSpPr>
            <a:spLocks noChangeArrowheads="1"/>
          </p:cNvSpPr>
          <p:nvPr/>
        </p:nvSpPr>
        <p:spPr bwMode="auto">
          <a:xfrm>
            <a:off x="533400" y="4054475"/>
            <a:ext cx="512763" cy="180975"/>
          </a:xfrm>
          <a:prstGeom prst="rect">
            <a:avLst/>
          </a:prstGeom>
          <a:noFill/>
          <a:ln w="1587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1999" name="Rectangle 23"/>
          <p:cNvSpPr>
            <a:spLocks noChangeArrowheads="1"/>
          </p:cNvSpPr>
          <p:nvPr/>
        </p:nvSpPr>
        <p:spPr bwMode="auto">
          <a:xfrm>
            <a:off x="698500" y="4038600"/>
            <a:ext cx="169863"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tag</a:t>
            </a:r>
            <a:endParaRPr lang="en-CA" altLang="en-US" sz="2400">
              <a:latin typeface="Corbel" panose="020B0503020204020204" pitchFamily="34" charset="0"/>
            </a:endParaRPr>
          </a:p>
        </p:txBody>
      </p:sp>
      <p:pic>
        <p:nvPicPr>
          <p:cNvPr id="2" name="Picture 1">
            <a:extLst>
              <a:ext uri="{FF2B5EF4-FFF2-40B4-BE49-F238E27FC236}">
                <a16:creationId xmlns:a16="http://schemas.microsoft.com/office/drawing/2014/main" xmlns="" id="{C9447BB8-CEDF-4F54-9E33-5C1EC5375DFD}"/>
              </a:ext>
            </a:extLst>
          </p:cNvPr>
          <p:cNvPicPr>
            <a:picLocks noChangeAspect="1" noChangeArrowheads="1"/>
          </p:cNvPicPr>
          <p:nvPr/>
        </p:nvPicPr>
        <p:blipFill>
          <a:blip r:embed="rId5" cstate="print"/>
          <a:srcRect/>
          <a:stretch>
            <a:fillRect/>
          </a:stretch>
        </p:blipFill>
        <p:spPr bwMode="auto">
          <a:xfrm>
            <a:off x="7315200" y="0"/>
            <a:ext cx="1333500" cy="1247775"/>
          </a:xfrm>
          <a:prstGeom prst="rect">
            <a:avLst/>
          </a:prstGeom>
          <a:noFill/>
          <a:ln w="9525">
            <a:noFill/>
            <a:miter lim="800000"/>
            <a:headEnd/>
            <a:tailEnd/>
          </a:ln>
          <a:effec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0973"/>
    </mc:Choice>
    <mc:Fallback>
      <p:transition spd="slow" advTm="90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9" x="5276850" y="4429125"/>
          <p14:tracePt t="886" x="5259388" y="4411663"/>
          <p14:tracePt t="896" x="5197475" y="4313238"/>
          <p14:tracePt t="908" x="5045075" y="3776663"/>
          <p14:tracePt t="924" x="4875213" y="2357438"/>
          <p14:tracePt t="941" x="4857750" y="1312863"/>
          <p14:tracePt t="958" x="4884738" y="830263"/>
          <p14:tracePt t="973" x="4965700" y="107950"/>
          <p14:tracePt t="990" x="5018088" y="0"/>
          <p14:tracePt t="1007" x="5054600" y="0"/>
          <p14:tracePt t="1024" x="5062538" y="0"/>
          <p14:tracePt t="1041" x="5072063" y="0"/>
          <p14:tracePt t="1057" x="5081588" y="0"/>
          <p14:tracePt t="1077" x="5089525" y="44450"/>
          <p14:tracePt t="1090" x="5089525" y="61913"/>
          <p14:tracePt t="1405" x="5081588" y="88900"/>
          <p14:tracePt t="1415" x="5072063" y="142875"/>
          <p14:tracePt t="1425" x="5054600" y="223838"/>
          <p14:tracePt t="1439" x="5018088" y="366713"/>
          <p14:tracePt t="1458" x="4991100" y="465138"/>
          <p14:tracePt t="1473" x="4911725" y="625475"/>
          <p14:tracePt t="1490" x="4795838" y="795338"/>
          <p14:tracePt t="1507" x="4741863" y="866775"/>
          <p14:tracePt t="1522" x="4633913" y="973138"/>
          <p14:tracePt t="1540" x="4554538" y="1062038"/>
          <p14:tracePt t="1556" x="4384675" y="1231900"/>
          <p14:tracePt t="1572" x="4259263" y="1374775"/>
          <p14:tracePt t="1589" x="4224338" y="1419225"/>
          <p14:tracePt t="1605" x="4160838" y="1482725"/>
          <p14:tracePt t="1623" x="4133850" y="1517650"/>
          <p14:tracePt t="1640" x="4125913" y="1527175"/>
          <p14:tracePt t="1655" x="4116388" y="1554163"/>
          <p14:tracePt t="1673" x="4108450" y="1554163"/>
          <p14:tracePt t="1690" x="4108450" y="1571625"/>
          <p14:tracePt t="1706" x="4108450" y="1589088"/>
          <p14:tracePt t="2016" x="4108450" y="1616075"/>
          <p14:tracePt t="2027" x="4108450" y="1633538"/>
          <p14:tracePt t="2039" x="4125913" y="1704975"/>
          <p14:tracePt t="2057" x="4133850" y="1751013"/>
          <p14:tracePt t="2072" x="4152900" y="1795463"/>
          <p14:tracePt t="2091" x="4152900" y="1803400"/>
          <p14:tracePt t="2105" x="4160838" y="1839913"/>
          <p14:tracePt t="2122" x="4170363" y="1857375"/>
          <p14:tracePt t="2139" x="4170363" y="1866900"/>
          <p14:tracePt t="2168" x="4179888" y="1866900"/>
          <p14:tracePt t="2178" x="4179888" y="1874838"/>
          <p14:tracePt t="2199" x="4179888" y="1884363"/>
          <p14:tracePt t="2220" x="4187825" y="1893888"/>
          <p14:tracePt t="2250" x="4187825" y="1901825"/>
          <p14:tracePt t="2321" x="4197350" y="1901825"/>
          <p14:tracePt t="2332" x="4197350" y="1911350"/>
          <p14:tracePt t="2352" x="4205288" y="1919288"/>
          <p14:tracePt t="2372" x="4205288" y="1928813"/>
          <p14:tracePt t="2382" x="4214813" y="1928813"/>
          <p14:tracePt t="2393" x="4214813" y="1938338"/>
          <p14:tracePt t="2413" x="4224338" y="1946275"/>
          <p14:tracePt t="2444" x="4224338" y="1955800"/>
          <p14:tracePt t="2474" x="4232275" y="1965325"/>
          <p14:tracePt t="2494" x="4241800" y="1965325"/>
          <p14:tracePt t="3065" x="4251325" y="1965325"/>
          <p14:tracePt t="3075" x="4259263" y="1973263"/>
          <p14:tracePt t="3086" x="4268788" y="1973263"/>
          <p14:tracePt t="3096" x="4286250" y="1973263"/>
          <p14:tracePt t="3106" x="4295775" y="1973263"/>
          <p14:tracePt t="3122" x="4322763" y="1973263"/>
          <p14:tracePt t="3139" x="4340225" y="1990725"/>
          <p14:tracePt t="3156" x="4394200" y="2000250"/>
          <p14:tracePt t="3172" x="4419600" y="2009775"/>
          <p14:tracePt t="3189" x="4429125" y="2009775"/>
          <p14:tracePt t="3205" x="4446588" y="2017713"/>
          <p14:tracePt t="3222" x="4456113" y="2017713"/>
          <p14:tracePt t="3239" x="4465638" y="2027238"/>
          <p14:tracePt t="3255" x="4473575" y="2036763"/>
          <p14:tracePt t="3272" x="4483100" y="2036763"/>
          <p14:tracePt t="3300" x="4483100" y="2044700"/>
          <p14:tracePt t="3330" x="4491038" y="2044700"/>
          <p14:tracePt t="3759" x="4500563" y="2044700"/>
          <p14:tracePt t="3769" x="4518025" y="2044700"/>
          <p14:tracePt t="3779" x="4537075" y="2044700"/>
          <p14:tracePt t="3790" x="4572000" y="2044700"/>
          <p14:tracePt t="3805" x="4625975" y="2044700"/>
          <p14:tracePt t="3823" x="4643438" y="2044700"/>
          <p14:tracePt t="3839" x="4679950" y="2044700"/>
          <p14:tracePt t="3856" x="4724400" y="2044700"/>
          <p14:tracePt t="3873" x="4751388" y="2044700"/>
          <p14:tracePt t="3888" x="4813300" y="2044700"/>
          <p14:tracePt t="3905" x="4830763" y="2044700"/>
          <p14:tracePt t="3905" x="4848225" y="2044700"/>
          <p14:tracePt t="3923" x="4867275" y="2044700"/>
          <p14:tracePt t="3938" x="4884738" y="2044700"/>
          <p14:tracePt t="3956" x="4894263" y="2044700"/>
          <p14:tracePt t="3973" x="4902200" y="2044700"/>
          <p14:tracePt t="4005" x="4911725" y="2044700"/>
          <p14:tracePt t="4656" x="4929188" y="2044700"/>
          <p14:tracePt t="4666" x="4956175" y="2044700"/>
          <p14:tracePt t="4676" x="4983163" y="2044700"/>
          <p14:tracePt t="4689" x="5010150" y="2044700"/>
          <p14:tracePt t="4705" x="5072063" y="2044700"/>
          <p14:tracePt t="4722" x="5197475" y="2044700"/>
          <p14:tracePt t="4739" x="5268913" y="2044700"/>
          <p14:tracePt t="4755" x="5348288" y="2044700"/>
          <p14:tracePt t="4772" x="5411788" y="2044700"/>
          <p14:tracePt t="4789" x="5446713" y="2044700"/>
          <p14:tracePt t="4805" x="5500688" y="2044700"/>
          <p14:tracePt t="4822" x="5537200" y="2044700"/>
          <p14:tracePt t="4840" x="5554663" y="2044700"/>
          <p14:tracePt t="4855" x="5572125" y="2044700"/>
          <p14:tracePt t="4872" x="5581650" y="2044700"/>
          <p14:tracePt t="5805" x="5537200" y="2044700"/>
          <p14:tracePt t="6338" x="5394325" y="2044700"/>
          <p14:tracePt t="6348" x="5116513" y="2009775"/>
          <p14:tracePt t="6358" x="4554538" y="1830388"/>
          <p14:tracePt t="6371" x="4143375" y="1670050"/>
          <p14:tracePt t="6389" x="3348038" y="1347788"/>
          <p14:tracePt t="6405" x="2847975" y="1054100"/>
          <p14:tracePt t="6423" x="2741613" y="973138"/>
          <p14:tracePt t="6439" x="2625725" y="857250"/>
          <p14:tracePt t="6455" x="2589213" y="812800"/>
          <p14:tracePt t="6473" x="2571750" y="803275"/>
          <p14:tracePt t="6488" x="2562225" y="795338"/>
          <p14:tracePt t="6505" x="2554288" y="785813"/>
          <p14:tracePt t="6522" x="2562225" y="785813"/>
          <p14:tracePt t="6572" x="2581275" y="785813"/>
          <p14:tracePt t="6583" x="2608263" y="785813"/>
          <p14:tracePt t="6593" x="2625725" y="785813"/>
          <p14:tracePt t="6605" x="2652713" y="795338"/>
          <p14:tracePt t="6622" x="2670175" y="795338"/>
          <p14:tracePt t="6638" x="2679700" y="803275"/>
          <p14:tracePt t="6656" x="2679700" y="812800"/>
          <p14:tracePt t="6672" x="2687638" y="839788"/>
          <p14:tracePt t="6689" x="2660650" y="893763"/>
          <p14:tracePt t="6706" x="2616200" y="919163"/>
          <p14:tracePt t="6722" x="2536825" y="982663"/>
          <p14:tracePt t="6739" x="2500313" y="1009650"/>
          <p14:tracePt t="6755" x="2419350" y="1044575"/>
          <p14:tracePt t="6772" x="2374900" y="1071563"/>
          <p14:tracePt t="6789" x="2357438" y="1071563"/>
          <p14:tracePt t="6805" x="2339975" y="1081088"/>
          <p14:tracePt t="6823" x="2339975" y="1089025"/>
          <p14:tracePt t="6839" x="2339975" y="1098550"/>
          <p14:tracePt t="6919" x="2347913" y="1108075"/>
          <p14:tracePt t="6960" x="2366963" y="1116013"/>
          <p14:tracePt t="6971" x="2374900" y="1116013"/>
          <p14:tracePt t="6980" x="2393950" y="1116013"/>
          <p14:tracePt t="6990" x="2419350" y="1125538"/>
          <p14:tracePt t="7005" x="2509838" y="1133475"/>
          <p14:tracePt t="7023" x="2544763" y="1133475"/>
          <p14:tracePt t="7039" x="2625725" y="1152525"/>
          <p14:tracePt t="7055" x="2652713" y="1160463"/>
          <p14:tracePt t="7072" x="2741613" y="1169988"/>
          <p14:tracePt t="7089" x="2776538" y="1169988"/>
          <p14:tracePt t="7106" x="2786063" y="1179513"/>
          <p14:tracePt t="7122" x="2803525" y="1179513"/>
          <p14:tracePt t="7139" x="2813050" y="1179513"/>
          <p14:tracePt t="7480" x="2847975" y="1179513"/>
          <p14:tracePt t="7490" x="2894013" y="1187450"/>
          <p14:tracePt t="7500" x="2946400" y="1196975"/>
          <p14:tracePt t="7510" x="3000375" y="1214438"/>
          <p14:tracePt t="7523" x="3062288" y="1241425"/>
          <p14:tracePt t="7538" x="3251200" y="1330325"/>
          <p14:tracePt t="7555" x="3411538" y="1438275"/>
          <p14:tracePt t="7573" x="3455988" y="1473200"/>
          <p14:tracePt t="7589" x="3554413" y="1562100"/>
          <p14:tracePt t="7605" x="3598863" y="1608138"/>
          <p14:tracePt t="7622" x="3670300" y="1679575"/>
          <p14:tracePt t="7639" x="3732213" y="1751013"/>
          <p14:tracePt t="7656" x="3759200" y="1803400"/>
          <p14:tracePt t="7672" x="3830638" y="1901825"/>
          <p14:tracePt t="7689" x="3867150" y="1965325"/>
          <p14:tracePt t="7707" x="3884613" y="1982788"/>
          <p14:tracePt t="7722" x="3894138" y="2000250"/>
          <p14:tracePt t="7739" x="3894138" y="2009775"/>
          <p14:tracePt t="7757" x="3894138" y="2017713"/>
          <p14:tracePt t="7776" x="3911600" y="2017713"/>
          <p14:tracePt t="8092" x="3956050" y="2017713"/>
          <p14:tracePt t="8102" x="4037013" y="2017713"/>
          <p14:tracePt t="8113" x="4098925" y="2017713"/>
          <p14:tracePt t="8123" x="4170363" y="2017713"/>
          <p14:tracePt t="8139" x="4322763" y="2044700"/>
          <p14:tracePt t="8156" x="4411663" y="2071688"/>
          <p14:tracePt t="8172" x="4545013" y="2133600"/>
          <p14:tracePt t="8189" x="4625975" y="2197100"/>
          <p14:tracePt t="8206" x="4670425" y="2232025"/>
          <p14:tracePt t="8222" x="4741863" y="2268538"/>
          <p14:tracePt t="8239" x="4768850" y="2295525"/>
          <p14:tracePt t="8256" x="4795838" y="2303463"/>
          <p14:tracePt t="8272" x="4813300" y="2322513"/>
          <p14:tracePt t="8289" x="4813300" y="2330450"/>
          <p14:tracePt t="8306" x="4822825" y="2330450"/>
          <p14:tracePt t="8322" x="4822825" y="2357438"/>
          <p14:tracePt t="8339" x="4830763" y="2384425"/>
          <p14:tracePt t="8355" x="4840288" y="2438400"/>
          <p14:tracePt t="8372" x="4848225" y="2465388"/>
          <p14:tracePt t="8389" x="4848225" y="2473325"/>
          <p14:tracePt t="8407" x="4848225" y="2482850"/>
          <p14:tracePt t="8428" x="4848225" y="2490788"/>
          <p14:tracePt t="9335" x="4840288" y="2482850"/>
          <p14:tracePt t="9815" x="4830763" y="2482850"/>
          <p14:tracePt t="9826" x="4830763" y="2473325"/>
          <p14:tracePt t="9838" x="4813300" y="2455863"/>
          <p14:tracePt t="9856" x="4795838" y="2446338"/>
          <p14:tracePt t="9871" x="4786313" y="2428875"/>
          <p14:tracePt t="9890" x="4786313" y="2419350"/>
          <p14:tracePt t="9905" x="4768850" y="2411413"/>
          <p14:tracePt t="9922" x="4751388" y="2374900"/>
          <p14:tracePt t="9939" x="4751388" y="2366963"/>
          <p14:tracePt t="9957" x="4741863" y="2357438"/>
          <p14:tracePt t="9977" x="4741863" y="2347913"/>
          <p14:tracePt t="9998" x="4741863" y="2339975"/>
          <p14:tracePt t="10028" x="4741863" y="2330450"/>
          <p14:tracePt t="10059" x="4751388" y="2322513"/>
          <p14:tracePt t="10079" x="4768850" y="2312988"/>
          <p14:tracePt t="10090" x="4795838" y="2312988"/>
          <p14:tracePt t="10100" x="4830763" y="2312988"/>
          <p14:tracePt t="10110" x="4867275" y="2312988"/>
          <p14:tracePt t="10122" x="4919663" y="2312988"/>
          <p14:tracePt t="10138" x="4973638" y="2312988"/>
          <p14:tracePt t="10155" x="5018088" y="2312988"/>
          <p14:tracePt t="10172" x="5037138" y="2312988"/>
          <p14:tracePt t="10188" x="5072063" y="2322513"/>
          <p14:tracePt t="10206" x="5081588" y="2322513"/>
          <p14:tracePt t="10206" x="5089525" y="2322513"/>
          <p14:tracePt t="10223" x="5108575" y="2322513"/>
          <p14:tracePt t="10238" x="5133975" y="2339975"/>
          <p14:tracePt t="10255" x="5143500" y="2339975"/>
          <p14:tracePt t="10272" x="5153025" y="2339975"/>
          <p14:tracePt t="10290" x="5160963" y="2339975"/>
          <p14:tracePt t="10307" x="5170488" y="2339975"/>
          <p14:tracePt t="10323" x="5180013" y="2339975"/>
          <p14:tracePt t="10619" x="5232400" y="2339975"/>
          <p14:tracePt t="10630" x="5330825" y="2330450"/>
          <p14:tracePt t="10640" x="5429250" y="2322513"/>
          <p14:tracePt t="10655" x="5715000" y="2322513"/>
          <p14:tracePt t="10672" x="5813425" y="2322513"/>
          <p14:tracePt t="10689" x="5965825" y="2322513"/>
          <p14:tracePt t="10705" x="6134100" y="2322513"/>
          <p14:tracePt t="10722" x="6205538" y="2322513"/>
          <p14:tracePt t="10739" x="6296025" y="2330450"/>
          <p14:tracePt t="10755" x="6323013" y="2339975"/>
          <p14:tracePt t="10772" x="6357938" y="2347913"/>
          <p14:tracePt t="10788" x="6384925" y="2357438"/>
          <p14:tracePt t="10806" x="6394450" y="2357438"/>
          <p14:tracePt t="10824" x="6402388" y="2357438"/>
          <p14:tracePt t="11140" x="6438900" y="2357438"/>
          <p14:tracePt t="11150" x="6473825" y="2357438"/>
          <p14:tracePt t="11160" x="6518275" y="2347913"/>
          <p14:tracePt t="11173" x="6562725" y="2339975"/>
          <p14:tracePt t="11189" x="6680200" y="2330450"/>
          <p14:tracePt t="11206" x="6769100" y="2330450"/>
          <p14:tracePt t="11223" x="6813550" y="2330450"/>
          <p14:tracePt t="11238" x="6858000" y="2330450"/>
          <p14:tracePt t="11255" x="6884988" y="2330450"/>
          <p14:tracePt t="11272" x="6919913" y="2330450"/>
          <p14:tracePt t="11289" x="6965950" y="2330450"/>
          <p14:tracePt t="11306" x="6983413" y="2330450"/>
          <p14:tracePt t="11321" x="7027863" y="2330450"/>
          <p14:tracePt t="11339" x="7037388" y="2330450"/>
          <p14:tracePt t="11356" x="7045325" y="2330450"/>
          <p14:tracePt t="11371" x="7054850" y="2330450"/>
          <p14:tracePt t="11405" x="7062788" y="2330450"/>
          <p14:tracePt t="11415" x="7072313" y="2330450"/>
          <p14:tracePt t="11425" x="7072313" y="2339975"/>
          <p14:tracePt t="11438" x="7089775" y="2339975"/>
          <p14:tracePt t="11455" x="7099300" y="2339975"/>
          <p14:tracePt t="11472" x="7116763" y="2339975"/>
          <p14:tracePt t="11489" x="7126288" y="2347913"/>
          <p14:tracePt t="11507" x="7134225" y="2347913"/>
          <p14:tracePt t="11527" x="7143750" y="2347913"/>
          <p14:tracePt t="11557" x="7153275" y="2347913"/>
          <p14:tracePt t="11588" x="7143750" y="2347913"/>
          <p14:tracePt t="12058" x="7108825" y="2357438"/>
          <p14:tracePt t="12068" x="7072313" y="2366963"/>
          <p14:tracePt t="12079" x="7010400" y="2374900"/>
          <p14:tracePt t="12091" x="6929438" y="2384425"/>
          <p14:tracePt t="12091" x="6804025" y="2401888"/>
          <p14:tracePt t="12110" x="6634163" y="2438400"/>
          <p14:tracePt t="12123" x="6510338" y="2465388"/>
          <p14:tracePt t="12123" x="6340475" y="2509838"/>
          <p14:tracePt t="12140" x="6161088" y="2571750"/>
          <p14:tracePt t="12155" x="5902325" y="2652713"/>
          <p14:tracePt t="12173" x="5830888" y="2679700"/>
          <p14:tracePt t="12189" x="5715000" y="2714625"/>
          <p14:tracePt t="12206" x="5653088" y="2741613"/>
          <p14:tracePt t="12223" x="5634038" y="2741613"/>
          <p14:tracePt t="12238" x="5616575" y="2741613"/>
          <p14:tracePt t="12256" x="5608638" y="2741613"/>
          <p14:tracePt t="12273" x="5599113" y="2741613"/>
          <p14:tracePt t="12546" x="5589588" y="2741613"/>
          <p14:tracePt t="12556" x="5581650" y="2741613"/>
          <p14:tracePt t="12567" x="5572125" y="2741613"/>
          <p14:tracePt t="12577" x="5562600" y="2741613"/>
          <p14:tracePt t="12589" x="5545138" y="2732088"/>
          <p14:tracePt t="12605" x="5527675" y="2724150"/>
          <p14:tracePt t="12623" x="5518150" y="2697163"/>
          <p14:tracePt t="12640" x="5510213" y="2687638"/>
          <p14:tracePt t="12655" x="5510213" y="2670175"/>
          <p14:tracePt t="12673" x="5518150" y="2660650"/>
          <p14:tracePt t="12689" x="5527675" y="2652713"/>
          <p14:tracePt t="12705" x="5562600" y="2633663"/>
          <p14:tracePt t="12722" x="5589588" y="2633663"/>
          <p14:tracePt t="12738" x="5634038" y="2625725"/>
          <p14:tracePt t="12755" x="5670550" y="2625725"/>
          <p14:tracePt t="12773" x="5688013" y="2625725"/>
          <p14:tracePt t="12788" x="5715000" y="2625725"/>
          <p14:tracePt t="12806" x="5732463" y="2625725"/>
          <p14:tracePt t="12823" x="5741988" y="2625725"/>
          <p14:tracePt t="13097" x="5768975" y="2616200"/>
          <p14:tracePt t="13107" x="5795963" y="2598738"/>
          <p14:tracePt t="13117" x="5840413" y="2598738"/>
          <p14:tracePt t="13127" x="5919788" y="2589213"/>
          <p14:tracePt t="13139" x="6037263" y="2571750"/>
          <p14:tracePt t="13156" x="6215063" y="2562225"/>
          <p14:tracePt t="13173" x="6367463" y="2554288"/>
          <p14:tracePt t="13190" x="6438900" y="2554288"/>
          <p14:tracePt t="13205" x="6562725" y="2554288"/>
          <p14:tracePt t="13222" x="6599238" y="2554288"/>
          <p14:tracePt t="13239" x="6653213" y="2554288"/>
          <p14:tracePt t="13256" x="6680200" y="2562225"/>
          <p14:tracePt t="13273" x="6688138" y="2562225"/>
          <p14:tracePt t="13291" x="6705600" y="2562225"/>
          <p14:tracePt t="13597" x="6732588" y="2562225"/>
          <p14:tracePt t="13608" x="6759575" y="2562225"/>
          <p14:tracePt t="13623" x="6813550" y="2562225"/>
          <p14:tracePt t="13640" x="6840538" y="2562225"/>
          <p14:tracePt t="13656" x="6894513" y="2562225"/>
          <p14:tracePt t="13673" x="6965950" y="2562225"/>
          <p14:tracePt t="13691" x="6991350" y="2571750"/>
          <p14:tracePt t="13706" x="7045325" y="2589213"/>
          <p14:tracePt t="13724" x="7062788" y="2589213"/>
          <p14:tracePt t="13738" x="7108825" y="2598738"/>
          <p14:tracePt t="13755" x="7126288" y="2608263"/>
          <p14:tracePt t="13772" x="7134225" y="2608263"/>
          <p14:tracePt t="13788" x="7143750" y="2608263"/>
          <p14:tracePt t="13804" x="7134225" y="2608263"/>
          <p14:tracePt t="14330" x="7045325" y="2608263"/>
          <p14:tracePt t="14340" x="6929438" y="2608263"/>
          <p14:tracePt t="14351" x="6697663" y="2625725"/>
          <p14:tracePt t="14361" x="6411913" y="2670175"/>
          <p14:tracePt t="14372" x="6170613" y="2741613"/>
          <p14:tracePt t="14388" x="5751513" y="2874963"/>
          <p14:tracePt t="14405" x="5653088" y="2911475"/>
          <p14:tracePt t="14421" x="5518150" y="2973388"/>
          <p14:tracePt t="14438" x="5446713" y="3000375"/>
          <p14:tracePt t="14455" x="5429250" y="3009900"/>
          <p14:tracePt t="14472" x="5411788" y="3009900"/>
          <p14:tracePt t="14488" x="5394325" y="3017838"/>
          <p14:tracePt t="15415" x="5402263" y="3017838"/>
          <p14:tracePt t="15544" x="5429250" y="3009900"/>
          <p14:tracePt t="15555" x="5491163" y="2990850"/>
          <p14:tracePt t="15564" x="5562600" y="2973388"/>
          <p14:tracePt t="15575" x="5705475" y="2928938"/>
          <p14:tracePt t="15589" x="5848350" y="2901950"/>
          <p14:tracePt t="15605" x="6081713" y="2840038"/>
          <p14:tracePt t="15622" x="6303963" y="2822575"/>
          <p14:tracePt t="15638" x="6411913" y="2822575"/>
          <p14:tracePt t="15655" x="6572250" y="2822575"/>
          <p14:tracePt t="15671" x="6715125" y="2822575"/>
          <p14:tracePt t="15689" x="6769100" y="2830513"/>
          <p14:tracePt t="15705" x="6831013" y="2830513"/>
          <p14:tracePt t="15722" x="6867525" y="2840038"/>
          <p14:tracePt t="15739" x="6875463" y="2840038"/>
          <p14:tracePt t="16644" x="6804025" y="2867025"/>
          <p14:tracePt t="16787" x="6616700" y="2919413"/>
          <p14:tracePt t="16797" x="6215063" y="2946400"/>
          <p14:tracePt t="16807" x="5830888" y="2965450"/>
          <p14:tracePt t="16821" x="5313363" y="2938463"/>
          <p14:tracePt t="16839" x="4330700" y="2847975"/>
          <p14:tracePt t="16855" x="3589338" y="2687638"/>
          <p14:tracePt t="16871" x="3348038" y="2616200"/>
          <p14:tracePt t="16888" x="3098800" y="2517775"/>
          <p14:tracePt t="16905" x="3000375" y="2465388"/>
          <p14:tracePt t="16923" x="2982913" y="2455863"/>
          <p14:tracePt t="16939" x="2946400" y="2438400"/>
          <p14:tracePt t="16955" x="2928938" y="2438400"/>
          <p14:tracePt t="17266" x="2911475" y="2438400"/>
          <p14:tracePt t="17277" x="2874963" y="2446338"/>
          <p14:tracePt t="17288" x="2822575" y="2446338"/>
          <p14:tracePt t="17305" x="2643188" y="2465388"/>
          <p14:tracePt t="17322" x="2544763" y="2465388"/>
          <p14:tracePt t="17338" x="2393950" y="2465388"/>
          <p14:tracePt t="17355" x="2251075" y="2465388"/>
          <p14:tracePt t="17371" x="2187575" y="2465388"/>
          <p14:tracePt t="17388" x="2098675" y="2438400"/>
          <p14:tracePt t="17405" x="2044700" y="2411413"/>
          <p14:tracePt t="17422" x="2027238" y="2401888"/>
          <p14:tracePt t="17438" x="1990725" y="2374900"/>
          <p14:tracePt t="17455" x="1982788" y="2366963"/>
          <p14:tracePt t="17472" x="1973263" y="2366963"/>
          <p14:tracePt t="17490" x="1973263" y="2357438"/>
          <p14:tracePt t="17505" x="1973263" y="2347913"/>
          <p14:tracePt t="17521" x="1973263" y="2322513"/>
          <p14:tracePt t="17538" x="1973263" y="2312988"/>
          <p14:tracePt t="17777" x="1965325" y="2312988"/>
          <p14:tracePt t="17817" x="1955800" y="2312988"/>
          <p14:tracePt t="17858" x="1955800" y="2330450"/>
          <p14:tracePt t="17878" x="1955800" y="2366963"/>
          <p14:tracePt t="17888" x="1955800" y="2393950"/>
          <p14:tracePt t="17898" x="1955800" y="2438400"/>
          <p14:tracePt t="17909" x="1955800" y="2482850"/>
          <p14:tracePt t="17922" x="1955800" y="2517775"/>
          <p14:tracePt t="17938" x="1955800" y="2643188"/>
          <p14:tracePt t="17955" x="1965325" y="2759075"/>
          <p14:tracePt t="17972" x="1973263" y="2822575"/>
          <p14:tracePt t="17988" x="1990725" y="2946400"/>
          <p14:tracePt t="18005" x="2000250" y="3000375"/>
          <p14:tracePt t="18022" x="2017713" y="3044825"/>
          <p14:tracePt t="18038" x="2027238" y="3098800"/>
          <p14:tracePt t="18055" x="2036763" y="3108325"/>
          <p14:tracePt t="18071" x="2044700" y="3133725"/>
          <p14:tracePt t="18088" x="2054225" y="3143250"/>
          <p14:tracePt t="18105" x="2054225" y="3152775"/>
          <p14:tracePt t="18121" x="2062163" y="3160713"/>
          <p14:tracePt t="18143" x="2062163" y="3170238"/>
          <p14:tracePt t="18194" x="2071688" y="3179763"/>
          <p14:tracePt t="18520" x="2081213" y="3197225"/>
          <p14:tracePt t="18531" x="2081213" y="3224213"/>
          <p14:tracePt t="18541" x="2098675" y="3259138"/>
          <p14:tracePt t="18554" x="2133600" y="3340100"/>
          <p14:tracePt t="18575" x="2160588" y="3384550"/>
          <p14:tracePt t="18589" x="2187575" y="3429000"/>
          <p14:tracePt t="18605" x="2214563" y="3465513"/>
          <p14:tracePt t="18622" x="2251075" y="3527425"/>
          <p14:tracePt t="18638" x="2295525" y="3562350"/>
          <p14:tracePt t="18656" x="2303463" y="3581400"/>
          <p14:tracePt t="18672" x="2339975" y="3608388"/>
          <p14:tracePt t="18689" x="2357438" y="3633788"/>
          <p14:tracePt t="18706" x="2374900" y="3633788"/>
          <p14:tracePt t="18722" x="2374900" y="3643313"/>
          <p14:tracePt t="18739" x="2384425" y="3643313"/>
          <p14:tracePt t="18755" x="2401888" y="3643313"/>
          <p14:tracePt t="19009" x="2428875" y="3643313"/>
          <p14:tracePt t="19020" x="2473325" y="3643313"/>
          <p14:tracePt t="19030" x="2562225" y="3633788"/>
          <p14:tracePt t="19040" x="2741613" y="3598863"/>
          <p14:tracePt t="19054" x="3259138" y="3482975"/>
          <p14:tracePt t="19072" x="3625850" y="3402013"/>
          <p14:tracePt t="19088" x="4062413" y="3330575"/>
          <p14:tracePt t="19105" x="4295775" y="3303588"/>
          <p14:tracePt t="19121" x="4572000" y="3276600"/>
          <p14:tracePt t="19138" x="4822825" y="3259138"/>
          <p14:tracePt t="19155" x="4902200" y="3259138"/>
          <p14:tracePt t="19171" x="5010150" y="3251200"/>
          <p14:tracePt t="19189" x="5062538" y="3251200"/>
          <p14:tracePt t="19206" x="5072063" y="3251200"/>
          <p14:tracePt t="19224" x="5089525" y="3251200"/>
          <p14:tracePt t="19478" x="5133975" y="3241675"/>
          <p14:tracePt t="19489" x="5205413" y="3197225"/>
          <p14:tracePt t="19499" x="5340350" y="3133725"/>
          <p14:tracePt t="19509" x="5661025" y="2990850"/>
          <p14:tracePt t="19521" x="5894388" y="2884488"/>
          <p14:tracePt t="19538" x="6465888" y="2751138"/>
          <p14:tracePt t="19555" x="6742113" y="2714625"/>
          <p14:tracePt t="19572" x="6875463" y="2714625"/>
          <p14:tracePt t="19588" x="7062788" y="2697163"/>
          <p14:tracePt t="19605" x="7108825" y="2697163"/>
          <p14:tracePt t="19621" x="7153275" y="2697163"/>
          <p14:tracePt t="19638" x="7170738" y="2697163"/>
          <p14:tracePt t="19654" x="7180263" y="2697163"/>
          <p14:tracePt t="19671" x="7197725" y="2697163"/>
          <p14:tracePt t="19999" x="7215188" y="2687638"/>
          <p14:tracePt t="20009" x="7232650" y="2687638"/>
          <p14:tracePt t="20021" x="7251700" y="2687638"/>
          <p14:tracePt t="20038" x="7286625" y="2687638"/>
          <p14:tracePt t="20055" x="7313613" y="2687638"/>
          <p14:tracePt t="20072" x="7323138" y="2687638"/>
          <p14:tracePt t="20088" x="7340600" y="2687638"/>
          <p14:tracePt t="20105" x="7348538" y="2687638"/>
          <p14:tracePt t="20122" x="7348538" y="2697163"/>
          <p14:tracePt t="20141" x="7358063" y="2697163"/>
          <p14:tracePt t="20254" x="7358063" y="2705100"/>
          <p14:tracePt t="20295" x="7358063" y="2714625"/>
          <p14:tracePt t="20305" x="7358063" y="2724150"/>
          <p14:tracePt t="20326" x="7367588" y="2724150"/>
          <p14:tracePt t="20346" x="7367588" y="2732088"/>
          <p14:tracePt t="20357" x="7348538" y="2741613"/>
          <p14:tracePt t="20733" x="7304088" y="2759075"/>
          <p14:tracePt t="20744" x="7161213" y="2795588"/>
          <p14:tracePt t="20756" x="6867525" y="2822575"/>
          <p14:tracePt t="20772" x="6037263" y="2857500"/>
          <p14:tracePt t="20789" x="5062538" y="2830513"/>
          <p14:tracePt t="20808" x="4687888" y="2776538"/>
          <p14:tracePt t="20821" x="4071938" y="2670175"/>
          <p14:tracePt t="20839" x="3867150" y="2625725"/>
          <p14:tracePt t="20856" x="3803650" y="2598738"/>
          <p14:tracePt t="20871" x="3741738" y="2562225"/>
          <p14:tracePt t="20889" x="3724275" y="2544763"/>
          <p14:tracePt t="20907" x="3724275" y="2517775"/>
          <p14:tracePt t="20923" x="3697288" y="2517775"/>
          <p14:tracePt t="21151" x="3608388" y="2500313"/>
          <p14:tracePt t="21161" x="3455988" y="2490788"/>
          <p14:tracePt t="21173" x="3224213" y="2465388"/>
          <p14:tracePt t="21189" x="2589213" y="2366963"/>
          <p14:tracePt t="21206" x="2295525" y="2339975"/>
          <p14:tracePt t="21222" x="1938338" y="2276475"/>
          <p14:tracePt t="21240" x="1768475" y="2268538"/>
          <p14:tracePt t="21256" x="1731963" y="2268538"/>
          <p14:tracePt t="21273" x="1679575" y="2268538"/>
          <p14:tracePt t="21289" x="1670050" y="2268538"/>
          <p14:tracePt t="22209" x="1679575" y="2268538"/>
          <p14:tracePt t="22232" x="1697038" y="2251075"/>
          <p14:tracePt t="22242" x="1758950" y="2224088"/>
          <p14:tracePt t="22256" x="1946275" y="2187575"/>
          <p14:tracePt t="22274" x="2027238" y="2170113"/>
          <p14:tracePt t="22289" x="2232025" y="2160588"/>
          <p14:tracePt t="22307" x="2393950" y="2170113"/>
          <p14:tracePt t="22324" x="2428875" y="2179638"/>
          <p14:tracePt t="22339" x="2509838" y="2197100"/>
          <p14:tracePt t="22357" x="2527300" y="2214563"/>
          <p14:tracePt t="22373" x="2554288" y="2224088"/>
          <p14:tracePt t="22389" x="2571750" y="2232025"/>
          <p14:tracePt t="22406" x="2571750" y="2241550"/>
          <p14:tracePt t="22426" x="2571750" y="2251075"/>
          <p14:tracePt t="22439" x="2581275" y="2259013"/>
          <p14:tracePt t="22461" x="2589213" y="2259013"/>
          <p14:tracePt t="23139" x="2608263" y="2268538"/>
          <p14:tracePt t="23149" x="2625725" y="2268538"/>
          <p14:tracePt t="23159" x="2652713" y="2276475"/>
          <p14:tracePt t="23172" x="2670175" y="2276475"/>
          <p14:tracePt t="23188" x="2687638" y="2286000"/>
          <p14:tracePt t="23205" x="2714625" y="2295525"/>
          <p14:tracePt t="23222" x="2732088" y="2303463"/>
          <p14:tracePt t="23237" x="2732088" y="2312988"/>
          <p14:tracePt t="23254" x="2741613" y="2312988"/>
          <p14:tracePt t="23271" x="2751138" y="2322513"/>
          <p14:tracePt t="23302" x="2751138" y="2330450"/>
          <p14:tracePt t="23322" x="2751138" y="2339975"/>
          <p14:tracePt t="23332" x="2751138" y="2347913"/>
          <p14:tracePt t="23354" x="2751138" y="2366963"/>
          <p14:tracePt t="23362" x="2751138" y="2374900"/>
          <p14:tracePt t="23373" x="2751138" y="2384425"/>
          <p14:tracePt t="23388" x="2759075" y="2411413"/>
          <p14:tracePt t="23405" x="2768600" y="2419350"/>
          <p14:tracePt t="23422" x="2786063" y="2446338"/>
          <p14:tracePt t="23438" x="2795588" y="2455863"/>
          <p14:tracePt t="23454" x="2822575" y="2482850"/>
          <p14:tracePt t="23472" x="2867025" y="2509838"/>
          <p14:tracePt t="23488" x="2894013" y="2536825"/>
          <p14:tracePt t="23505" x="2946400" y="2562225"/>
          <p14:tracePt t="23522" x="2973388" y="2581275"/>
          <p14:tracePt t="23538" x="2982913" y="2589213"/>
          <p14:tracePt t="23554" x="2990850" y="2589213"/>
          <p14:tracePt t="23571" x="3017838" y="2589213"/>
          <p14:tracePt t="23833" x="3108325" y="2571750"/>
          <p14:tracePt t="23843" x="3232150" y="2562225"/>
          <p14:tracePt t="23856" x="3687763" y="2536825"/>
          <p14:tracePt t="23874" x="3938588" y="2536825"/>
          <p14:tracePt t="23888" x="4384675" y="2554288"/>
          <p14:tracePt t="23906" x="4562475" y="2581275"/>
          <p14:tracePt t="23921" x="4786313" y="2643188"/>
          <p14:tracePt t="23937" x="4894263" y="2660650"/>
          <p14:tracePt t="23937" x="4991100" y="2679700"/>
          <p14:tracePt t="23955" x="5062538" y="2697163"/>
          <p14:tracePt t="23971" x="5126038" y="2724150"/>
          <p14:tracePt t="23989" x="5143500" y="2724150"/>
          <p14:tracePt t="24004" x="5160963" y="2732088"/>
          <p14:tracePt t="24021" x="5180013" y="2741613"/>
          <p14:tracePt t="24412" x="5197475" y="2751138"/>
          <p14:tracePt t="24423" x="5205413" y="2768600"/>
          <p14:tracePt t="24433" x="5224463" y="2776538"/>
          <p14:tracePt t="24443" x="5241925" y="2786063"/>
          <p14:tracePt t="24455" x="5241925" y="2795588"/>
          <p14:tracePt t="24471" x="5259388" y="2813050"/>
          <p14:tracePt t="24488" x="5259388" y="2830513"/>
          <p14:tracePt t="24506" x="5259388" y="2857500"/>
          <p14:tracePt t="24521" x="5259388" y="2894013"/>
          <p14:tracePt t="24538" x="5259388" y="2901950"/>
          <p14:tracePt t="24554" x="5251450" y="2938463"/>
          <p14:tracePt t="24571" x="5251450" y="2955925"/>
          <p14:tracePt t="24588" x="5241925" y="2965450"/>
          <p14:tracePt t="24616" x="5241925" y="2973388"/>
          <p14:tracePt t="24657" x="5241925" y="2982913"/>
          <p14:tracePt t="24699" x="5241925" y="2990850"/>
          <p14:tracePt t="24709" x="5251450" y="3000375"/>
          <p14:tracePt t="24739" x="5259388" y="3000375"/>
          <p14:tracePt t="24759" x="5268913" y="3000375"/>
          <p14:tracePt t="24790" x="5276850" y="3009900"/>
          <p14:tracePt t="24800" x="5286375" y="3009900"/>
          <p14:tracePt t="24821" x="5295900" y="3009900"/>
          <p14:tracePt t="24851" x="5295900" y="3017838"/>
          <p14:tracePt t="24861" x="5303838" y="3017838"/>
          <p14:tracePt t="24872" x="5313363" y="3017838"/>
          <p14:tracePt t="24888" x="5322888" y="3027363"/>
          <p14:tracePt t="24905" x="5340350" y="3027363"/>
          <p14:tracePt t="24923" x="5348288" y="3036888"/>
          <p14:tracePt t="24954" x="5357813" y="3036888"/>
          <p14:tracePt t="25280" x="5384800" y="3036888"/>
          <p14:tracePt t="25290" x="5402263" y="3036888"/>
          <p14:tracePt t="25304" x="5456238" y="3036888"/>
          <p14:tracePt t="25322" x="5483225" y="3036888"/>
          <p14:tracePt t="25338" x="5527675" y="3036888"/>
          <p14:tracePt t="25355" x="5537200" y="3036888"/>
          <p14:tracePt t="25355" x="5545138" y="3036888"/>
          <p14:tracePt t="25372" x="5562600" y="3036888"/>
          <p14:tracePt t="25388" x="5572125" y="3036888"/>
          <p14:tracePt t="25405" x="5581650" y="3036888"/>
          <p14:tracePt t="25422" x="5589588" y="3036888"/>
          <p14:tracePt t="25473" x="5599113" y="3036888"/>
          <p14:tracePt t="25616" x="5608638" y="3036888"/>
          <p14:tracePt t="25647" x="5616575" y="3036888"/>
          <p14:tracePt t="25656" x="5626100" y="3036888"/>
          <p14:tracePt t="25667" x="5643563" y="3036888"/>
          <p14:tracePt t="25677" x="5653088" y="3036888"/>
          <p14:tracePt t="25689" x="5670550" y="3036888"/>
          <p14:tracePt t="25705" x="5688013" y="3044825"/>
          <p14:tracePt t="25721" x="5697538" y="3044825"/>
          <p14:tracePt t="25739" x="5705475" y="3044825"/>
          <p14:tracePt t="25755" x="5715000" y="3044825"/>
          <p14:tracePt t="25789" x="5724525" y="3044825"/>
          <p14:tracePt t="26289" x="5751513" y="3044825"/>
          <p14:tracePt t="26300" x="5795963" y="3054350"/>
          <p14:tracePt t="26309" x="5822950" y="3054350"/>
          <p14:tracePt t="26322" x="5848350" y="3054350"/>
          <p14:tracePt t="26338" x="5902325" y="3054350"/>
          <p14:tracePt t="26355" x="5965825" y="3054350"/>
          <p14:tracePt t="26372" x="5991225" y="3054350"/>
          <p14:tracePt t="26388" x="6037263" y="3062288"/>
          <p14:tracePt t="26405" x="6054725" y="3062288"/>
          <p14:tracePt t="26421" x="6072188" y="3062288"/>
          <p14:tracePt t="26437" x="6089650" y="3062288"/>
          <p14:tracePt t="26454" x="6099175" y="3062288"/>
          <p14:tracePt t="26482" x="6108700" y="3062288"/>
          <p14:tracePt t="26554" x="6116638" y="3062288"/>
          <p14:tracePt t="26932" x="6143625" y="3062288"/>
          <p14:tracePt t="26942" x="6188075" y="3062288"/>
          <p14:tracePt t="26956" x="6303963" y="3054350"/>
          <p14:tracePt t="26974" x="6348413" y="3044825"/>
          <p14:tracePt t="26990" x="6456363" y="3044825"/>
          <p14:tracePt t="27005" x="6491288" y="3044825"/>
          <p14:tracePt t="27021" x="6545263" y="3044825"/>
          <p14:tracePt t="27038" x="6589713" y="3044825"/>
          <p14:tracePt t="27056" x="6599238" y="3044825"/>
          <p14:tracePt t="27071" x="6616700" y="3044825"/>
          <p14:tracePt t="27089" x="6626225" y="3044825"/>
          <p14:tracePt t="27105" x="6634163" y="3044825"/>
          <p14:tracePt t="27125" x="6643688" y="3044825"/>
          <p14:tracePt t="27615" x="6670675" y="3044825"/>
          <p14:tracePt t="27625" x="6697663" y="3044825"/>
          <p14:tracePt t="27638" x="6786563" y="3036888"/>
          <p14:tracePt t="27657" x="6831013" y="3036888"/>
          <p14:tracePt t="27672" x="6929438" y="3027363"/>
          <p14:tracePt t="27691" x="7027863" y="3027363"/>
          <p14:tracePt t="27708" x="7062788" y="3027363"/>
          <p14:tracePt t="27721" x="7116763" y="3027363"/>
          <p14:tracePt t="27739" x="7134225" y="3027363"/>
          <p14:tracePt t="27754" x="7153275" y="3027363"/>
          <p14:tracePt t="27772" x="7161213" y="3027363"/>
          <p14:tracePt t="27789" x="7170738" y="3027363"/>
          <p14:tracePt t="27805" x="7180263" y="3027363"/>
          <p14:tracePt t="27828" x="7188200" y="3027363"/>
          <p14:tracePt t="28154" x="7215188" y="3027363"/>
          <p14:tracePt t="28164" x="7259638" y="3027363"/>
          <p14:tracePt t="28175" x="7323138" y="3027363"/>
          <p14:tracePt t="28189" x="7394575" y="3027363"/>
          <p14:tracePt t="28207" x="7419975" y="3027363"/>
          <p14:tracePt t="28222" x="7483475" y="3017838"/>
          <p14:tracePt t="28240" x="7500938" y="3017838"/>
          <p14:tracePt t="28256" x="7554913" y="3017838"/>
          <p14:tracePt t="28272" x="7589838" y="3017838"/>
          <p14:tracePt t="28290" x="7599363" y="3017838"/>
          <p14:tracePt t="28307" x="7608888" y="3017838"/>
          <p14:tracePt t="28321" x="7616825" y="3017838"/>
          <p14:tracePt t="28338" x="7626350" y="3017838"/>
          <p14:tracePt t="28379" x="7634288" y="3017838"/>
          <p14:tracePt t="28542" x="7643813" y="3017838"/>
          <p14:tracePt t="29409" x="7653338" y="3017838"/>
          <p14:tracePt t="29420" x="7661275" y="3009900"/>
          <p14:tracePt t="29433" x="7670800" y="3009900"/>
          <p14:tracePt t="29450" x="7680325" y="3009900"/>
          <p14:tracePt t="29459" x="7653338" y="3009900"/>
          <p14:tracePt t="29530" x="7626350" y="3009900"/>
          <p14:tracePt t="29541" x="7581900" y="3017838"/>
          <p14:tracePt t="29551" x="7491413" y="3027363"/>
          <p14:tracePt t="29561" x="7412038" y="3036888"/>
          <p14:tracePt t="29572" x="7323138" y="3036888"/>
          <p14:tracePt t="29588" x="7108825" y="3054350"/>
          <p14:tracePt t="29605" x="7000875" y="3062288"/>
          <p14:tracePt t="29621" x="6840538" y="3071813"/>
          <p14:tracePt t="29638" x="6751638" y="3071813"/>
          <p14:tracePt t="29656" x="6724650" y="3071813"/>
          <p14:tracePt t="29671" x="6697663" y="3071813"/>
          <p14:tracePt t="29688" x="6680200" y="3071813"/>
          <p14:tracePt t="29705" x="6670675" y="3071813"/>
          <p14:tracePt t="30021" x="6643688" y="3081338"/>
          <p14:tracePt t="30031" x="6616700" y="3081338"/>
          <p14:tracePt t="30041" x="6554788" y="3098800"/>
          <p14:tracePt t="30055" x="6394450" y="3143250"/>
          <p14:tracePt t="30073" x="6330950" y="3152775"/>
          <p14:tracePt t="30090" x="6215063" y="3179763"/>
          <p14:tracePt t="30106" x="6170613" y="3187700"/>
          <p14:tracePt t="30121" x="6099175" y="3205163"/>
          <p14:tracePt t="30139" x="6062663" y="3214688"/>
          <p14:tracePt t="30155" x="6054725" y="3214688"/>
          <p14:tracePt t="30173" x="6062663" y="3214688"/>
          <p14:tracePt t="30550" x="6081713" y="3224213"/>
          <p14:tracePt t="30560" x="6089650" y="3232150"/>
          <p14:tracePt t="30571" x="6099175" y="3241675"/>
          <p14:tracePt t="30587" x="6134100" y="3251200"/>
          <p14:tracePt t="30605" x="6170613" y="3259138"/>
          <p14:tracePt t="30622" x="6197600" y="3268663"/>
          <p14:tracePt t="30637" x="6224588" y="3268663"/>
          <p14:tracePt t="30654" x="6232525" y="3268663"/>
          <p14:tracePt t="30671" x="6259513" y="3276600"/>
          <p14:tracePt t="30688" x="6286500" y="3286125"/>
          <p14:tracePt t="30705" x="6296025" y="3286125"/>
          <p14:tracePt t="30720" x="6303963" y="3286125"/>
          <p14:tracePt t="30737" x="6313488" y="3286125"/>
          <p14:tracePt t="30754" x="6323013" y="3286125"/>
          <p14:tracePt t="30804" x="6313488" y="3286125"/>
          <p14:tracePt t="30906" x="6296025" y="3286125"/>
          <p14:tracePt t="30916" x="6269038" y="3286125"/>
          <p14:tracePt t="30927" x="6242050" y="3286125"/>
          <p14:tracePt t="30938" x="6215063" y="3286125"/>
          <p14:tracePt t="30954" x="6161088" y="3286125"/>
          <p14:tracePt t="30971" x="6134100" y="3286125"/>
          <p14:tracePt t="30988" x="6116638" y="3286125"/>
          <p14:tracePt t="31004" x="6099175" y="3286125"/>
          <p14:tracePt t="31021" x="6089650" y="3286125"/>
          <p14:tracePt t="31037" x="6081713" y="3286125"/>
          <p14:tracePt t="31753" x="6062663" y="3295650"/>
          <p14:tracePt t="31763" x="6045200" y="3295650"/>
          <p14:tracePt t="31773" x="6037263" y="3295650"/>
          <p14:tracePt t="31788" x="6000750" y="3303588"/>
          <p14:tracePt t="31805" x="5991225" y="3303588"/>
          <p14:tracePt t="31821" x="5965825" y="3303588"/>
          <p14:tracePt t="31838" x="5965825" y="3313113"/>
          <p14:tracePt t="31855" x="5946775" y="3313113"/>
          <p14:tracePt t="31872" x="5929313" y="3313113"/>
          <p14:tracePt t="31888" x="5919788" y="3313113"/>
          <p14:tracePt t="31906" x="5902325" y="3313113"/>
          <p14:tracePt t="31921" x="5884863" y="3313113"/>
          <p14:tracePt t="31938" x="5867400" y="3313113"/>
          <p14:tracePt t="31954" x="5857875" y="3313113"/>
          <p14:tracePt t="31971" x="5840413" y="3313113"/>
          <p14:tracePt t="31988" x="5830888" y="3313113"/>
          <p14:tracePt t="32004" x="5813425" y="3313113"/>
          <p14:tracePt t="32021" x="5803900" y="3313113"/>
          <p14:tracePt t="32037" x="5795963" y="3313113"/>
          <p14:tracePt t="32054" x="5776913" y="3313113"/>
          <p14:tracePt t="32071" x="5768975" y="3313113"/>
          <p14:tracePt t="32119" x="5768975" y="3322638"/>
          <p14:tracePt t="32283" x="5786438" y="3322638"/>
          <p14:tracePt t="32303" x="5803900" y="3330575"/>
          <p14:tracePt t="32313" x="5813425" y="3340100"/>
          <p14:tracePt t="32323" x="5822950" y="3340100"/>
          <p14:tracePt t="32337" x="5840413" y="3348038"/>
          <p14:tracePt t="32354" x="5867400" y="3348038"/>
          <p14:tracePt t="32371" x="5902325" y="3348038"/>
          <p14:tracePt t="32388" x="5919788" y="3357563"/>
          <p14:tracePt t="32404" x="5956300" y="3357563"/>
          <p14:tracePt t="32421" x="5991225" y="3357563"/>
          <p14:tracePt t="32438" x="6010275" y="3357563"/>
          <p14:tracePt t="32454" x="6027738" y="3357563"/>
          <p14:tracePt t="32471" x="6045200" y="3357563"/>
          <p14:tracePt t="32488" x="6054725" y="3357563"/>
          <p14:tracePt t="32504" x="6062663" y="3357563"/>
          <p14:tracePt t="32548" x="6072188" y="3357563"/>
          <p14:tracePt t="32802" x="6099175" y="3348038"/>
          <p14:tracePt t="32813" x="6153150" y="3313113"/>
          <p14:tracePt t="32823" x="6296025" y="3259138"/>
          <p14:tracePt t="32838" x="6527800" y="3152775"/>
          <p14:tracePt t="32838" x="6680200" y="3098800"/>
          <p14:tracePt t="32855" x="6902450" y="3009900"/>
          <p14:tracePt t="32870" x="7232650" y="2894013"/>
          <p14:tracePt t="32887" x="7348538" y="2830513"/>
          <p14:tracePt t="32904" x="7616825" y="2751138"/>
          <p14:tracePt t="32921" x="7777163" y="2714625"/>
          <p14:tracePt t="32938" x="7831138" y="2705100"/>
          <p14:tracePt t="32954" x="7885113" y="2697163"/>
          <p14:tracePt t="32971" x="7912100" y="2697163"/>
          <p14:tracePt t="32988" x="7920038" y="2697163"/>
          <p14:tracePt t="33006" x="7912100" y="2697163"/>
          <p14:tracePt t="33404" x="7885113" y="2697163"/>
          <p14:tracePt t="33414" x="7858125" y="2697163"/>
          <p14:tracePt t="33424" x="7831138" y="2697163"/>
          <p14:tracePt t="33438" x="7777163" y="2697163"/>
          <p14:tracePt t="33457" x="7759700" y="2697163"/>
          <p14:tracePt t="33471" x="7742238" y="2697163"/>
          <p14:tracePt t="33489" x="7732713" y="2697163"/>
          <p14:tracePt t="33505" x="7724775" y="2697163"/>
          <p14:tracePt t="33523" x="7715250" y="2697163"/>
          <p14:tracePt t="34443" x="7688263" y="2705100"/>
          <p14:tracePt t="34842" x="7626350" y="2732088"/>
          <p14:tracePt t="34853" x="7537450" y="2768600"/>
          <p14:tracePt t="34862" x="7402513" y="2795588"/>
          <p14:tracePt t="34873" x="7232650" y="2830513"/>
          <p14:tracePt t="34888" x="6983413" y="2874963"/>
          <p14:tracePt t="34905" x="6804025" y="2884488"/>
          <p14:tracePt t="34921" x="6589713" y="2894013"/>
          <p14:tracePt t="34938" x="6446838" y="2894013"/>
          <p14:tracePt t="34955" x="6402388" y="2894013"/>
          <p14:tracePt t="34971" x="6323013" y="2901950"/>
          <p14:tracePt t="34988" x="6296025" y="2901950"/>
          <p14:tracePt t="35004" x="6276975" y="2911475"/>
          <p14:tracePt t="35022" x="6269038" y="2911475"/>
          <p14:tracePt t="35037" x="6259513" y="2911475"/>
          <p14:tracePt t="35053" x="6242050" y="2919413"/>
          <p14:tracePt t="35311" x="6170613" y="2946400"/>
          <p14:tracePt t="35322" x="6089650" y="2982913"/>
          <p14:tracePt t="35337" x="5894388" y="3062288"/>
          <p14:tracePt t="35354" x="5776913" y="3108325"/>
          <p14:tracePt t="35371" x="5545138" y="3179763"/>
          <p14:tracePt t="35387" x="5367338" y="3224213"/>
          <p14:tracePt t="35404" x="5295900" y="3232150"/>
          <p14:tracePt t="35420" x="5153025" y="3259138"/>
          <p14:tracePt t="35439" x="5081588" y="3276600"/>
          <p14:tracePt t="35456" x="5062538" y="3276600"/>
          <p14:tracePt t="35473" x="5045075" y="3276600"/>
          <p14:tracePt t="35489" x="5037138" y="3276600"/>
          <p14:tracePt t="38179" x="5027613" y="3276600"/>
          <p14:tracePt t="38747" x="5018088" y="3276600"/>
          <p14:tracePt t="38768" x="5000625" y="3276600"/>
          <p14:tracePt t="38778" x="4983163" y="3276600"/>
          <p14:tracePt t="38789" x="4965700" y="3268663"/>
          <p14:tracePt t="38805" x="4938713" y="3268663"/>
          <p14:tracePt t="38822" x="4929188" y="3268663"/>
          <p14:tracePt t="38839" x="4919663" y="3268663"/>
          <p14:tracePt t="38855" x="4911725" y="3268663"/>
          <p14:tracePt t="38890" x="4929188" y="3268663"/>
          <p14:tracePt t="39022" x="4938713" y="3268663"/>
          <p14:tracePt t="39033" x="4946650" y="3268663"/>
          <p14:tracePt t="39054" x="4956175" y="3268663"/>
          <p14:tracePt t="39063" x="4965700" y="3268663"/>
          <p14:tracePt t="39074" x="4973638" y="3268663"/>
          <p14:tracePt t="39105" x="4983163" y="3268663"/>
          <p14:tracePt t="39124" x="4991100" y="3268663"/>
          <p14:tracePt t="39154" x="5000625" y="3268663"/>
          <p14:tracePt t="39185" x="5010150" y="3268663"/>
          <p14:tracePt t="39215" x="5018088" y="3268663"/>
          <p14:tracePt t="39236" x="5037138" y="3268663"/>
          <p14:tracePt t="39541" x="5089525" y="3268663"/>
          <p14:tracePt t="39551" x="5180013" y="3259138"/>
          <p14:tracePt t="39562" x="5268913" y="3251200"/>
          <p14:tracePt t="39572" x="5500688" y="3251200"/>
          <p14:tracePt t="39586" x="5776913" y="3251200"/>
          <p14:tracePt t="39604" x="5946775" y="3251200"/>
          <p14:tracePt t="39620" x="6188075" y="3268663"/>
          <p14:tracePt t="39637" x="6269038" y="3276600"/>
          <p14:tracePt t="39654" x="6429375" y="3313113"/>
          <p14:tracePt t="39670" x="6518275" y="3340100"/>
          <p14:tracePt t="39687" x="6545263" y="3348038"/>
          <p14:tracePt t="39704" x="6554788" y="3348038"/>
          <p14:tracePt t="39721" x="6572250" y="3348038"/>
          <p14:tracePt t="39737" x="6562725" y="3348038"/>
          <p14:tracePt t="40500" x="6518275" y="3348038"/>
          <p14:tracePt t="40511" x="6473825" y="3348038"/>
          <p14:tracePt t="40523" x="6375400" y="3348038"/>
          <p14:tracePt t="40538" x="6224588" y="3348038"/>
          <p14:tracePt t="40554" x="6134100" y="3348038"/>
          <p14:tracePt t="40570" x="5956300" y="3348038"/>
          <p14:tracePt t="40587" x="5867400" y="3348038"/>
          <p14:tracePt t="40605" x="5840413" y="3348038"/>
          <p14:tracePt t="40621" x="5822950" y="3348038"/>
          <p14:tracePt t="40637" x="5813425" y="3348038"/>
          <p14:tracePt t="40655" x="5803900" y="3348038"/>
          <p14:tracePt t="40671" x="5795963" y="3348038"/>
          <p14:tracePt t="40693" x="5795963" y="3357563"/>
          <p14:tracePt t="41010" x="5786438" y="3367088"/>
          <p14:tracePt t="41021" x="5786438" y="3375025"/>
          <p14:tracePt t="41031" x="5786438" y="3394075"/>
          <p14:tracePt t="41040" x="5776913" y="3411538"/>
          <p14:tracePt t="41055" x="5776913" y="3429000"/>
          <p14:tracePt t="41071" x="5768975" y="3455988"/>
          <p14:tracePt t="41087" x="5768975" y="3482975"/>
          <p14:tracePt t="41105" x="5768975" y="3490913"/>
          <p14:tracePt t="41121" x="5768975" y="3517900"/>
          <p14:tracePt t="41137" x="5768975" y="3536950"/>
          <p14:tracePt t="41155" x="5768975" y="3544888"/>
          <p14:tracePt t="41171" x="5776913" y="3544888"/>
          <p14:tracePt t="41187" x="5786438" y="3554413"/>
          <p14:tracePt t="41205" x="5786438" y="3562350"/>
          <p14:tracePt t="41254" x="5776913" y="3562350"/>
          <p14:tracePt t="41591" x="5751513" y="3562350"/>
          <p14:tracePt t="41602" x="5741988" y="3562350"/>
          <p14:tracePt t="41612" x="5715000" y="3562350"/>
          <p14:tracePt t="41623" x="5697538" y="3562350"/>
          <p14:tracePt t="41638" x="5661025" y="3554413"/>
          <p14:tracePt t="41656" x="5643563" y="3544888"/>
          <p14:tracePt t="41673" x="5626100" y="3536950"/>
          <p14:tracePt t="41688" x="5616575" y="3536950"/>
          <p14:tracePt t="41714" x="5626100" y="3536950"/>
          <p14:tracePt t="41845" x="5643563" y="3536950"/>
          <p14:tracePt t="41855" x="5653088" y="3536950"/>
          <p14:tracePt t="41866" x="5661025" y="3536950"/>
          <p14:tracePt t="41875" x="5670550" y="3536950"/>
          <p14:tracePt t="41887" x="5680075" y="3536950"/>
          <p14:tracePt t="41904" x="5688013" y="3536950"/>
          <p14:tracePt t="41920" x="5697538" y="3536950"/>
          <p14:tracePt t="41938" x="5705475" y="3536950"/>
          <p14:tracePt t="41958" x="5715000" y="3536950"/>
          <p14:tracePt t="41970" x="5724525" y="3536950"/>
          <p14:tracePt t="41987" x="5732463" y="3544888"/>
          <p14:tracePt t="42004" x="5741988" y="3544888"/>
          <p14:tracePt t="42028" x="5751513" y="3544888"/>
          <p14:tracePt t="42324" x="5768975" y="3544888"/>
          <p14:tracePt t="42335" x="5795963" y="3544888"/>
          <p14:tracePt t="42345" x="5830888" y="3544888"/>
          <p14:tracePt t="42355" x="5894388" y="3536950"/>
          <p14:tracePt t="42370" x="6037263" y="3517900"/>
          <p14:tracePt t="42387" x="6099175" y="3517900"/>
          <p14:tracePt t="42403" x="6224588" y="3509963"/>
          <p14:tracePt t="42420" x="6348413" y="3509963"/>
          <p14:tracePt t="42438" x="6384925" y="3509963"/>
          <p14:tracePt t="42453" x="6429375" y="3509963"/>
          <p14:tracePt t="42471" x="6438900" y="3509963"/>
          <p14:tracePt t="42488" x="6456363" y="3509963"/>
          <p14:tracePt t="42504" x="6465888" y="3509963"/>
          <p14:tracePt t="42521" x="6473825" y="3509963"/>
          <p14:tracePt t="45256" x="6465888" y="3509963"/>
          <p14:tracePt t="45629" x="6446838" y="3509963"/>
          <p14:tracePt t="45640" x="6419850" y="3509963"/>
          <p14:tracePt t="45655" x="6330950" y="3536950"/>
          <p14:tracePt t="45673" x="6269038" y="3554413"/>
          <p14:tracePt t="45689" x="6072188" y="3616325"/>
          <p14:tracePt t="45706" x="5894388" y="3670300"/>
          <p14:tracePt t="45723" x="5822950" y="3687763"/>
          <p14:tracePt t="45739" x="5661025" y="3732213"/>
          <p14:tracePt t="45756" x="5562600" y="3768725"/>
          <p14:tracePt t="45774" x="5527675" y="3786188"/>
          <p14:tracePt t="45774" x="5500688" y="3795713"/>
          <p14:tracePt t="45793" x="5491163" y="3795713"/>
          <p14:tracePt t="45806" x="5483225" y="3795713"/>
          <p14:tracePt t="45821" x="5473700" y="3803650"/>
          <p14:tracePt t="45838" x="5465763" y="3803650"/>
          <p14:tracePt t="45854" x="5456238" y="3803650"/>
          <p14:tracePt t="46139" x="5438775" y="3803650"/>
          <p14:tracePt t="46149" x="5419725" y="3803650"/>
          <p14:tracePt t="46159" x="5411788" y="3795713"/>
          <p14:tracePt t="46172" x="5394325" y="3795713"/>
          <p14:tracePt t="46189" x="5375275" y="3776663"/>
          <p14:tracePt t="46206" x="5367338" y="3776663"/>
          <p14:tracePt t="46222" x="5367338" y="3768725"/>
          <p14:tracePt t="46261" x="5394325" y="3768725"/>
          <p14:tracePt t="46332" x="5419725" y="3768725"/>
          <p14:tracePt t="46342" x="5446713" y="3768725"/>
          <p14:tracePt t="46355" x="5465763" y="3768725"/>
          <p14:tracePt t="46371" x="5483225" y="3768725"/>
          <p14:tracePt t="46388" x="5491163" y="3768725"/>
          <p14:tracePt t="46405" x="5500688" y="3768725"/>
          <p14:tracePt t="46422" x="5510213" y="3768725"/>
          <p14:tracePt t="46438" x="5527675" y="3768725"/>
          <p14:tracePt t="46873" x="5562600" y="3768725"/>
          <p14:tracePt t="46883" x="5634038" y="3768725"/>
          <p14:tracePt t="46893" x="5697538" y="3768725"/>
          <p14:tracePt t="46906" x="5759450" y="3768725"/>
          <p14:tracePt t="46923" x="5884863" y="3768725"/>
          <p14:tracePt t="46939" x="6010275" y="3768725"/>
          <p14:tracePt t="46957" x="6045200" y="3768725"/>
          <p14:tracePt t="46972" x="6116638" y="3768725"/>
          <p14:tracePt t="46990" x="6161088" y="3768725"/>
          <p14:tracePt t="47008" x="6188075" y="3768725"/>
          <p14:tracePt t="47022" x="6215063" y="3768725"/>
          <p14:tracePt t="47039" x="6224588" y="3768725"/>
          <p14:tracePt t="47056" x="6232525" y="3768725"/>
          <p14:tracePt t="49747" x="6232525" y="3776663"/>
          <p14:tracePt t="50441" x="6224588" y="3786188"/>
          <p14:tracePt t="50452" x="6215063" y="3786188"/>
          <p14:tracePt t="50462" x="6205538" y="3803650"/>
          <p14:tracePt t="50473" x="6188075" y="3803650"/>
          <p14:tracePt t="50488" x="6153150" y="3822700"/>
          <p14:tracePt t="50505" x="6126163" y="3830638"/>
          <p14:tracePt t="50523" x="6116638" y="3830638"/>
          <p14:tracePt t="50538" x="6108700" y="3830638"/>
          <p14:tracePt t="50555" x="6099175" y="3830638"/>
          <p14:tracePt t="50573" x="6089650" y="3830638"/>
          <p14:tracePt t="51165" x="6062663" y="3830638"/>
          <p14:tracePt t="51175" x="6045200" y="3830638"/>
          <p14:tracePt t="51189" x="5973763" y="3830638"/>
          <p14:tracePt t="51207" x="5938838" y="3830638"/>
          <p14:tracePt t="51222" x="5884863" y="3822700"/>
          <p14:tracePt t="51240" x="5848350" y="3822700"/>
          <p14:tracePt t="51257" x="5830888" y="3813175"/>
          <p14:tracePt t="51277" x="5822950" y="3813175"/>
          <p14:tracePt t="51318" x="5813425" y="3813175"/>
          <p14:tracePt t="51368" x="5803900" y="3813175"/>
          <p14:tracePt t="51378" x="5795963" y="3813175"/>
          <p14:tracePt t="51389" x="5759450" y="3822700"/>
          <p14:tracePt t="51404" x="5705475" y="3840163"/>
          <p14:tracePt t="51422" x="5661025" y="3867150"/>
          <p14:tracePt t="51438" x="5616575" y="3894138"/>
          <p14:tracePt t="51455" x="5572125" y="3911600"/>
          <p14:tracePt t="51472" x="5545138" y="3911600"/>
          <p14:tracePt t="51488" x="5518150" y="3919538"/>
          <p14:tracePt t="51505" x="5473700" y="3929063"/>
          <p14:tracePt t="51522" x="5456238" y="3929063"/>
          <p14:tracePt t="51538" x="5438775" y="3929063"/>
          <p14:tracePt t="51554" x="5419725" y="3929063"/>
          <p14:tracePt t="51571" x="5411788" y="3929063"/>
          <p14:tracePt t="51588" x="5429250" y="3929063"/>
          <p14:tracePt t="51899" x="5456238" y="3929063"/>
          <p14:tracePt t="51909" x="5491163" y="3938588"/>
          <p14:tracePt t="51922" x="5510213" y="3946525"/>
          <p14:tracePt t="51938" x="5581650" y="3965575"/>
          <p14:tracePt t="51956" x="5634038" y="3973513"/>
          <p14:tracePt t="51973" x="5653088" y="3973513"/>
          <p14:tracePt t="51989" x="5688013" y="3983038"/>
          <p14:tracePt t="52006" x="5705475" y="3983038"/>
          <p14:tracePt t="52022" x="5715000" y="3983038"/>
          <p14:tracePt t="52038" x="5732463" y="3983038"/>
          <p14:tracePt t="52756" x="5741988" y="3983038"/>
          <p14:tracePt t="52766" x="5768975" y="3983038"/>
          <p14:tracePt t="52776" x="5776913" y="3990975"/>
          <p14:tracePt t="52789" x="5795963" y="3990975"/>
          <p14:tracePt t="52805" x="5830888" y="3990975"/>
          <p14:tracePt t="52821" x="5875338" y="4000500"/>
          <p14:tracePt t="52839" x="5894388" y="4010025"/>
          <p14:tracePt t="52855" x="5919788" y="4017963"/>
          <p14:tracePt t="52871" x="5938838" y="4017963"/>
          <p14:tracePt t="52889" x="5946775" y="4017963"/>
          <p14:tracePt t="52904" x="5965825" y="4017963"/>
          <p14:tracePt t="52921" x="5965825" y="4027488"/>
          <p14:tracePt t="52938" x="5973763" y="4027488"/>
          <p14:tracePt t="52954" x="5983288" y="4027488"/>
          <p14:tracePt t="52972" x="5991225" y="4027488"/>
          <p14:tracePt t="52987" x="6000750" y="4037013"/>
          <p14:tracePt t="53004" x="6010275" y="4037013"/>
          <p14:tracePt t="53022" x="6018213" y="4037013"/>
          <p14:tracePt t="53040" x="6027738" y="4037013"/>
          <p14:tracePt t="53469" x="6045200" y="4037013"/>
          <p14:tracePt t="53479" x="6072188" y="4027488"/>
          <p14:tracePt t="53490" x="6116638" y="4027488"/>
          <p14:tracePt t="53506" x="6205538" y="4010025"/>
          <p14:tracePt t="53521" x="6242050" y="4000500"/>
          <p14:tracePt t="53538" x="6286500" y="3990975"/>
          <p14:tracePt t="53554" x="6340475" y="3990975"/>
          <p14:tracePt t="53572" x="6367463" y="3990975"/>
          <p14:tracePt t="53587" x="6402388" y="3990975"/>
          <p14:tracePt t="53605" x="6456363" y="4000500"/>
          <p14:tracePt t="53626" x="6473825" y="4000500"/>
          <p14:tracePt t="53638" x="6491288" y="4000500"/>
          <p14:tracePt t="53655" x="6510338" y="4010025"/>
          <p14:tracePt t="53672" x="6518275" y="4010025"/>
          <p14:tracePt t="53688" x="6527800" y="4017963"/>
          <p14:tracePt t="53706" x="6537325" y="4017963"/>
          <p14:tracePt t="53723" x="6545263" y="4017963"/>
          <p14:tracePt t="54233" x="6562725" y="4017963"/>
          <p14:tracePt t="54243" x="6589713" y="4017963"/>
          <p14:tracePt t="54255" x="6626225" y="4017963"/>
          <p14:tracePt t="54271" x="6705600" y="4010025"/>
          <p14:tracePt t="54288" x="6751638" y="4010025"/>
          <p14:tracePt t="54304" x="6804025" y="4010025"/>
          <p14:tracePt t="54321" x="6848475" y="4010025"/>
          <p14:tracePt t="54338" x="6875463" y="4010025"/>
          <p14:tracePt t="54354" x="6911975" y="4010025"/>
          <p14:tracePt t="54371" x="6956425" y="4010025"/>
          <p14:tracePt t="54389" x="6965950" y="4017963"/>
          <p14:tracePt t="54404" x="6991350" y="4027488"/>
          <p14:tracePt t="54422" x="7000875" y="4027488"/>
          <p14:tracePt t="54438" x="7010400" y="4027488"/>
          <p14:tracePt t="54477" x="6991350" y="4027488"/>
          <p14:tracePt t="54611" x="6983413" y="4027488"/>
          <p14:tracePt t="54621" x="6973888" y="4037013"/>
          <p14:tracePt t="54631" x="6956425" y="4037013"/>
          <p14:tracePt t="54642" x="6938963" y="4037013"/>
          <p14:tracePt t="54656" x="6902450" y="4044950"/>
          <p14:tracePt t="54673" x="6875463" y="4044950"/>
          <p14:tracePt t="54688" x="6823075" y="4054475"/>
          <p14:tracePt t="54707" x="6777038" y="4062413"/>
          <p14:tracePt t="54724" x="6751638" y="4071938"/>
          <p14:tracePt t="54739" x="6724650" y="4071938"/>
          <p14:tracePt t="54755" x="6715125" y="4081463"/>
          <p14:tracePt t="54771" x="6688138" y="4089400"/>
          <p14:tracePt t="54788" x="6670675" y="4089400"/>
          <p14:tracePt t="54805" x="6670675" y="4098925"/>
          <p14:tracePt t="54821" x="6661150" y="4098925"/>
          <p14:tracePt t="54837" x="6653213" y="4098925"/>
          <p14:tracePt t="54854" x="6643688" y="4108450"/>
          <p14:tracePt t="55161" x="6626225" y="4116388"/>
          <p14:tracePt t="55171" x="6616700" y="4116388"/>
          <p14:tracePt t="55181" x="6589713" y="4125913"/>
          <p14:tracePt t="55191" x="6562725" y="4133850"/>
          <p14:tracePt t="55204" x="6537325" y="4143375"/>
          <p14:tracePt t="55221" x="6473825" y="4160838"/>
          <p14:tracePt t="55238" x="6375400" y="4187825"/>
          <p14:tracePt t="55255" x="6348413" y="4205288"/>
          <p14:tracePt t="55271" x="6286500" y="4214813"/>
          <p14:tracePt t="55287" x="6224588" y="4251325"/>
          <p14:tracePt t="55304" x="6197600" y="4251325"/>
          <p14:tracePt t="55320" x="6161088" y="4276725"/>
          <p14:tracePt t="55337" x="6143625" y="4276725"/>
          <p14:tracePt t="55354" x="6134100" y="4276725"/>
          <p14:tracePt t="55370" x="6134100" y="4286250"/>
          <p14:tracePt t="55387" x="6126163" y="4286250"/>
          <p14:tracePt t="55405" x="6116638" y="4286250"/>
          <p14:tracePt t="56140" x="6099175" y="4286250"/>
          <p14:tracePt t="56150" x="6062663" y="4286250"/>
          <p14:tracePt t="56160" x="6018213" y="4295775"/>
          <p14:tracePt t="56173" x="5983288" y="4295775"/>
          <p14:tracePt t="56187" x="5867400" y="4295775"/>
          <p14:tracePt t="56204" x="5741988" y="4295775"/>
          <p14:tracePt t="56222" x="5705475" y="4295775"/>
          <p14:tracePt t="56238" x="5670550" y="4286250"/>
          <p14:tracePt t="56254" x="5661025" y="4286250"/>
          <p14:tracePt t="56272" x="5653088" y="4286250"/>
          <p14:tracePt t="56292" x="5653088" y="4276725"/>
          <p14:tracePt t="56384" x="5670550" y="4276725"/>
          <p14:tracePt t="56405" x="5697538" y="4276725"/>
          <p14:tracePt t="56415" x="5715000" y="4276725"/>
          <p14:tracePt t="56425" x="5741988" y="4276725"/>
          <p14:tracePt t="56437" x="5759450" y="4276725"/>
          <p14:tracePt t="56454" x="5795963" y="4276725"/>
          <p14:tracePt t="56471" x="5830888" y="4276725"/>
          <p14:tracePt t="56489" x="5848350" y="4276725"/>
          <p14:tracePt t="56504" x="5875338" y="4276725"/>
          <p14:tracePt t="56521" x="5911850" y="4276725"/>
          <p14:tracePt t="56538" x="5919788" y="4276725"/>
          <p14:tracePt t="56554" x="5938838" y="4286250"/>
          <p14:tracePt t="56571" x="5946775" y="4286250"/>
          <p14:tracePt t="56598" x="5956300" y="4286250"/>
          <p14:tracePt t="56608" x="5965825" y="4286250"/>
          <p14:tracePt t="56701" x="5983288" y="4286250"/>
          <p14:tracePt t="56996" x="6018213" y="4286250"/>
          <p14:tracePt t="57007" x="6072188" y="4286250"/>
          <p14:tracePt t="57022" x="6197600" y="4286250"/>
          <p14:tracePt t="57038" x="6269038" y="4286250"/>
          <p14:tracePt t="57054" x="6402388" y="4286250"/>
          <p14:tracePt t="57071" x="6510338" y="4286250"/>
          <p14:tracePt t="57088" x="6545263" y="4286250"/>
          <p14:tracePt t="57104" x="6608763" y="4295775"/>
          <p14:tracePt t="57121" x="6634163" y="4303713"/>
          <p14:tracePt t="57137" x="6688138" y="4313238"/>
          <p14:tracePt t="57154" x="6715125" y="4322763"/>
          <p14:tracePt t="57171" x="6724650" y="4322763"/>
          <p14:tracePt t="57187" x="6742113" y="4330700"/>
          <p14:tracePt t="57204" x="6732588" y="4330700"/>
          <p14:tracePt t="57629" x="6680200" y="4348163"/>
          <p14:tracePt t="57638" x="6634163" y="4367213"/>
          <p14:tracePt t="57648" x="6554788" y="4384675"/>
          <p14:tracePt t="57659" x="6491288" y="4402138"/>
          <p14:tracePt t="57671" x="6419850" y="4411663"/>
          <p14:tracePt t="57687" x="6276975" y="4429125"/>
          <p14:tracePt t="57705" x="6170613" y="4429125"/>
          <p14:tracePt t="57722" x="6143625" y="4429125"/>
          <p14:tracePt t="57738" x="6099175" y="4429125"/>
          <p14:tracePt t="57755" x="6089650" y="4429125"/>
          <p14:tracePt t="57772" x="6081713" y="4429125"/>
          <p14:tracePt t="57790" x="6072188" y="4429125"/>
          <p14:tracePt t="58005" x="6072188" y="4438650"/>
          <p14:tracePt t="58025" x="6062663" y="4438650"/>
          <p14:tracePt t="58036" x="6054725" y="4438650"/>
          <p14:tracePt t="58076" x="6062663" y="4438650"/>
          <p14:tracePt t="58219" x="6072188" y="4446588"/>
          <p14:tracePt t="58229" x="6081713" y="4446588"/>
          <p14:tracePt t="58249" x="6089650" y="4446588"/>
          <p14:tracePt t="58260" x="6099175" y="4446588"/>
          <p14:tracePt t="58271" x="6108700" y="4446588"/>
          <p14:tracePt t="58287" x="6126163" y="4456113"/>
          <p14:tracePt t="58304" x="6134100" y="4465638"/>
          <p14:tracePt t="58321" x="6161088" y="4473575"/>
          <p14:tracePt t="58337" x="6180138" y="4483100"/>
          <p14:tracePt t="58354" x="6188075" y="4491038"/>
          <p14:tracePt t="58370" x="6197600" y="4491038"/>
          <p14:tracePt t="58387" x="6205538" y="4500563"/>
          <p14:tracePt t="58404" x="6205538" y="4510088"/>
          <p14:tracePt t="58443" x="6215063" y="4510088"/>
          <p14:tracePt t="58454" x="6232525" y="4510088"/>
          <p14:tracePt t="58842" x="6251575" y="4510088"/>
          <p14:tracePt t="58852" x="6276975" y="4510088"/>
          <p14:tracePt t="58862" x="6303963" y="4510088"/>
          <p14:tracePt t="58874" x="6330950" y="4510088"/>
          <p14:tracePt t="58889" x="6384925" y="4518025"/>
          <p14:tracePt t="58906" x="6402388" y="4518025"/>
          <p14:tracePt t="58921" x="6438900" y="4527550"/>
          <p14:tracePt t="58938" x="6483350" y="4537075"/>
          <p14:tracePt t="58956" x="6510338" y="4537075"/>
          <p14:tracePt t="58972" x="6527800" y="4537075"/>
          <p14:tracePt t="58988" x="6545263" y="4545013"/>
          <p14:tracePt t="59006" x="6554788" y="4545013"/>
          <p14:tracePt t="59024" x="6562725" y="4545013"/>
          <p14:tracePt t="59075" x="6581775" y="4545013"/>
          <p14:tracePt t="59534" x="6608763" y="4545013"/>
          <p14:tracePt t="59544" x="6643688" y="4545013"/>
          <p14:tracePt t="59555" x="6670675" y="4545013"/>
          <p14:tracePt t="59571" x="6724650" y="4545013"/>
          <p14:tracePt t="59588" x="6759575" y="4545013"/>
          <p14:tracePt t="59608" x="6777038" y="4545013"/>
          <p14:tracePt t="59621" x="6796088" y="4545013"/>
          <p14:tracePt t="59638" x="6813550" y="4545013"/>
          <p14:tracePt t="59654" x="6823075" y="4545013"/>
          <p14:tracePt t="59671" x="6831013" y="4545013"/>
          <p14:tracePt t="59697" x="6840538" y="4545013"/>
          <p14:tracePt t="59719" x="6848475" y="4545013"/>
          <p14:tracePt t="59748" x="6858000" y="4545013"/>
          <p14:tracePt t="59810" x="6875463" y="4545013"/>
          <p14:tracePt t="60187" x="6894513" y="4545013"/>
          <p14:tracePt t="60198" x="6911975" y="4545013"/>
          <p14:tracePt t="60208" x="6929438" y="4545013"/>
          <p14:tracePt t="60222" x="6973888" y="4545013"/>
          <p14:tracePt t="60240" x="6991350" y="4545013"/>
          <p14:tracePt t="60255" x="7037388" y="4545013"/>
          <p14:tracePt t="60272" x="7045325" y="4545013"/>
          <p14:tracePt t="60272" x="7054850" y="4545013"/>
          <p14:tracePt t="60289" x="7072313" y="4545013"/>
          <p14:tracePt t="60305" x="7089775" y="4545013"/>
          <p14:tracePt t="60324" x="7099300" y="4545013"/>
          <p14:tracePt t="60338" x="7116763" y="4545013"/>
          <p14:tracePt t="60355" x="7126288" y="4545013"/>
          <p14:tracePt t="60372" x="7134225" y="4545013"/>
          <p14:tracePt t="60388" x="7143750" y="4545013"/>
          <p14:tracePt t="60421" x="7134225" y="4554538"/>
          <p14:tracePt t="60850" x="7099300" y="4554538"/>
          <p14:tracePt t="60860" x="7037388" y="4554538"/>
          <p14:tracePt t="60873" x="6965950" y="4554538"/>
          <p14:tracePt t="60888" x="6823075" y="4554538"/>
          <p14:tracePt t="60905" x="6653213" y="4518025"/>
          <p14:tracePt t="60923" x="6608763" y="4510088"/>
          <p14:tracePt t="60938" x="6537325" y="4491038"/>
          <p14:tracePt t="60956" x="6500813" y="4473575"/>
          <p14:tracePt t="60973" x="6491288" y="4473575"/>
          <p14:tracePt t="60988" x="6483350" y="4473575"/>
          <p14:tracePt t="61013" x="6473825" y="4473575"/>
          <p14:tracePt t="61023" x="6465888" y="4473575"/>
          <p14:tracePt t="61360" x="6438900" y="4491038"/>
          <p14:tracePt t="61371" x="6419850" y="4491038"/>
          <p14:tracePt t="61380" x="6402388" y="4500563"/>
          <p14:tracePt t="61391" x="6375400" y="4510088"/>
          <p14:tracePt t="61404" x="6313488" y="4518025"/>
          <p14:tracePt t="61422" x="6286500" y="4518025"/>
          <p14:tracePt t="61438" x="6276975" y="4518025"/>
          <p14:tracePt t="61455" x="6269038" y="4527550"/>
          <p14:tracePt t="61472" x="6259513" y="4527550"/>
          <p14:tracePt t="61489" x="6259513" y="4537075"/>
          <p14:tracePt t="61626" x="6259513" y="4545013"/>
          <p14:tracePt t="61696" x="6259513" y="4554538"/>
          <p14:tracePt t="61717" x="6259513" y="4562475"/>
          <p14:tracePt t="61748" x="6259513" y="4572000"/>
          <p14:tracePt t="61757" x="6269038" y="4572000"/>
          <p14:tracePt t="61771" x="6269038" y="4581525"/>
          <p14:tracePt t="61849" x="6269038" y="4589463"/>
          <p14:tracePt t="62450" x="6251575" y="4608513"/>
          <p14:tracePt t="62470" x="6215063" y="4616450"/>
          <p14:tracePt t="62480" x="6170613" y="4633913"/>
          <p14:tracePt t="62491" x="6134100" y="4643438"/>
          <p14:tracePt t="62504" x="6081713" y="4652963"/>
          <p14:tracePt t="62521" x="5983288" y="4652963"/>
          <p14:tracePt t="62537" x="5911850" y="4660900"/>
          <p14:tracePt t="62554" x="5884863" y="4660900"/>
          <p14:tracePt t="62570" x="5875338" y="4660900"/>
          <p14:tracePt t="62587" x="5857875" y="4660900"/>
          <p14:tracePt t="62605" x="5867400" y="4670425"/>
          <p14:tracePt t="62695" x="5894388" y="4670425"/>
          <p14:tracePt t="62705" x="5911850" y="4670425"/>
          <p14:tracePt t="62722" x="5956300" y="4679950"/>
          <p14:tracePt t="62739" x="5983288" y="4679950"/>
          <p14:tracePt t="62739" x="6018213" y="4679950"/>
          <p14:tracePt t="62756" x="6045200" y="4687888"/>
          <p14:tracePt t="62772" x="6099175" y="4705350"/>
          <p14:tracePt t="62790" x="6153150" y="4724400"/>
          <p14:tracePt t="62808" x="6170613" y="4741863"/>
          <p14:tracePt t="62820" x="6180138" y="4741863"/>
          <p14:tracePt t="62838" x="6188075" y="4741863"/>
          <p14:tracePt t="62854" x="6197600" y="4751388"/>
          <p14:tracePt t="62871" x="6205538" y="4751388"/>
          <p14:tracePt t="63663" x="6215063" y="4759325"/>
          <p14:tracePt t="63673" x="6224588" y="4759325"/>
          <p14:tracePt t="63693" x="6224588" y="4768850"/>
          <p14:tracePt t="63704" x="6242050" y="4776788"/>
          <p14:tracePt t="63714" x="6251575" y="4776788"/>
          <p14:tracePt t="63724" x="6269038" y="4786313"/>
          <p14:tracePt t="63738" x="6276975" y="4795838"/>
          <p14:tracePt t="63738" x="6296025" y="4795838"/>
          <p14:tracePt t="63755" x="6303963" y="4795838"/>
          <p14:tracePt t="63770" x="6330950" y="4803775"/>
          <p14:tracePt t="63788" x="6348413" y="4813300"/>
          <p14:tracePt t="63804" x="6384925" y="4830763"/>
          <p14:tracePt t="63821" x="6429375" y="4848225"/>
          <p14:tracePt t="63838" x="6438900" y="4848225"/>
          <p14:tracePt t="63854" x="6465888" y="4857750"/>
          <p14:tracePt t="63871" x="6473825" y="4857750"/>
          <p14:tracePt t="64346" x="6491288" y="4857750"/>
          <p14:tracePt t="64356" x="6518275" y="4857750"/>
          <p14:tracePt t="64366" x="6545263" y="4857750"/>
          <p14:tracePt t="64376" x="6572250" y="4857750"/>
          <p14:tracePt t="64388" x="6589713" y="4857750"/>
          <p14:tracePt t="64404" x="6643688" y="4857750"/>
          <p14:tracePt t="64421" x="6680200" y="4867275"/>
          <p14:tracePt t="64437" x="6742113" y="4867275"/>
          <p14:tracePt t="64453" x="6786563" y="4884738"/>
          <p14:tracePt t="64471" x="6796088" y="4894263"/>
          <p14:tracePt t="64487" x="6813550" y="4894263"/>
          <p14:tracePt t="64503" x="6823075" y="4894263"/>
          <p14:tracePt t="64521" x="6831013" y="4902200"/>
          <p14:tracePt t="64537" x="6840538" y="4902200"/>
          <p14:tracePt t="64580" x="6840538" y="4911725"/>
          <p14:tracePt t="64979" x="6848475" y="4919663"/>
          <p14:tracePt t="64989" x="6858000" y="4919663"/>
          <p14:tracePt t="65010" x="6867525" y="4929188"/>
          <p14:tracePt t="65030" x="6884988" y="4929188"/>
          <p14:tracePt t="65040" x="6894513" y="4929188"/>
          <p14:tracePt t="65060" x="6902450" y="4929188"/>
          <p14:tracePt t="65090" x="6911975" y="4929188"/>
          <p14:tracePt t="65120" x="6929438" y="4929188"/>
          <p14:tracePt t="65590" x="6938963" y="4929188"/>
          <p14:tracePt t="65600" x="6956425" y="4929188"/>
          <p14:tracePt t="65610" x="6965950" y="4929188"/>
          <p14:tracePt t="65621" x="6983413" y="4929188"/>
          <p14:tracePt t="65637" x="7018338" y="4929188"/>
          <p14:tracePt t="65654" x="7045325" y="4929188"/>
          <p14:tracePt t="65654" x="7062788" y="4929188"/>
          <p14:tracePt t="65673" x="7089775" y="4929188"/>
          <p14:tracePt t="65688" x="7108825" y="4938713"/>
          <p14:tracePt t="65706" x="7126288" y="4946650"/>
          <p14:tracePt t="65724" x="7134225" y="4946650"/>
          <p14:tracePt t="65740" x="7143750" y="4946650"/>
          <p14:tracePt t="65763" x="7153275" y="4946650"/>
          <p14:tracePt t="65814" x="7116763" y="4946650"/>
          <p14:tracePt t="65977" x="7062788" y="4946650"/>
          <p14:tracePt t="65987" x="6991350" y="4938713"/>
          <p14:tracePt t="65998" x="6894513" y="4938713"/>
          <p14:tracePt t="66009" x="6804025" y="4938713"/>
          <p14:tracePt t="66023" x="6715125" y="4929188"/>
          <p14:tracePt t="66037" x="6599238" y="4919663"/>
          <p14:tracePt t="66055" x="6537325" y="4919663"/>
          <p14:tracePt t="66070" x="6510338" y="4911725"/>
          <p14:tracePt t="66087" x="6473825" y="4911725"/>
          <p14:tracePt t="66103" x="6465888" y="4911725"/>
          <p14:tracePt t="67018" x="6446838" y="4911725"/>
          <p14:tracePt t="67191" x="6438900" y="4902200"/>
          <p14:tracePt t="67202" x="6419850" y="4902200"/>
          <p14:tracePt t="67212" x="6402388" y="4894263"/>
          <p14:tracePt t="67223" x="6394450" y="4894263"/>
          <p14:tracePt t="67237" x="6357938" y="4875213"/>
          <p14:tracePt t="67254" x="6340475" y="4875213"/>
          <p14:tracePt t="67270" x="6323013" y="4857750"/>
          <p14:tracePt t="67287" x="6303963" y="4857750"/>
          <p14:tracePt t="67304" x="6286500" y="4848225"/>
          <p14:tracePt t="67321" x="6269038" y="4840288"/>
          <p14:tracePt t="67340" x="6251575" y="4840288"/>
          <p14:tracePt t="67354" x="6242050" y="4830763"/>
          <p14:tracePt t="67370" x="6232525" y="4830763"/>
          <p14:tracePt t="67387" x="6224588" y="4830763"/>
          <p14:tracePt t="67403" x="6215063" y="4822825"/>
          <p14:tracePt t="67436" x="6197600" y="4822825"/>
          <p14:tracePt t="67802" x="6180138" y="4830763"/>
          <p14:tracePt t="67812" x="6161088" y="4840288"/>
          <p14:tracePt t="67822" x="6143625" y="4840288"/>
          <p14:tracePt t="67836" x="6126163" y="4840288"/>
          <p14:tracePt t="67836" x="6108700" y="4840288"/>
          <p14:tracePt t="67854" x="6081713" y="4840288"/>
          <p14:tracePt t="67870" x="6062663" y="4848225"/>
          <p14:tracePt t="67887" x="6054725" y="4848225"/>
          <p14:tracePt t="67903" x="6037263" y="4857750"/>
          <p14:tracePt t="67920" x="6018213" y="4857750"/>
          <p14:tracePt t="67937" x="6010275" y="4857750"/>
          <p14:tracePt t="68845" x="6018213" y="4857750"/>
          <p14:tracePt t="69056" x="6027738" y="4857750"/>
          <p14:tracePt t="69066" x="6045200" y="4857750"/>
          <p14:tracePt t="69076" x="6054725" y="4857750"/>
          <p14:tracePt t="69087" x="6072188" y="4848225"/>
          <p14:tracePt t="69103" x="6099175" y="4813300"/>
          <p14:tracePt t="69120" x="6126163" y="4759325"/>
          <p14:tracePt t="69137" x="6161088" y="4598988"/>
          <p14:tracePt t="69153" x="6205538" y="4276725"/>
          <p14:tracePt t="69170" x="6224588" y="4133850"/>
          <p14:tracePt t="69186" x="6259513" y="3911600"/>
          <p14:tracePt t="69204" x="6269038" y="3633788"/>
          <p14:tracePt t="69221" x="6269038" y="3536950"/>
          <p14:tracePt t="69237" x="6269038" y="3419475"/>
          <p14:tracePt t="69254" x="6269038" y="3384550"/>
          <p14:tracePt t="69254" x="6269038" y="3357563"/>
          <p14:tracePt t="69271" x="6269038" y="3348038"/>
          <p14:tracePt t="69286" x="6269038" y="3340100"/>
          <p14:tracePt t="69303" x="6269038" y="3330575"/>
          <p14:tracePt t="69320" x="6269038" y="3322638"/>
          <p14:tracePt t="69750" x="6269038" y="3313113"/>
          <p14:tracePt t="69770" x="6269038" y="3286125"/>
          <p14:tracePt t="69790" x="6259513" y="3259138"/>
          <p14:tracePt t="69801" x="6259513" y="3232150"/>
          <p14:tracePt t="69811" x="6251575" y="3187700"/>
          <p14:tracePt t="69821" x="6242050" y="3170238"/>
          <p14:tracePt t="69837" x="6224588" y="3116263"/>
          <p14:tracePt t="69854" x="6215063" y="3089275"/>
          <p14:tracePt t="69870" x="6197600" y="3009900"/>
          <p14:tracePt t="69887" x="6170613" y="2919413"/>
          <p14:tracePt t="69905" x="6170613" y="2901950"/>
          <p14:tracePt t="69920" x="6161088" y="2857500"/>
          <p14:tracePt t="69937" x="6153150" y="2840038"/>
          <p14:tracePt t="69955" x="6153150" y="2830513"/>
          <p14:tracePt t="69974" x="6143625" y="2830513"/>
          <p14:tracePt t="69987" x="6143625" y="2822575"/>
          <p14:tracePt t="70025" x="6153150" y="2822575"/>
          <p14:tracePt t="70076" x="6170613" y="2822575"/>
          <p14:tracePt t="70086" x="6188075" y="2822575"/>
          <p14:tracePt t="70096" x="6197600" y="2822575"/>
          <p14:tracePt t="70106" x="6224588" y="2822575"/>
          <p14:tracePt t="70120" x="6259513" y="2822575"/>
          <p14:tracePt t="70139" x="6276975" y="2822575"/>
          <p14:tracePt t="70154" x="6323013" y="2830513"/>
          <p14:tracePt t="70172" x="6348413" y="2847975"/>
          <p14:tracePt t="70190" x="6357938" y="2847975"/>
          <p14:tracePt t="70203" x="6367463" y="2857500"/>
          <p14:tracePt t="70220" x="6375400" y="2867025"/>
          <p14:tracePt t="70236" x="6375400" y="2874963"/>
          <p14:tracePt t="70253" x="6384925" y="2884488"/>
          <p14:tracePt t="70270" x="6384925" y="2901950"/>
          <p14:tracePt t="70287" x="6384925" y="2919413"/>
          <p14:tracePt t="70303" x="6384925" y="2955925"/>
          <p14:tracePt t="70321" x="6384925" y="2973388"/>
          <p14:tracePt t="70336" x="6384925" y="2990850"/>
          <p14:tracePt t="70354" x="6384925" y="3009900"/>
          <p14:tracePt t="70370" x="6384925" y="3027363"/>
          <p14:tracePt t="70387" x="6375400" y="3062288"/>
          <p14:tracePt t="70404" x="6375400" y="3089275"/>
          <p14:tracePt t="70420" x="6375400" y="3125788"/>
          <p14:tracePt t="70437" x="6367463" y="3170238"/>
          <p14:tracePt t="70454" x="6367463" y="3205163"/>
          <p14:tracePt t="70470" x="6348413" y="3295650"/>
          <p14:tracePt t="70487" x="6340475" y="3340100"/>
          <p14:tracePt t="70503" x="6323013" y="3411538"/>
          <p14:tracePt t="70520" x="6313488" y="3446463"/>
          <p14:tracePt t="70537" x="6313488" y="3455988"/>
          <p14:tracePt t="70553" x="6303963" y="3473450"/>
          <p14:tracePt t="70571" x="6303963" y="3490913"/>
          <p14:tracePt t="70587" x="6303963" y="3517900"/>
          <p14:tracePt t="70932" x="6303963" y="3544888"/>
          <p14:tracePt t="70942" x="6303963" y="3571875"/>
          <p14:tracePt t="70954" x="6303963" y="3616325"/>
          <p14:tracePt t="70970" x="6303963" y="3687763"/>
          <p14:tracePt t="70987" x="6296025" y="3786188"/>
          <p14:tracePt t="71005" x="6286500" y="3840163"/>
          <p14:tracePt t="71021" x="6276975" y="3929063"/>
          <p14:tracePt t="71038" x="6276975" y="4000500"/>
          <p14:tracePt t="71055" x="6269038" y="4027488"/>
          <p14:tracePt t="71070" x="6269038" y="4098925"/>
          <p14:tracePt t="71088" x="6259513" y="4133850"/>
          <p14:tracePt t="71103" x="6259513" y="4187825"/>
          <p14:tracePt t="71120" x="6259513" y="4232275"/>
          <p14:tracePt t="71138" x="6259513" y="4251325"/>
          <p14:tracePt t="71153" x="6259513" y="4268788"/>
          <p14:tracePt t="71170" x="6259513" y="4276725"/>
          <p14:tracePt t="71188" x="6259513" y="4295775"/>
          <p14:tracePt t="71204" x="6259513" y="4303713"/>
          <p14:tracePt t="71220" x="6259513" y="4322763"/>
          <p14:tracePt t="71237" x="6259513" y="4340225"/>
          <p14:tracePt t="71254" x="6259513" y="4348163"/>
          <p14:tracePt t="71289" x="6259513" y="4357688"/>
          <p14:tracePt t="71554" x="6251575" y="4375150"/>
          <p14:tracePt t="71564" x="6251575" y="4394200"/>
          <p14:tracePt t="71574" x="6242050" y="4419600"/>
          <p14:tracePt t="71587" x="6224588" y="4456113"/>
          <p14:tracePt t="71587" x="6197600" y="4510088"/>
          <p14:tracePt t="71605" x="6188075" y="4545013"/>
          <p14:tracePt t="71620" x="6143625" y="4616450"/>
          <p14:tracePt t="71637" x="6116638" y="4652963"/>
          <p14:tracePt t="71653" x="6099175" y="4687888"/>
          <p14:tracePt t="71670" x="6089650" y="4705350"/>
          <p14:tracePt t="71688" x="6089650" y="4714875"/>
          <p14:tracePt t="71707" x="6081713" y="4724400"/>
          <p14:tracePt t="71720" x="6081713" y="4732338"/>
          <p14:tracePt t="71737" x="6081713" y="4759325"/>
          <p14:tracePt t="71753" x="6099175" y="4786313"/>
          <p14:tracePt t="71770" x="6108700" y="4803775"/>
          <p14:tracePt t="71787" x="6143625" y="4822825"/>
          <p14:tracePt t="71803" x="6170613" y="4848225"/>
          <p14:tracePt t="71820" x="6188075" y="4867275"/>
          <p14:tracePt t="71836" x="6215063" y="4875213"/>
          <p14:tracePt t="71853" x="6224588" y="4884738"/>
          <p14:tracePt t="71870" x="6242050" y="4894263"/>
          <p14:tracePt t="71887" x="6251575" y="4894263"/>
          <p14:tracePt t="71904" x="6259513" y="4894263"/>
          <p14:tracePt t="71920" x="6259513" y="4902200"/>
          <p14:tracePt t="71937" x="6269038" y="4902200"/>
          <p14:tracePt t="72248" x="6286500" y="4902200"/>
          <p14:tracePt t="72258" x="6313488" y="4902200"/>
          <p14:tracePt t="72272" x="6330950" y="4902200"/>
          <p14:tracePt t="72287" x="6375400" y="4902200"/>
          <p14:tracePt t="72305" x="6419850" y="4902200"/>
          <p14:tracePt t="72322" x="6446838" y="4911725"/>
          <p14:tracePt t="72337" x="6483350" y="4911725"/>
          <p14:tracePt t="72355" x="6527800" y="4919663"/>
          <p14:tracePt t="72372" x="6545263" y="4929188"/>
          <p14:tracePt t="72387" x="6581775" y="4929188"/>
          <p14:tracePt t="72406" x="6608763" y="4929188"/>
          <p14:tracePt t="72420" x="6653213" y="4938713"/>
          <p14:tracePt t="72436" x="6670675" y="4946650"/>
          <p14:tracePt t="72453" x="6680200" y="4946650"/>
          <p14:tracePt t="72470" x="6697663" y="4946650"/>
          <p14:tracePt t="72487" x="6705600" y="4946650"/>
          <p14:tracePt t="72512" x="6715125" y="4946650"/>
          <p14:tracePt t="72594" x="6724650" y="4946650"/>
          <p14:tracePt t="72624" x="6732588" y="4946650"/>
          <p14:tracePt t="72636" x="6742113" y="4946650"/>
          <p14:tracePt t="72665" x="6751638" y="4946650"/>
          <p14:tracePt t="72686" x="6759575" y="4946650"/>
          <p14:tracePt t="72706" x="6769100" y="4956175"/>
          <p14:tracePt t="72716" x="6777038" y="4956175"/>
          <p14:tracePt t="72737" x="6786563" y="4956175"/>
          <p14:tracePt t="72746" x="6796088" y="4956175"/>
          <p14:tracePt t="77211" x="6786563" y="4973638"/>
          <p14:tracePt t="77927" x="6742113" y="5010150"/>
          <p14:tracePt t="77937" x="6680200" y="5054600"/>
          <p14:tracePt t="77947" x="6572250" y="5108575"/>
          <p14:tracePt t="77957" x="6429375" y="5143500"/>
          <p14:tracePt t="77971" x="6180138" y="5259388"/>
          <p14:tracePt t="77989" x="6045200" y="5295900"/>
          <p14:tracePt t="78004" x="5768975" y="5402263"/>
          <p14:tracePt t="78023" x="5599113" y="5446713"/>
          <p14:tracePt t="78039" x="5518150" y="5473700"/>
          <p14:tracePt t="78054" x="5411788" y="5500688"/>
          <p14:tracePt t="78072" x="5367338" y="5510213"/>
          <p14:tracePt t="78088" x="5340350" y="5510213"/>
          <p14:tracePt t="78103" x="5330825" y="5510213"/>
          <p14:tracePt t="78121" x="5322888" y="5510213"/>
          <p14:tracePt t="78139" x="5322888" y="5500688"/>
          <p14:tracePt t="78436" x="5322888" y="5483225"/>
          <p14:tracePt t="78447" x="5322888" y="5456238"/>
          <p14:tracePt t="78456" x="5322888" y="5429250"/>
          <p14:tracePt t="78470" x="5322888" y="5384800"/>
          <p14:tracePt t="78489" x="5330825" y="5357813"/>
          <p14:tracePt t="78503" x="5357813" y="5322888"/>
          <p14:tracePt t="78521" x="5473700" y="5276850"/>
          <p14:tracePt t="78540" x="5554663" y="5259388"/>
          <p14:tracePt t="78555" x="5661025" y="5251450"/>
          <p14:tracePt t="78571" x="5688013" y="5251450"/>
          <p14:tracePt t="78587" x="5732463" y="5251450"/>
          <p14:tracePt t="78604" x="5776913" y="5251450"/>
          <p14:tracePt t="78622" x="5795963" y="5251450"/>
          <p14:tracePt t="78638" x="5822950" y="5251450"/>
          <p14:tracePt t="78655" x="5830888" y="5259388"/>
          <p14:tracePt t="78671" x="5848350" y="5259388"/>
          <p14:tracePt t="79130" x="5867400" y="5259388"/>
          <p14:tracePt t="79140" x="5894388" y="5259388"/>
          <p14:tracePt t="79154" x="5946775" y="5259388"/>
          <p14:tracePt t="79173" x="5991225" y="5259388"/>
          <p14:tracePt t="79186" x="6081713" y="5259388"/>
          <p14:tracePt t="79203" x="6134100" y="5259388"/>
          <p14:tracePt t="79222" x="6161088" y="5259388"/>
          <p14:tracePt t="79237" x="6197600" y="5268913"/>
          <p14:tracePt t="79253" x="6205538" y="5268913"/>
          <p14:tracePt t="79269" x="6224588" y="5276850"/>
          <p14:tracePt t="79286" x="6242050" y="5276850"/>
          <p14:tracePt t="79303" x="6251575" y="5276850"/>
          <p14:tracePt t="79700" x="6276975" y="5276850"/>
          <p14:tracePt t="79710" x="6330950" y="5276850"/>
          <p14:tracePt t="79720" x="6375400" y="5276850"/>
          <p14:tracePt t="79736" x="6465888" y="5276850"/>
          <p14:tracePt t="79753" x="6500813" y="5276850"/>
          <p14:tracePt t="79770" x="6608763" y="5276850"/>
          <p14:tracePt t="79786" x="6715125" y="5276850"/>
          <p14:tracePt t="79803" x="6742113" y="5276850"/>
          <p14:tracePt t="79819" x="6796088" y="5276850"/>
          <p14:tracePt t="79836" x="6840538" y="5276850"/>
          <p14:tracePt t="79854" x="6858000" y="5276850"/>
          <p14:tracePt t="79869" x="6884988" y="5286375"/>
          <p14:tracePt t="79886" x="6894513" y="5286375"/>
          <p14:tracePt t="79903" x="6902450" y="5286375"/>
          <p14:tracePt t="79919" x="6911975" y="5286375"/>
          <p14:tracePt t="80313" x="6938963" y="5276850"/>
          <p14:tracePt t="80322" x="6973888" y="5276850"/>
          <p14:tracePt t="80337" x="7089775" y="5241925"/>
          <p14:tracePt t="80356" x="7126288" y="5241925"/>
          <p14:tracePt t="80371" x="7232650" y="5224463"/>
          <p14:tracePt t="80387" x="7340600" y="5214938"/>
          <p14:tracePt t="80404" x="7375525" y="5214938"/>
          <p14:tracePt t="80419" x="7439025" y="5214938"/>
          <p14:tracePt t="80437" x="7466013" y="5214938"/>
          <p14:tracePt t="80453" x="7510463" y="5214938"/>
          <p14:tracePt t="80470" x="7562850" y="5214938"/>
          <p14:tracePt t="80487" x="7581900" y="5214938"/>
          <p14:tracePt t="80503" x="7616825" y="5214938"/>
          <p14:tracePt t="80520" x="7626350" y="5214938"/>
          <p14:tracePt t="80537" x="7634288" y="5214938"/>
          <p14:tracePt t="81459" x="7626350" y="5214938"/>
          <p14:tracePt t="81578" x="7599363" y="5214938"/>
          <p14:tracePt t="81587" x="7554913" y="5214938"/>
          <p14:tracePt t="81604" x="7402513" y="5197475"/>
          <p14:tracePt t="81623" x="7224713" y="5187950"/>
          <p14:tracePt t="81639" x="7153275" y="5187950"/>
          <p14:tracePt t="81654" x="6965950" y="5205413"/>
          <p14:tracePt t="81672" x="6823075" y="5241925"/>
          <p14:tracePt t="81690" x="6759575" y="5268913"/>
          <p14:tracePt t="81704" x="6680200" y="5313363"/>
          <p14:tracePt t="81722" x="6634163" y="5340350"/>
          <p14:tracePt t="81737" x="6572250" y="5375275"/>
          <p14:tracePt t="81757" x="6537325" y="5402263"/>
          <p14:tracePt t="81771" x="6518275" y="5419725"/>
          <p14:tracePt t="81786" x="6483350" y="5438775"/>
          <p14:tracePt t="81803" x="6473825" y="5446713"/>
          <p14:tracePt t="81819" x="6465888" y="5446713"/>
          <p14:tracePt t="81836" x="6456363" y="5446713"/>
          <p14:tracePt t="81853" x="6446838" y="5446713"/>
          <p14:tracePt t="82116" x="6419850" y="5446713"/>
          <p14:tracePt t="82126" x="6394450" y="5446713"/>
          <p14:tracePt t="82136" x="6357938" y="5446713"/>
          <p14:tracePt t="82152" x="6296025" y="5446713"/>
          <p14:tracePt t="82170" x="6259513" y="5446713"/>
          <p14:tracePt t="82186" x="6215063" y="5446713"/>
          <p14:tracePt t="82203" x="6188075" y="5446713"/>
          <p14:tracePt t="82220" x="6180138" y="5446713"/>
          <p14:tracePt t="82236" x="6170613" y="5446713"/>
          <p14:tracePt t="82252" x="6161088" y="5446713"/>
          <p14:tracePt t="82269" x="6153150" y="5446713"/>
          <p14:tracePt t="82321" x="6161088" y="5446713"/>
          <p14:tracePt t="82525" x="6170613" y="5446713"/>
          <p14:tracePt t="82536" x="6180138" y="5446713"/>
          <p14:tracePt t="82566" x="6188075" y="5446713"/>
          <p14:tracePt t="82575" x="6197600" y="5446713"/>
          <p14:tracePt t="82626" x="6205538" y="5446713"/>
          <p14:tracePt t="82707" x="6215063" y="5446713"/>
          <p14:tracePt t="82820" x="6224588" y="5446713"/>
          <p14:tracePt t="83771" x="6232525" y="5446713"/>
          <p14:tracePt t="83777" x="6259513" y="5446713"/>
          <p14:tracePt t="83788" x="6286500" y="5446713"/>
          <p14:tracePt t="83803" x="6348413" y="5446713"/>
          <p14:tracePt t="83820" x="6402388" y="5446713"/>
          <p14:tracePt t="83836" x="6510338" y="5446713"/>
          <p14:tracePt t="83853" x="6545263" y="5456238"/>
          <p14:tracePt t="83870" x="6599238" y="5456238"/>
          <p14:tracePt t="83886" x="6643688" y="5465763"/>
          <p14:tracePt t="83903" x="6670675" y="5465763"/>
          <p14:tracePt t="83919" x="6715125" y="5473700"/>
          <p14:tracePt t="83936" x="6742113" y="5483225"/>
          <p14:tracePt t="83953" x="6751638" y="5491163"/>
          <p14:tracePt t="83969" x="6769100" y="5491163"/>
          <p14:tracePt t="83986" x="6777038" y="5491163"/>
          <p14:tracePt t="84838" x="6786563" y="5491163"/>
          <p14:tracePt t="84848" x="6796088" y="5491163"/>
          <p14:tracePt t="84858" x="6813550" y="5491163"/>
          <p14:tracePt t="84870" x="6831013" y="5491163"/>
          <p14:tracePt t="84886" x="6848475" y="5500688"/>
          <p14:tracePt t="84903" x="6858000" y="5500688"/>
          <p14:tracePt t="84919" x="6875463" y="5510213"/>
          <p14:tracePt t="84936" x="6884988" y="5510213"/>
          <p14:tracePt t="84952" x="6894513" y="5510213"/>
          <p14:tracePt t="84981" x="6902450" y="5510213"/>
          <p14:tracePt t="85886" x="6894513" y="5510213"/>
          <p14:tracePt t="85889" x="6858000" y="5510213"/>
          <p14:tracePt t="85902" x="6759575" y="5510213"/>
          <p14:tracePt t="85920" x="6697663" y="5510213"/>
          <p14:tracePt t="85936" x="6545263" y="5510213"/>
          <p14:tracePt t="85952" x="6483350" y="5510213"/>
          <p14:tracePt t="85969" x="6411913" y="5510213"/>
          <p14:tracePt t="85986" x="6357938" y="5510213"/>
          <p14:tracePt t="86003" x="6330950" y="5510213"/>
          <p14:tracePt t="86019" x="6286500" y="5510213"/>
          <p14:tracePt t="86036" x="6276975" y="5510213"/>
          <p14:tracePt t="86053" x="6269038" y="5510213"/>
          <p14:tracePt t="86069" x="6259513" y="5510213"/>
          <p14:tracePt t="86086" x="6251575" y="5510213"/>
          <p14:tracePt t="86122" x="6251575" y="5518150"/>
          <p14:tracePt t="86266" x="6242050" y="5518150"/>
          <p14:tracePt t="86288" x="6242050" y="5527675"/>
          <p14:tracePt t="86296" x="6242050" y="5537200"/>
          <p14:tracePt t="86317" x="6242050" y="5545138"/>
          <p14:tracePt t="86326" x="6232525" y="5554663"/>
          <p14:tracePt t="86347" x="6232525" y="5562600"/>
          <p14:tracePt t="86368" x="6224588" y="5562600"/>
          <p14:tracePt t="86377" x="6224588" y="5572125"/>
          <p14:tracePt t="86408" x="6224588" y="5581650"/>
          <p14:tracePt t="86459" x="6224588" y="5589588"/>
          <p14:tracePt t="86541" x="6224588" y="5599113"/>
          <p14:tracePt t="86643" x="6224588" y="5608638"/>
          <p14:tracePt t="86754" x="6232525" y="5608638"/>
          <p14:tracePt t="86775" x="6242050" y="5608638"/>
          <p14:tracePt t="86795" x="6242050" y="5616575"/>
          <p14:tracePt t="86805" x="6251575" y="5616575"/>
          <p14:tracePt t="86815" x="6259513" y="5626100"/>
          <p14:tracePt t="86826" x="6269038" y="5626100"/>
          <p14:tracePt t="86837" x="6276975" y="5626100"/>
          <p14:tracePt t="86852" x="6296025" y="5626100"/>
          <p14:tracePt t="86869" x="6303963" y="5634038"/>
          <p14:tracePt t="86886" x="6313488" y="5643563"/>
          <p14:tracePt t="86903" x="6323013" y="5643563"/>
          <p14:tracePt t="86919" x="6330950" y="5643563"/>
          <p14:tracePt t="86938" x="6340475" y="5643563"/>
          <p14:tracePt t="86979" x="6367463" y="5643563"/>
          <p14:tracePt t="87356" x="6429375" y="5634038"/>
          <p14:tracePt t="87366" x="6491288" y="5634038"/>
          <p14:tracePt t="87376" x="6581775" y="5626100"/>
          <p14:tracePt t="87387" x="6670675" y="5626100"/>
          <p14:tracePt t="87402" x="6804025" y="5626100"/>
          <p14:tracePt t="87419" x="6848475" y="5626100"/>
          <p14:tracePt t="87436" x="6938963" y="5626100"/>
          <p14:tracePt t="87453" x="7037388" y="5634038"/>
          <p14:tracePt t="87470" x="7062788" y="5643563"/>
          <p14:tracePt t="87485" x="7108825" y="5653088"/>
          <p14:tracePt t="87503" x="7126288" y="5661025"/>
          <p14:tracePt t="87520" x="7134225" y="5661025"/>
          <p14:tracePt t="87536" x="7143750" y="5661025"/>
          <p14:tracePt t="88441" x="7126288" y="5661025"/>
          <p14:tracePt t="88498" x="7099300" y="5670550"/>
          <p14:tracePt t="88508" x="7072313" y="5670550"/>
          <p14:tracePt t="88520" x="7037388" y="5670550"/>
          <p14:tracePt t="88536" x="6911975" y="5688013"/>
          <p14:tracePt t="88553" x="6777038" y="5715000"/>
          <p14:tracePt t="88570" x="6724650" y="5732463"/>
          <p14:tracePt t="88586" x="6634163" y="5759450"/>
          <p14:tracePt t="88602" x="6581775" y="5786438"/>
          <p14:tracePt t="88619" x="6500813" y="5822950"/>
          <p14:tracePt t="88636" x="6456363" y="5848350"/>
          <p14:tracePt t="88653" x="6438900" y="5857875"/>
          <p14:tracePt t="88669" x="6419850" y="5867400"/>
          <p14:tracePt t="88686" x="6411913" y="5875338"/>
          <p14:tracePt t="88703" x="6394450" y="5875338"/>
          <p14:tracePt t="89058" x="6375400" y="5884863"/>
          <p14:tracePt t="89069" x="6348413" y="5894388"/>
          <p14:tracePt t="89079" x="6323013" y="5894388"/>
          <p14:tracePt t="89089" x="6296025" y="5902325"/>
          <p14:tracePt t="89102" x="6269038" y="5902325"/>
          <p14:tracePt t="89119" x="6232525" y="5911850"/>
          <p14:tracePt t="89136" x="6215063" y="5919788"/>
          <p14:tracePt t="89153" x="6205538" y="5919788"/>
          <p14:tracePt t="89169" x="6197600" y="5929313"/>
          <p14:tracePt t="89186" x="6188075" y="5929313"/>
        </p14:tracePtLst>
      </p14:laserTraceLst>
    </p:ext>
  </p:extLs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04800"/>
            <a:ext cx="6347714" cy="609600"/>
          </a:xfrm>
        </p:spPr>
        <p:txBody>
          <a:bodyPr>
            <a:normAutofit fontScale="90000"/>
          </a:bodyPr>
          <a:lstStyle/>
          <a:p>
            <a:r>
              <a:rPr lang="en-US" dirty="0">
                <a:solidFill>
                  <a:schemeClr val="accent1"/>
                </a:solidFill>
              </a:rPr>
              <a:t>Replacement Algorithms</a:t>
            </a:r>
          </a:p>
        </p:txBody>
      </p:sp>
      <p:sp>
        <p:nvSpPr>
          <p:cNvPr id="3" name="TextBox 2"/>
          <p:cNvSpPr txBox="1"/>
          <p:nvPr/>
        </p:nvSpPr>
        <p:spPr>
          <a:xfrm>
            <a:off x="152400" y="1219200"/>
            <a:ext cx="8458200" cy="4801314"/>
          </a:xfrm>
          <a:prstGeom prst="rect">
            <a:avLst/>
          </a:prstGeom>
          <a:noFill/>
        </p:spPr>
        <p:txBody>
          <a:bodyPr wrap="square" rtlCol="0">
            <a:spAutoFit/>
          </a:bodyPr>
          <a:lstStyle/>
          <a:p>
            <a:pPr>
              <a:buFont typeface="Arial" pitchFamily="34" charset="0"/>
              <a:buChar char="•"/>
              <a:tabLst>
                <a:tab pos="3094038" algn="l"/>
              </a:tabLst>
            </a:pPr>
            <a:r>
              <a:rPr lang="en-US" dirty="0"/>
              <a:t> For direct mapping where there is only one possible line for a block of memory, no replacement algorithm is needed. </a:t>
            </a:r>
          </a:p>
          <a:p>
            <a:pPr>
              <a:buFont typeface="Arial" pitchFamily="34" charset="0"/>
              <a:buChar char="•"/>
              <a:tabLst>
                <a:tab pos="3094038" algn="l"/>
              </a:tabLst>
            </a:pPr>
            <a:r>
              <a:rPr lang="en-US" dirty="0"/>
              <a:t> For associative and set associative mapping, however, an algorithm is needed.</a:t>
            </a:r>
          </a:p>
          <a:p>
            <a:pPr>
              <a:buFont typeface="Arial" pitchFamily="34" charset="0"/>
              <a:buChar char="•"/>
              <a:tabLst>
                <a:tab pos="3094038" algn="l"/>
              </a:tabLst>
            </a:pPr>
            <a:r>
              <a:rPr lang="en-US" dirty="0"/>
              <a:t>For maximum speed, this algorithm is implemented in the hardware. Four of the most common algorithms are:</a:t>
            </a:r>
          </a:p>
          <a:p>
            <a:pPr>
              <a:buFont typeface="Arial" pitchFamily="34" charset="0"/>
              <a:buChar char="•"/>
              <a:tabLst>
                <a:tab pos="3094038" algn="l"/>
              </a:tabLst>
            </a:pPr>
            <a:endParaRPr lang="en-US" dirty="0"/>
          </a:p>
          <a:p>
            <a:pPr marL="342900" indent="-342900">
              <a:buFont typeface="+mj-lt"/>
              <a:buAutoNum type="arabicPeriod"/>
            </a:pPr>
            <a:r>
              <a:rPr lang="en-US" dirty="0">
                <a:solidFill>
                  <a:srgbClr val="C00000"/>
                </a:solidFill>
              </a:rPr>
              <a:t>Least Recently Used:- </a:t>
            </a:r>
            <a:r>
              <a:rPr lang="en-US" dirty="0"/>
              <a:t>This replaces the candidate line in cache memory that has been there the longest with no reference to it.</a:t>
            </a:r>
          </a:p>
          <a:p>
            <a:pPr marL="342900" indent="-342900">
              <a:buFont typeface="+mj-lt"/>
              <a:buAutoNum type="arabicPeriod"/>
            </a:pPr>
            <a:r>
              <a:rPr lang="en-US" cap="all" dirty="0">
                <a:solidFill>
                  <a:srgbClr val="C00000"/>
                </a:solidFill>
              </a:rPr>
              <a:t>f</a:t>
            </a:r>
            <a:r>
              <a:rPr lang="en-US" dirty="0">
                <a:solidFill>
                  <a:srgbClr val="C00000"/>
                </a:solidFill>
              </a:rPr>
              <a:t>irst In </a:t>
            </a:r>
            <a:r>
              <a:rPr lang="en-US" cap="all" dirty="0">
                <a:solidFill>
                  <a:srgbClr val="C00000"/>
                </a:solidFill>
              </a:rPr>
              <a:t>f</a:t>
            </a:r>
            <a:r>
              <a:rPr lang="en-US" dirty="0">
                <a:solidFill>
                  <a:srgbClr val="C00000"/>
                </a:solidFill>
              </a:rPr>
              <a:t>irst Out:- </a:t>
            </a:r>
            <a:r>
              <a:rPr lang="en-US" dirty="0"/>
              <a:t>This replaces the candidate line in the cache that has been there the longest.</a:t>
            </a:r>
          </a:p>
          <a:p>
            <a:pPr marL="342900" indent="-342900">
              <a:buFont typeface="+mj-lt"/>
              <a:buAutoNum type="arabicPeriod"/>
            </a:pPr>
            <a:r>
              <a:rPr lang="en-US" dirty="0">
                <a:solidFill>
                  <a:srgbClr val="C00000"/>
                </a:solidFill>
              </a:rPr>
              <a:t>Least </a:t>
            </a:r>
            <a:r>
              <a:rPr lang="en-US" cap="all" dirty="0">
                <a:solidFill>
                  <a:srgbClr val="C00000"/>
                </a:solidFill>
              </a:rPr>
              <a:t>f</a:t>
            </a:r>
            <a:r>
              <a:rPr lang="en-US" dirty="0">
                <a:solidFill>
                  <a:srgbClr val="C00000"/>
                </a:solidFill>
              </a:rPr>
              <a:t>requently Used:- </a:t>
            </a:r>
            <a:r>
              <a:rPr lang="en-US" dirty="0"/>
              <a:t>This replaces the candidate line in the cache that has had the fewest references.</a:t>
            </a:r>
          </a:p>
          <a:p>
            <a:pPr marL="342900" indent="-342900">
              <a:buFont typeface="+mj-lt"/>
              <a:buAutoNum type="arabicPeriod"/>
            </a:pPr>
            <a:r>
              <a:rPr lang="en-US" dirty="0">
                <a:solidFill>
                  <a:srgbClr val="C00000"/>
                </a:solidFill>
              </a:rPr>
              <a:t>Random Replacement:- </a:t>
            </a:r>
            <a:r>
              <a:rPr lang="en-US" dirty="0"/>
              <a:t>This algorithm randomly chooses a line to be replaced from among the candidate lines. This yields only slightly inferior performance than other algorithms.</a:t>
            </a:r>
          </a:p>
          <a:p>
            <a:pPr>
              <a:tabLst>
                <a:tab pos="3094038" algn="l"/>
              </a:tabLst>
            </a:pPr>
            <a:r>
              <a:rPr lang="en-US" dirty="0"/>
              <a:t/>
            </a:r>
            <a:br>
              <a:rPr lang="en-US" dirty="0"/>
            </a:br>
            <a:endParaRPr lang="en-US" dirty="0"/>
          </a:p>
        </p:txBody>
      </p:sp>
      <p:pic>
        <p:nvPicPr>
          <p:cNvPr id="5" name="Picture 4">
            <a:extLst>
              <a:ext uri="{FF2B5EF4-FFF2-40B4-BE49-F238E27FC236}">
                <a16:creationId xmlns:a16="http://schemas.microsoft.com/office/drawing/2014/main" xmlns="" id="{967EB470-13EF-4500-8822-4BFEA7BDE714}"/>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061"/>
    </mc:Choice>
    <mc:Fallback>
      <p:transition spd="slow" advTm="470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6" x="6180138" y="5929313"/>
          <p14:tracePt t="1000" x="6143625" y="5919788"/>
          <p14:tracePt t="1010" x="6089650" y="5875338"/>
          <p14:tracePt t="1020" x="6018213" y="5830888"/>
          <p14:tracePt t="1030" x="5946775" y="5759450"/>
          <p14:tracePt t="1044" x="5500688" y="5303838"/>
          <p14:tracePt t="1063" x="5268913" y="4965700"/>
          <p14:tracePt t="1077" x="4848225" y="3973513"/>
          <p14:tracePt t="1095" x="4608513" y="2973388"/>
          <p14:tracePt t="1111" x="4562475" y="2625725"/>
          <p14:tracePt t="1126" x="4527550" y="2125663"/>
          <p14:tracePt t="1144" x="4527550" y="2036763"/>
          <p14:tracePt t="1160" x="4554538" y="1839913"/>
          <p14:tracePt t="1176" x="4562475" y="1724025"/>
          <p14:tracePt t="1193" x="4562475" y="1704975"/>
          <p14:tracePt t="1209" x="4572000" y="1697038"/>
          <p14:tracePt t="1226" x="4562475" y="1697038"/>
          <p14:tracePt t="1498" x="4527550" y="1697038"/>
          <p14:tracePt t="1508" x="4465638" y="1660525"/>
          <p14:tracePt t="1518" x="4394200" y="1608138"/>
          <p14:tracePt t="1528" x="4303713" y="1536700"/>
          <p14:tracePt t="1544" x="4152900" y="1374775"/>
          <p14:tracePt t="1562" x="4071938" y="1312863"/>
          <p14:tracePt t="1577" x="3965575" y="1179513"/>
          <p14:tracePt t="1593" x="3919538" y="1108075"/>
          <p14:tracePt t="1593" x="3902075" y="1071563"/>
          <p14:tracePt t="1610" x="3884613" y="1027113"/>
          <p14:tracePt t="1626" x="3857625" y="1000125"/>
          <p14:tracePt t="1643" x="3857625" y="990600"/>
          <p14:tracePt t="1659" x="3848100" y="990600"/>
          <p14:tracePt t="2078" x="3830638" y="990600"/>
          <p14:tracePt t="2098" x="3813175" y="990600"/>
          <p14:tracePt t="2108" x="3776663" y="990600"/>
          <p14:tracePt t="2119" x="3741738" y="1000125"/>
          <p14:tracePt t="2130" x="3697288" y="1017588"/>
          <p14:tracePt t="2144" x="3562350" y="1071563"/>
          <p14:tracePt t="2162" x="3509963" y="1108075"/>
          <p14:tracePt t="2177" x="3402013" y="1179513"/>
          <p14:tracePt t="2194" x="3357563" y="1214438"/>
          <p14:tracePt t="2212" x="3340100" y="1214438"/>
          <p14:tracePt t="2226" x="3322638" y="1231900"/>
          <p14:tracePt t="2244" x="3313113" y="1231900"/>
          <p14:tracePt t="2262" x="3313113" y="1241425"/>
          <p14:tracePt t="2283" x="3303588" y="1241425"/>
          <p14:tracePt t="2669" x="3268663" y="1250950"/>
          <p14:tracePt t="2679" x="3224213" y="1268413"/>
          <p14:tracePt t="2689" x="3170238" y="1285875"/>
          <p14:tracePt t="2699" x="3098800" y="1312863"/>
          <p14:tracePt t="2710" x="3027363" y="1339850"/>
          <p14:tracePt t="2725" x="2840038" y="1393825"/>
          <p14:tracePt t="2743" x="2776538" y="1411288"/>
          <p14:tracePt t="2758" x="2697163" y="1428750"/>
          <p14:tracePt t="2775" x="2670175" y="1438275"/>
          <p14:tracePt t="2792" x="2643188" y="1446213"/>
          <p14:tracePt t="2808" x="2625725" y="1455738"/>
          <p14:tracePt t="2825" x="2616200" y="1455738"/>
          <p14:tracePt t="2843" x="2598738" y="1465263"/>
          <p14:tracePt t="3230" x="2554288" y="1473200"/>
          <p14:tracePt t="3241" x="2490788" y="1490663"/>
          <p14:tracePt t="3250" x="2428875" y="1509713"/>
          <p14:tracePt t="3261" x="2357438" y="1527175"/>
          <p14:tracePt t="3275" x="2241550" y="1536700"/>
          <p14:tracePt t="3293" x="2187575" y="1536700"/>
          <p14:tracePt t="3309" x="2108200" y="1554163"/>
          <p14:tracePt t="3326" x="2081213" y="1554163"/>
          <p14:tracePt t="3343" x="2071688" y="1562100"/>
          <p14:tracePt t="3359" x="2062163" y="1562100"/>
          <p14:tracePt t="3376" x="2071688" y="1571625"/>
          <p14:tracePt t="3464" x="2089150" y="1581150"/>
          <p14:tracePt t="3475" x="2098675" y="1581150"/>
          <p14:tracePt t="3485" x="2116138" y="1581150"/>
          <p14:tracePt t="3495" x="2125663" y="1581150"/>
          <p14:tracePt t="3509" x="2170113" y="1589088"/>
          <p14:tracePt t="3526" x="2179638" y="1589088"/>
          <p14:tracePt t="3542" x="2214563" y="1598613"/>
          <p14:tracePt t="3559" x="2232025" y="1598613"/>
          <p14:tracePt t="3575" x="2276475" y="1608138"/>
          <p14:tracePt t="3593" x="2303463" y="1608138"/>
          <p14:tracePt t="3610" x="2312988" y="1608138"/>
          <p14:tracePt t="3626" x="2322513" y="1616075"/>
          <p14:tracePt t="3642" x="2330450" y="1616075"/>
          <p14:tracePt t="3659" x="2339975" y="1616075"/>
          <p14:tracePt t="3709" x="2347913" y="1616075"/>
          <p14:tracePt t="4056" x="2366963" y="1616075"/>
          <p14:tracePt t="4067" x="2393950" y="1616075"/>
          <p14:tracePt t="4078" x="2419350" y="1616075"/>
          <p14:tracePt t="4093" x="2500313" y="1608138"/>
          <p14:tracePt t="4110" x="2536825" y="1598613"/>
          <p14:tracePt t="4126" x="2589213" y="1598613"/>
          <p14:tracePt t="4142" x="2643188" y="1598613"/>
          <p14:tracePt t="4159" x="2670175" y="1598613"/>
          <p14:tracePt t="4175" x="2705100" y="1598613"/>
          <p14:tracePt t="4192" x="2714625" y="1598613"/>
          <p14:tracePt t="4192" x="2741613" y="1598613"/>
          <p14:tracePt t="4209" x="2751138" y="1598613"/>
          <p14:tracePt t="4225" x="2768600" y="1598613"/>
          <p14:tracePt t="4241" x="2776538" y="1598613"/>
          <p14:tracePt t="4270" x="2795588" y="1598613"/>
          <p14:tracePt t="4678" x="2822575" y="1598613"/>
          <p14:tracePt t="4688" x="2874963" y="1571625"/>
          <p14:tracePt t="4698" x="2928938" y="1554163"/>
          <p14:tracePt t="4709" x="2990850" y="1536700"/>
          <p14:tracePt t="4725" x="3089275" y="1509713"/>
          <p14:tracePt t="4742" x="3160713" y="1500188"/>
          <p14:tracePt t="4759" x="3276600" y="1482725"/>
          <p14:tracePt t="4777" x="3348038" y="1482725"/>
          <p14:tracePt t="4793" x="3375025" y="1482725"/>
          <p14:tracePt t="4809" x="3419475" y="1482725"/>
          <p14:tracePt t="4825" x="3482975" y="1482725"/>
          <p14:tracePt t="4842" x="3500438" y="1490663"/>
          <p14:tracePt t="4858" x="3536950" y="1500188"/>
          <p14:tracePt t="4875" x="3554413" y="1509713"/>
          <p14:tracePt t="4893" x="3562350" y="1509713"/>
          <p14:tracePt t="4911" x="3571875" y="1509713"/>
          <p14:tracePt t="4933" x="3571875" y="1517650"/>
          <p14:tracePt t="4944" x="3581400" y="1517650"/>
          <p14:tracePt t="4960" x="3589338" y="1517650"/>
          <p14:tracePt t="4975" x="3598863" y="1517650"/>
          <p14:tracePt t="4992" x="3608388" y="1517650"/>
          <p14:tracePt t="5008" x="3616325" y="1517650"/>
          <p14:tracePt t="5310" x="3652838" y="1517650"/>
          <p14:tracePt t="5321" x="3741738" y="1509713"/>
          <p14:tracePt t="5331" x="3830638" y="1490663"/>
          <p14:tracePt t="5343" x="3946525" y="1482725"/>
          <p14:tracePt t="5359" x="4251325" y="1446213"/>
          <p14:tracePt t="5377" x="4438650" y="1446213"/>
          <p14:tracePt t="5395" x="4537075" y="1446213"/>
          <p14:tracePt t="5410" x="4697413" y="1482725"/>
          <p14:tracePt t="5427" x="4759325" y="1490663"/>
          <p14:tracePt t="5442" x="4830763" y="1500188"/>
          <p14:tracePt t="5459" x="4902200" y="1527175"/>
          <p14:tracePt t="5475" x="4919663" y="1536700"/>
          <p14:tracePt t="5491" x="4946650" y="1544638"/>
          <p14:tracePt t="5509" x="4965700" y="1544638"/>
          <p14:tracePt t="5527" x="4973638" y="1544638"/>
          <p14:tracePt t="5564" x="4983163" y="1544638"/>
          <p14:tracePt t="5901" x="5000625" y="1544638"/>
          <p14:tracePt t="5912" x="5027613" y="1544638"/>
          <p14:tracePt t="5922" x="5045075" y="1544638"/>
          <p14:tracePt t="5932" x="5081588" y="1544638"/>
          <p14:tracePt t="5944" x="5133975" y="1544638"/>
          <p14:tracePt t="5960" x="5214938" y="1544638"/>
          <p14:tracePt t="5977" x="5268913" y="1544638"/>
          <p14:tracePt t="5995" x="5295900" y="1544638"/>
          <p14:tracePt t="6010" x="5330825" y="1544638"/>
          <p14:tracePt t="6026" x="5348288" y="1554163"/>
          <p14:tracePt t="6041" x="5394325" y="1562100"/>
          <p14:tracePt t="6058" x="5419725" y="1571625"/>
          <p14:tracePt t="6076" x="5429250" y="1571625"/>
          <p14:tracePt t="6091" x="5456238" y="1571625"/>
          <p14:tracePt t="6108" x="5473700" y="1581150"/>
          <p14:tracePt t="6125" x="5483225" y="1581150"/>
          <p14:tracePt t="6145" x="5491163" y="1581150"/>
          <p14:tracePt t="6158" x="5500688" y="1589088"/>
          <p14:tracePt t="6176" x="5510213" y="1589088"/>
          <p14:tracePt t="6192" x="5518150" y="1589088"/>
          <p14:tracePt t="6209" x="5527675" y="1589088"/>
          <p14:tracePt t="6225" x="5554663" y="1598613"/>
          <p14:tracePt t="6242" x="5572125" y="1616075"/>
          <p14:tracePt t="6259" x="5581650" y="1616075"/>
          <p14:tracePt t="6275" x="5599113" y="1616075"/>
          <p14:tracePt t="6292" x="5608638" y="1616075"/>
          <p14:tracePt t="6311" x="5616575" y="1616075"/>
          <p14:tracePt t="6326" x="5616575" y="1625600"/>
          <p14:tracePt t="6391" x="5626100" y="1625600"/>
          <p14:tracePt t="6665" x="5653088" y="1616075"/>
          <p14:tracePt t="6675" x="5705475" y="1598613"/>
          <p14:tracePt t="6686" x="5786438" y="1581150"/>
          <p14:tracePt t="6696" x="5875338" y="1562100"/>
          <p14:tracePt t="6708" x="5956300" y="1554163"/>
          <p14:tracePt t="6725" x="6081713" y="1544638"/>
          <p14:tracePt t="6742" x="6188075" y="1544638"/>
          <p14:tracePt t="6759" x="6232525" y="1554163"/>
          <p14:tracePt t="6775" x="6296025" y="1581150"/>
          <p14:tracePt t="6791" x="6313488" y="1581150"/>
          <p14:tracePt t="6808" x="6330950" y="1589088"/>
          <p14:tracePt t="6825" x="6348413" y="1598613"/>
          <p14:tracePt t="6841" x="6330950" y="1598613"/>
          <p14:tracePt t="6972" x="6296025" y="1598613"/>
          <p14:tracePt t="6982" x="6242050" y="1598613"/>
          <p14:tracePt t="6994" x="6170613" y="1608138"/>
          <p14:tracePt t="7010" x="6089650" y="1625600"/>
          <p14:tracePt t="7025" x="6045200" y="1625600"/>
          <p14:tracePt t="7043" x="6037263" y="1633538"/>
          <p14:tracePt t="7059" x="6018213" y="1633538"/>
          <p14:tracePt t="7076" x="6010275" y="1633538"/>
          <p14:tracePt t="7094" x="6000750" y="1633538"/>
          <p14:tracePt t="7124" x="5983288" y="1633538"/>
          <p14:tracePt t="7552" x="5956300" y="1643063"/>
          <p14:tracePt t="7562" x="5902325" y="1652588"/>
          <p14:tracePt t="7573" x="5813425" y="1670050"/>
          <p14:tracePt t="7583" x="5705475" y="1679575"/>
          <p14:tracePt t="7593" x="5554663" y="1687513"/>
          <p14:tracePt t="7608" x="5303838" y="1724025"/>
          <p14:tracePt t="7625" x="5214938" y="1731963"/>
          <p14:tracePt t="7641" x="5099050" y="1751013"/>
          <p14:tracePt t="7658" x="5045075" y="1758950"/>
          <p14:tracePt t="7658" x="5010150" y="1758950"/>
          <p14:tracePt t="7676" x="4983163" y="1768475"/>
          <p14:tracePt t="7691" x="4946650" y="1768475"/>
          <p14:tracePt t="7708" x="4938713" y="1768475"/>
          <p14:tracePt t="7726" x="4946650" y="1768475"/>
          <p14:tracePt t="8236" x="4956175" y="1768475"/>
          <p14:tracePt t="8246" x="4965700" y="1768475"/>
          <p14:tracePt t="8260" x="4991100" y="1768475"/>
          <p14:tracePt t="8278" x="5000625" y="1768475"/>
          <p14:tracePt t="8292" x="5018088" y="1768475"/>
          <p14:tracePt t="8313" x="5027613" y="1768475"/>
          <p14:tracePt t="8326" x="5037138" y="1768475"/>
          <p14:tracePt t="8342" x="5045075" y="1768475"/>
          <p14:tracePt t="8389" x="5054600" y="1768475"/>
          <p14:tracePt t="14639" x="5045075" y="1768475"/>
          <p14:tracePt t="14832" x="5027613" y="1768475"/>
          <p14:tracePt t="14843" x="5000625" y="1776413"/>
          <p14:tracePt t="14853" x="4965700" y="1785938"/>
          <p14:tracePt t="14863" x="4894263" y="1795463"/>
          <p14:tracePt t="14876" x="4795838" y="1812925"/>
          <p14:tracePt t="14892" x="4562475" y="1830388"/>
          <p14:tracePt t="14908" x="4205288" y="1884363"/>
          <p14:tracePt t="14926" x="4089400" y="1911350"/>
          <p14:tracePt t="14941" x="3848100" y="1946275"/>
          <p14:tracePt t="14958" x="3679825" y="1990725"/>
          <p14:tracePt t="14976" x="3625850" y="2009775"/>
          <p14:tracePt t="14991" x="3571875" y="2027238"/>
          <p14:tracePt t="15009" x="3554413" y="2036763"/>
          <p14:tracePt t="15025" x="3536950" y="2044700"/>
          <p14:tracePt t="15042" x="3517900" y="2054225"/>
          <p14:tracePt t="15058" x="3500438" y="2071688"/>
          <p14:tracePt t="15300" x="3473450" y="2071688"/>
          <p14:tracePt t="15310" x="3438525" y="2089150"/>
          <p14:tracePt t="15321" x="3348038" y="2116138"/>
          <p14:tracePt t="15331" x="3241675" y="2143125"/>
          <p14:tracePt t="15342" x="3125788" y="2152650"/>
          <p14:tracePt t="15358" x="2786063" y="2152650"/>
          <p14:tracePt t="15375" x="2679700" y="2152650"/>
          <p14:tracePt t="15375" x="2589213" y="2152650"/>
          <p14:tracePt t="15393" x="2517775" y="2152650"/>
          <p14:tracePt t="15409" x="2438400" y="2152650"/>
          <p14:tracePt t="15425" x="2401888" y="2152650"/>
          <p14:tracePt t="15441" x="2384425" y="2152650"/>
          <p14:tracePt t="15458" x="2374900" y="2152650"/>
          <p14:tracePt t="15475" x="2366963" y="2152650"/>
          <p14:tracePt t="15491" x="2366963" y="2143125"/>
          <p14:tracePt t="15508" x="2374900" y="2133600"/>
          <p14:tracePt t="15759" x="2401888" y="2133600"/>
          <p14:tracePt t="15769" x="2455863" y="2125663"/>
          <p14:tracePt t="15780" x="2536825" y="2108200"/>
          <p14:tracePt t="15791" x="2652713" y="2089150"/>
          <p14:tracePt t="15808" x="2840038" y="2081213"/>
          <p14:tracePt t="15825" x="3009900" y="2081213"/>
          <p14:tracePt t="15842" x="3098800" y="2081213"/>
          <p14:tracePt t="15858" x="3197225" y="2081213"/>
          <p14:tracePt t="15875" x="3241675" y="2089150"/>
          <p14:tracePt t="15892" x="3259138" y="2098675"/>
          <p14:tracePt t="15908" x="3286125" y="2098675"/>
          <p14:tracePt t="15925" x="3295650" y="2108200"/>
          <p14:tracePt t="15953" x="3322638" y="2108200"/>
          <p14:tracePt t="16290" x="3367088" y="2108200"/>
          <p14:tracePt t="16300" x="3465513" y="2098675"/>
          <p14:tracePt t="16310" x="3554413" y="2098675"/>
          <p14:tracePt t="16324" x="3751263" y="2089150"/>
          <p14:tracePt t="16342" x="3875088" y="2089150"/>
          <p14:tracePt t="16358" x="4044950" y="2089150"/>
          <p14:tracePt t="16375" x="4152900" y="2098675"/>
          <p14:tracePt t="16393" x="4179888" y="2108200"/>
          <p14:tracePt t="16408" x="4241800" y="2116138"/>
          <p14:tracePt t="16425" x="4268788" y="2125663"/>
          <p14:tracePt t="16444" x="4276725" y="2125663"/>
          <p14:tracePt t="16464" x="4286250" y="2125663"/>
          <p14:tracePt t="16860" x="4322763" y="2125663"/>
          <p14:tracePt t="16871" x="4357688" y="2116138"/>
          <p14:tracePt t="16881" x="4394200" y="2108200"/>
          <p14:tracePt t="16892" x="4491038" y="2098675"/>
          <p14:tracePt t="16908" x="4697413" y="2062163"/>
          <p14:tracePt t="16925" x="4776788" y="2054225"/>
          <p14:tracePt t="16941" x="4956175" y="2044700"/>
          <p14:tracePt t="16959" x="5089525" y="2044700"/>
          <p14:tracePt t="16976" x="5143500" y="2044700"/>
          <p14:tracePt t="16992" x="5214938" y="2044700"/>
          <p14:tracePt t="17009" x="5259388" y="2054225"/>
          <p14:tracePt t="17025" x="5268913" y="2054225"/>
          <p14:tracePt t="17041" x="5286375" y="2054225"/>
          <p14:tracePt t="17058" x="5295900" y="2054225"/>
          <p14:tracePt t="17084" x="5295900" y="2062163"/>
          <p14:tracePt t="19837" x="5268913" y="2071688"/>
          <p14:tracePt t="19889" x="5232400" y="2071688"/>
          <p14:tracePt t="19900" x="5160963" y="2098675"/>
          <p14:tracePt t="19910" x="5062538" y="2116138"/>
          <p14:tracePt t="19925" x="4633913" y="2214563"/>
          <p14:tracePt t="19943" x="4429125" y="2241550"/>
          <p14:tracePt t="19959" x="3938588" y="2312988"/>
          <p14:tracePt t="19976" x="3670300" y="2357438"/>
          <p14:tracePt t="19993" x="3562350" y="2366963"/>
          <p14:tracePt t="20009" x="3438525" y="2374900"/>
          <p14:tracePt t="20026" x="3384550" y="2384425"/>
          <p14:tracePt t="20044" x="3367088" y="2384425"/>
          <p14:tracePt t="20059" x="3348038" y="2384425"/>
          <p14:tracePt t="20076" x="3340100" y="2384425"/>
          <p14:tracePt t="20328" x="3303588" y="2384425"/>
          <p14:tracePt t="20338" x="3276600" y="2384425"/>
          <p14:tracePt t="20348" x="3232150" y="2384425"/>
          <p14:tracePt t="20360" x="3143250" y="2384425"/>
          <p14:tracePt t="20375" x="3027363" y="2384425"/>
          <p14:tracePt t="20393" x="2938463" y="2393950"/>
          <p14:tracePt t="20410" x="2901950" y="2401888"/>
          <p14:tracePt t="20426" x="2822575" y="2411413"/>
          <p14:tracePt t="20443" x="2795588" y="2419350"/>
          <p14:tracePt t="20459" x="2751138" y="2419350"/>
          <p14:tracePt t="20477" x="2732088" y="2419350"/>
          <p14:tracePt t="20493" x="2724150" y="2419350"/>
          <p14:tracePt t="20509" x="2714625" y="2419350"/>
          <p14:tracePt t="20524" x="2705100" y="2419350"/>
          <p14:tracePt t="20542" x="2697163" y="2419350"/>
          <p14:tracePt t="20663" x="2687638" y="2419350"/>
          <p14:tracePt t="20694" x="2679700" y="2419350"/>
          <p14:tracePt t="20704" x="2670175" y="2419350"/>
          <p14:tracePt t="20725" x="2643188" y="2419350"/>
          <p14:tracePt t="20735" x="2633663" y="2419350"/>
          <p14:tracePt t="20745" x="2625725" y="2428875"/>
          <p14:tracePt t="20759" x="2608263" y="2428875"/>
          <p14:tracePt t="20777" x="2598738" y="2438400"/>
          <p14:tracePt t="20792" x="2589213" y="2438400"/>
          <p14:tracePt t="20809" x="2608263" y="2438400"/>
          <p14:tracePt t="21153" x="2643188" y="2438400"/>
          <p14:tracePt t="21163" x="2679700" y="2428875"/>
          <p14:tracePt t="21175" x="2776538" y="2428875"/>
          <p14:tracePt t="21191" x="3027363" y="2428875"/>
          <p14:tracePt t="21208" x="3116263" y="2428875"/>
          <p14:tracePt t="21208" x="3241675" y="2428875"/>
          <p14:tracePt t="21225" x="3367088" y="2428875"/>
          <p14:tracePt t="21241" x="3536950" y="2446338"/>
          <p14:tracePt t="21257" x="3589338" y="2465388"/>
          <p14:tracePt t="21257" x="3652838" y="2482850"/>
          <p14:tracePt t="21275" x="3714750" y="2490788"/>
          <p14:tracePt t="21290" x="3813175" y="2527300"/>
          <p14:tracePt t="21308" x="3857625" y="2544763"/>
          <p14:tracePt t="21324" x="3894138" y="2554288"/>
          <p14:tracePt t="21341" x="3902075" y="2554288"/>
          <p14:tracePt t="21358" x="3911600" y="2554288"/>
          <p14:tracePt t="21374" x="3911600" y="2562225"/>
          <p14:tracePt t="21408" x="3929063" y="2562225"/>
          <p14:tracePt t="21662" x="3965575" y="2562225"/>
          <p14:tracePt t="21673" x="4037013" y="2544763"/>
          <p14:tracePt t="21683" x="4152900" y="2509838"/>
          <p14:tracePt t="21694" x="4268788" y="2490788"/>
          <p14:tracePt t="21708" x="4518025" y="2482850"/>
          <p14:tracePt t="21727" x="4660900" y="2482850"/>
          <p14:tracePt t="21742" x="4875213" y="2482850"/>
          <p14:tracePt t="21760" x="5027613" y="2527300"/>
          <p14:tracePt t="21777" x="5072063" y="2536825"/>
          <p14:tracePt t="21792" x="5160963" y="2562225"/>
          <p14:tracePt t="21808" x="5187950" y="2571750"/>
          <p14:tracePt t="21824" x="5214938" y="2581275"/>
          <p14:tracePt t="21841" x="5224463" y="2581275"/>
          <p14:tracePt t="21858" x="5241925" y="2581275"/>
          <p14:tracePt t="22183" x="5286375" y="2554288"/>
          <p14:tracePt t="22193" x="5394325" y="2536825"/>
          <p14:tracePt t="22204" x="5518150" y="2509838"/>
          <p14:tracePt t="22214" x="5608638" y="2500313"/>
          <p14:tracePt t="22226" x="5741988" y="2500313"/>
          <p14:tracePt t="22242" x="5956300" y="2500313"/>
          <p14:tracePt t="22259" x="6099175" y="2500313"/>
          <p14:tracePt t="22277" x="6143625" y="2500313"/>
          <p14:tracePt t="22294" x="6232525" y="2509838"/>
          <p14:tracePt t="22310" x="6296025" y="2527300"/>
          <p14:tracePt t="22326" x="6313488" y="2536825"/>
          <p14:tracePt t="22341" x="6330950" y="2536825"/>
          <p14:tracePt t="22358" x="6330950" y="2544763"/>
          <p14:tracePt t="22437" x="6348413" y="2544763"/>
          <p14:tracePt t="22724" x="6411913" y="2544763"/>
          <p14:tracePt t="22734" x="6473825" y="2527300"/>
          <p14:tracePt t="22744" x="6554788" y="2517775"/>
          <p14:tracePt t="22759" x="6732588" y="2500313"/>
          <p14:tracePt t="22776" x="6831013" y="2490788"/>
          <p14:tracePt t="22792" x="7010400" y="2490788"/>
          <p14:tracePt t="22811" x="7134225" y="2500313"/>
          <p14:tracePt t="22827" x="7170738" y="2500313"/>
          <p14:tracePt t="22843" x="7232650" y="2517775"/>
          <p14:tracePt t="22859" x="7269163" y="2527300"/>
          <p14:tracePt t="22876" x="7277100" y="2527300"/>
          <p14:tracePt t="22896" x="7286625" y="2527300"/>
          <p14:tracePt t="22909" x="7296150" y="2527300"/>
          <p14:tracePt t="22936" x="7269163" y="2527300"/>
          <p14:tracePt t="23243" x="7251700" y="2527300"/>
          <p14:tracePt t="23254" x="7232650" y="2517775"/>
          <p14:tracePt t="23264" x="7197725" y="2509838"/>
          <p14:tracePt t="23276" x="7161213" y="2490788"/>
          <p14:tracePt t="23292" x="7116763" y="2473325"/>
          <p14:tracePt t="23308" x="7089775" y="2455863"/>
          <p14:tracePt t="23325" x="7081838" y="2446338"/>
          <p14:tracePt t="23341" x="7062788" y="2438400"/>
          <p14:tracePt t="23357" x="7054850" y="2438400"/>
          <p14:tracePt t="23375" x="7045325" y="2438400"/>
          <p14:tracePt t="23406" x="7037388" y="2438400"/>
          <p14:tracePt t="23844" x="7018338" y="2438400"/>
          <p14:tracePt t="23854" x="6983413" y="2428875"/>
          <p14:tracePt t="23864" x="6946900" y="2419350"/>
          <p14:tracePt t="23875" x="6919913" y="2411413"/>
          <p14:tracePt t="23891" x="6848475" y="2384425"/>
          <p14:tracePt t="23908" x="6823075" y="2366963"/>
          <p14:tracePt t="23923" x="6769100" y="2347913"/>
          <p14:tracePt t="23941" x="6742113" y="2330450"/>
          <p14:tracePt t="23958" x="6732588" y="2322513"/>
          <p14:tracePt t="23973" x="6715125" y="2312988"/>
          <p14:tracePt t="23990" x="6705600" y="2312988"/>
          <p14:tracePt t="24039" x="6705600" y="2303463"/>
          <p14:tracePt t="24049" x="6697663" y="2303463"/>
          <p14:tracePt t="24141" x="6680200" y="2303463"/>
          <p14:tracePt t="24161" x="6670675" y="2303463"/>
          <p14:tracePt t="24171" x="6661150" y="2303463"/>
          <p14:tracePt t="24181" x="6653213" y="2303463"/>
          <p14:tracePt t="24192" x="6634163" y="2303463"/>
          <p14:tracePt t="24211" x="6626225" y="2303463"/>
          <p14:tracePt t="24231" x="6616700" y="2303463"/>
          <p14:tracePt t="29607" x="6643688" y="2303463"/>
          <p14:tracePt t="29687" x="6661150" y="2295525"/>
          <p14:tracePt t="29697" x="6688138" y="2286000"/>
          <p14:tracePt t="29709" x="6715125" y="2276475"/>
          <p14:tracePt t="29725" x="6742113" y="2276475"/>
          <p14:tracePt t="29742" x="6769100" y="2268538"/>
          <p14:tracePt t="29760" x="6777038" y="2268538"/>
          <p14:tracePt t="29775" x="6786563" y="2268538"/>
          <p14:tracePt t="29792" x="6769100" y="2268538"/>
          <p14:tracePt t="29840" x="6724650" y="2268538"/>
          <p14:tracePt t="29849" x="6661150" y="2259013"/>
          <p14:tracePt t="29860" x="6626225" y="2251075"/>
          <p14:tracePt t="29874" x="6518275" y="2232025"/>
          <p14:tracePt t="29892" x="6456363" y="2224088"/>
          <p14:tracePt t="29908" x="6357938" y="2214563"/>
          <p14:tracePt t="29924" x="6303963" y="2197100"/>
          <p14:tracePt t="29943" x="6276975" y="2197100"/>
          <p14:tracePt t="29957" x="6259513" y="2197100"/>
          <p14:tracePt t="29975" x="6251575" y="2197100"/>
          <p14:tracePt t="29975" x="6242050" y="2197100"/>
          <p14:tracePt t="29993" x="6232525" y="2197100"/>
          <p14:tracePt t="30451" x="6215063" y="2197100"/>
          <p14:tracePt t="30462" x="6180138" y="2205038"/>
          <p14:tracePt t="30475" x="6116638" y="2224088"/>
          <p14:tracePt t="30493" x="6081713" y="2232025"/>
          <p14:tracePt t="30509" x="6010275" y="2259013"/>
          <p14:tracePt t="30527" x="5965825" y="2259013"/>
          <p14:tracePt t="30541" x="5894388" y="2268538"/>
          <p14:tracePt t="30558" x="5840413" y="2268538"/>
          <p14:tracePt t="30575" x="5822950" y="2268538"/>
          <p14:tracePt t="30591" x="5786438" y="2268538"/>
          <p14:tracePt t="30609" x="5768975" y="2259013"/>
          <p14:tracePt t="30625" x="5759450" y="2251075"/>
          <p14:tracePt t="30640" x="5751513" y="2241550"/>
          <p14:tracePt t="30658" x="5741988" y="2241550"/>
          <p14:tracePt t="30674" x="5741988" y="2232025"/>
          <p14:tracePt t="31587" x="5724525" y="2232025"/>
          <p14:tracePt t="31828" x="5697538" y="2251075"/>
          <p14:tracePt t="31838" x="5653088" y="2268538"/>
          <p14:tracePt t="31848" x="5599113" y="2286000"/>
          <p14:tracePt t="31860" x="5537200" y="2312988"/>
          <p14:tracePt t="31874" x="5268913" y="2401888"/>
          <p14:tracePt t="31893" x="5153025" y="2428875"/>
          <p14:tracePt t="31909" x="4919663" y="2500313"/>
          <p14:tracePt t="31926" x="4741863" y="2571750"/>
          <p14:tracePt t="31943" x="4660900" y="2589213"/>
          <p14:tracePt t="31958" x="4572000" y="2625725"/>
          <p14:tracePt t="31978" x="4527550" y="2633663"/>
          <p14:tracePt t="31993" x="4518025" y="2633663"/>
          <p14:tracePt t="32008" x="4510088" y="2633663"/>
          <p14:tracePt t="32025" x="4491038" y="2633663"/>
          <p14:tracePt t="32429" x="4456113" y="2643188"/>
          <p14:tracePt t="32441" x="4402138" y="2652713"/>
          <p14:tracePt t="32450" x="4330700" y="2660650"/>
          <p14:tracePt t="32460" x="4214813" y="2660650"/>
          <p14:tracePt t="32475" x="3867150" y="2598738"/>
          <p14:tracePt t="32494" x="3643313" y="2509838"/>
          <p14:tracePt t="32508" x="3303588" y="2366963"/>
          <p14:tracePt t="32526" x="3116263" y="2268538"/>
          <p14:tracePt t="32543" x="3036888" y="2224088"/>
          <p14:tracePt t="32557" x="2919413" y="2179638"/>
          <p14:tracePt t="32575" x="2874963" y="2160588"/>
          <p14:tracePt t="32593" x="2857500" y="2152650"/>
          <p14:tracePt t="32611" x="2847975" y="2152650"/>
          <p14:tracePt t="32626" x="2847975" y="2143125"/>
          <p14:tracePt t="32673" x="2867025" y="2143125"/>
          <p14:tracePt t="32694" x="2894013" y="2143125"/>
          <p14:tracePt t="32704" x="2911475" y="2143125"/>
          <p14:tracePt t="32714" x="2946400" y="2143125"/>
          <p14:tracePt t="32726" x="2982913" y="2143125"/>
          <p14:tracePt t="32741" x="3108325" y="2143125"/>
          <p14:tracePt t="32759" x="3251200" y="2187575"/>
          <p14:tracePt t="32777" x="3313113" y="2205038"/>
          <p14:tracePt t="32792" x="3509963" y="2295525"/>
          <p14:tracePt t="32811" x="3589338" y="2322513"/>
          <p14:tracePt t="32825" x="3687763" y="2357438"/>
          <p14:tracePt t="32842" x="3741738" y="2384425"/>
          <p14:tracePt t="32859" x="3759200" y="2384425"/>
          <p14:tracePt t="32874" x="3768725" y="2393950"/>
          <p14:tracePt t="32891" x="3776663" y="2401888"/>
          <p14:tracePt t="32907" x="3786188" y="2401888"/>
          <p14:tracePt t="32949" x="3803650" y="2401888"/>
          <p14:tracePt t="33235" x="3867150" y="2384425"/>
          <p14:tracePt t="33245" x="3990975" y="2366963"/>
          <p14:tracePt t="33258" x="4268788" y="2312988"/>
          <p14:tracePt t="33275" x="5045075" y="2295525"/>
          <p14:tracePt t="33292" x="5751513" y="2303463"/>
          <p14:tracePt t="33310" x="6072188" y="2330450"/>
          <p14:tracePt t="33325" x="6473825" y="2393950"/>
          <p14:tracePt t="33343" x="6759575" y="2473325"/>
          <p14:tracePt t="33359" x="6858000" y="2500313"/>
          <p14:tracePt t="33374" x="6956425" y="2536825"/>
          <p14:tracePt t="33393" x="6991350" y="2554288"/>
          <p14:tracePt t="33410" x="7000875" y="2554288"/>
          <p14:tracePt t="33425" x="7010400" y="2554288"/>
          <p14:tracePt t="33443" x="7000875" y="2554288"/>
          <p14:tracePt t="33755" x="6938963" y="2554288"/>
          <p14:tracePt t="33766" x="6840538" y="2554288"/>
          <p14:tracePt t="33776" x="6705600" y="2554288"/>
          <p14:tracePt t="33791" x="6215063" y="2554288"/>
          <p14:tracePt t="33809" x="5902325" y="2554288"/>
          <p14:tracePt t="33809" x="5581650" y="2554288"/>
          <p14:tracePt t="33826" x="5394325" y="2554288"/>
          <p14:tracePt t="33841" x="4973638" y="2554288"/>
          <p14:tracePt t="33859" x="4840288" y="2571750"/>
          <p14:tracePt t="33874" x="4670425" y="2608263"/>
          <p14:tracePt t="33892" x="4562475" y="2643188"/>
          <p14:tracePt t="33910" x="4537075" y="2643188"/>
          <p14:tracePt t="33927" x="4518025" y="2643188"/>
          <p14:tracePt t="33943" x="4510088" y="2643188"/>
          <p14:tracePt t="33959" x="4491038" y="2652713"/>
          <p14:tracePt t="34204" x="4465638" y="2652713"/>
          <p14:tracePt t="34214" x="4394200" y="2660650"/>
          <p14:tracePt t="34226" x="4295775" y="2670175"/>
          <p14:tracePt t="34241" x="4027488" y="2687638"/>
          <p14:tracePt t="34259" x="3714750" y="2687638"/>
          <p14:tracePt t="34276" x="3616325" y="2697163"/>
          <p14:tracePt t="34291" x="3455988" y="2705100"/>
          <p14:tracePt t="34310" x="3348038" y="2724150"/>
          <p14:tracePt t="34326" x="3313113" y="2724150"/>
          <p14:tracePt t="34341" x="3268663" y="2724150"/>
          <p14:tracePt t="34361" x="3259138" y="2724150"/>
          <p14:tracePt t="34375" x="3251200" y="2732088"/>
          <p14:tracePt t="34392" x="3241675" y="2732088"/>
          <p14:tracePt t="34409" x="3251200" y="2732088"/>
          <p14:tracePt t="35090" x="3268663" y="2732088"/>
          <p14:tracePt t="35101" x="3295650" y="2732088"/>
          <p14:tracePt t="35111" x="3330575" y="2732088"/>
          <p14:tracePt t="35125" x="3402013" y="2724150"/>
          <p14:tracePt t="35142" x="3465513" y="2724150"/>
          <p14:tracePt t="35157" x="3571875" y="2714625"/>
          <p14:tracePt t="35175" x="3616325" y="2714625"/>
          <p14:tracePt t="35190" x="3670300" y="2705100"/>
          <p14:tracePt t="35207" x="3705225" y="2705100"/>
          <p14:tracePt t="35225" x="3714750" y="2705100"/>
          <p14:tracePt t="35241" x="3724275" y="2705100"/>
          <p14:tracePt t="35257" x="3732213" y="2705100"/>
          <p14:tracePt t="35274" x="3741738" y="2705100"/>
          <p14:tracePt t="35293" x="3741738" y="2697163"/>
          <p14:tracePt t="35354" x="3741738" y="2687638"/>
          <p14:tracePt t="35375" x="3732213" y="2679700"/>
          <p14:tracePt t="35385" x="3714750" y="2652713"/>
          <p14:tracePt t="35395" x="3679825" y="2625725"/>
          <p14:tracePt t="35407" x="3633788" y="2589213"/>
          <p14:tracePt t="35423" x="3571875" y="2490788"/>
          <p14:tracePt t="35440" x="3544888" y="2446338"/>
          <p14:tracePt t="35457" x="3509963" y="2401888"/>
          <p14:tracePt t="35474" x="3482975" y="2366963"/>
          <p14:tracePt t="35491" x="3473450" y="2357438"/>
          <p14:tracePt t="35491" x="3465513" y="2347913"/>
          <p14:tracePt t="35508" x="3465513" y="2339975"/>
          <p14:tracePt t="35523" x="3455988" y="2339975"/>
          <p14:tracePt t="35541" x="3455988" y="2330450"/>
          <p14:tracePt t="35559" x="3429000" y="2322513"/>
          <p14:tracePt t="35836" x="3330575" y="2312988"/>
          <p14:tracePt t="35846" x="3044825" y="2232025"/>
          <p14:tracePt t="35858" x="2312988" y="1965325"/>
          <p14:tracePt t="35877" x="1911350" y="1776413"/>
          <p14:tracePt t="35891" x="1339850" y="1465263"/>
          <p14:tracePt t="35910" x="1098550" y="1276350"/>
          <p14:tracePt t="35925" x="866775" y="1071563"/>
          <p14:tracePt t="35943" x="758825" y="965200"/>
          <p14:tracePt t="35960" x="731838" y="946150"/>
          <p14:tracePt t="35977" x="696913" y="919163"/>
          <p14:tracePt t="35993" x="687388" y="911225"/>
          <p14:tracePt t="36010" x="696913" y="911225"/>
          <p14:tracePt t="36519" x="785813" y="911225"/>
          <p14:tracePt t="36529" x="982663" y="990600"/>
          <p14:tracePt t="36544" x="1544638" y="1250950"/>
          <p14:tracePt t="36561" x="1847850" y="1428750"/>
          <p14:tracePt t="36575" x="2251075" y="1830388"/>
          <p14:tracePt t="36592" x="2438400" y="2098675"/>
          <p14:tracePt t="36609" x="2751138" y="2732088"/>
          <p14:tracePt t="36626" x="2840038" y="3116263"/>
          <p14:tracePt t="36642" x="2857500" y="3224213"/>
          <p14:tracePt t="36658" x="2857500" y="3411538"/>
          <p14:tracePt t="36675" x="2847975" y="3527425"/>
          <p14:tracePt t="36692" x="2830513" y="3581400"/>
          <p14:tracePt t="36707" x="2786063" y="3643313"/>
          <p14:tracePt t="36725" x="2741613" y="3660775"/>
          <p14:tracePt t="36741" x="2697163" y="3687763"/>
          <p14:tracePt t="36758" x="2625725" y="3697288"/>
          <p14:tracePt t="36775" x="2608263" y="3697288"/>
          <p14:tracePt t="36987" x="2598738" y="3687763"/>
          <p14:tracePt t="36997" x="2571750" y="3670300"/>
          <p14:tracePt t="37010" x="2536825" y="3633788"/>
          <p14:tracePt t="37025" x="2455863" y="3544888"/>
          <p14:tracePt t="37043" x="2384425" y="3438525"/>
          <p14:tracePt t="37059" x="2357438" y="3402013"/>
          <p14:tracePt t="37075" x="2330450" y="3348038"/>
          <p14:tracePt t="37092" x="2312988" y="3330575"/>
          <p14:tracePt t="37108" x="2312988" y="3322638"/>
          <p14:tracePt t="37124" x="2312988" y="3313113"/>
          <p14:tracePt t="37142" x="2312988" y="3295650"/>
          <p14:tracePt t="37160" x="2330450" y="3276600"/>
          <p14:tracePt t="37180" x="2401888" y="3251200"/>
          <p14:tracePt t="37192" x="2465388" y="3232150"/>
          <p14:tracePt t="37208" x="2616200" y="3205163"/>
          <p14:tracePt t="37224" x="2705100" y="3197225"/>
          <p14:tracePt t="37241" x="2874963" y="3187700"/>
          <p14:tracePt t="37258" x="2973388" y="3187700"/>
          <p14:tracePt t="37275" x="3009900" y="3187700"/>
          <p14:tracePt t="37290" x="3044825" y="3187700"/>
          <p14:tracePt t="37308" x="3054350" y="3187700"/>
          <p14:tracePt t="37325" x="3071813" y="3187700"/>
          <p14:tracePt t="37341" x="3081338" y="3187700"/>
          <p14:tracePt t="37394" x="3036888" y="3205163"/>
          <p14:tracePt t="37731" x="2982913" y="3241675"/>
          <p14:tracePt t="37741" x="2911475" y="3276600"/>
          <p14:tracePt t="37751" x="2830513" y="3330575"/>
          <p14:tracePt t="37762" x="2705100" y="3394075"/>
          <p14:tracePt t="37775" x="2544763" y="3455988"/>
          <p14:tracePt t="37791" x="2330450" y="3527425"/>
          <p14:tracePt t="37808" x="2170113" y="3589338"/>
          <p14:tracePt t="37825" x="2089150" y="3616325"/>
          <p14:tracePt t="37841" x="2000250" y="3660775"/>
          <p14:tracePt t="37858" x="1938338" y="3687763"/>
          <p14:tracePt t="37875" x="1928813" y="3697288"/>
          <p14:tracePt t="37891" x="1919288" y="3697288"/>
          <p14:tracePt t="37907" x="1911350" y="3697288"/>
          <p14:tracePt t="37924" x="1911350" y="3705225"/>
          <p14:tracePt t="37976" x="1911350" y="3714750"/>
          <p14:tracePt t="37997" x="1928813" y="3714750"/>
          <p14:tracePt t="38008" x="1955800" y="3714750"/>
          <p14:tracePt t="38017" x="1973263" y="3724275"/>
          <p14:tracePt t="38028" x="2000250" y="3732213"/>
          <p14:tracePt t="38042" x="2089150" y="3751263"/>
          <p14:tracePt t="38060" x="2133600" y="3759200"/>
          <p14:tracePt t="38074" x="2251075" y="3776663"/>
          <p14:tracePt t="38091" x="2286000" y="3776663"/>
          <p14:tracePt t="38108" x="2366963" y="3786188"/>
          <p14:tracePt t="38124" x="2419350" y="3803650"/>
          <p14:tracePt t="38141" x="2428875" y="3803650"/>
          <p14:tracePt t="38158" x="2446338" y="3803650"/>
          <p14:tracePt t="38175" x="2455863" y="3803650"/>
          <p14:tracePt t="38192" x="2465388" y="3803650"/>
          <p14:tracePt t="38251" x="2455863" y="3830638"/>
          <p14:tracePt t="38700" x="2411413" y="3848100"/>
          <p14:tracePt t="38710" x="2312988" y="3894138"/>
          <p14:tracePt t="38720" x="2214563" y="3929063"/>
          <p14:tracePt t="38730" x="2098675" y="3973513"/>
          <p14:tracePt t="38742" x="1982788" y="4000500"/>
          <p14:tracePt t="38758" x="1704975" y="4062413"/>
          <p14:tracePt t="38775" x="1536700" y="4089400"/>
          <p14:tracePt t="38793" x="1455738" y="4098925"/>
          <p14:tracePt t="38808" x="1322388" y="4133850"/>
          <p14:tracePt t="38825" x="1285875" y="4133850"/>
          <p14:tracePt t="38840" x="1258888" y="4133850"/>
          <p14:tracePt t="38858" x="1250950" y="4143375"/>
          <p14:tracePt t="38875" x="1241425" y="4143375"/>
          <p14:tracePt t="38891" x="1231900" y="4143375"/>
          <p14:tracePt t="38908" x="1231900" y="4152900"/>
          <p14:tracePt t="39026" x="1231900" y="4160838"/>
          <p14:tracePt t="39046" x="1231900" y="4170363"/>
          <p14:tracePt t="39066" x="1223963" y="4170363"/>
          <p14:tracePt t="39087" x="1223963" y="4179888"/>
          <p14:tracePt t="39128" x="1231900" y="4187825"/>
          <p14:tracePt t="39158" x="1250950" y="4197350"/>
          <p14:tracePt t="39169" x="1285875" y="4205288"/>
          <p14:tracePt t="39179" x="1384300" y="4214813"/>
          <p14:tracePt t="39191" x="1509713" y="4224338"/>
          <p14:tracePt t="39208" x="1839913" y="4241800"/>
          <p14:tracePt t="39224" x="2133600" y="4268788"/>
          <p14:tracePt t="39242" x="2241550" y="4276725"/>
          <p14:tracePt t="39257" x="2438400" y="4286250"/>
          <p14:tracePt t="39275" x="2509838" y="4286250"/>
          <p14:tracePt t="39291" x="2625725" y="4295775"/>
          <p14:tracePt t="39308" x="2679700" y="4303713"/>
          <p14:tracePt t="39325" x="2687638" y="4303713"/>
          <p14:tracePt t="39341" x="2697163" y="4303713"/>
          <p14:tracePt t="39358" x="2705100" y="4303713"/>
          <p14:tracePt t="39375" x="2714625" y="4303713"/>
          <p14:tracePt t="39588" x="2724150" y="4303713"/>
          <p14:tracePt t="39618" x="2732088" y="4303713"/>
          <p14:tracePt t="39639" x="2724150" y="4303713"/>
          <p14:tracePt t="39954" x="2705100" y="4303713"/>
          <p14:tracePt t="39964" x="2670175" y="4322763"/>
          <p14:tracePt t="39975" x="2616200" y="4348163"/>
          <p14:tracePt t="39991" x="2428875" y="4402138"/>
          <p14:tracePt t="40008" x="2347913" y="4429125"/>
          <p14:tracePt t="40008" x="2251075" y="4456113"/>
          <p14:tracePt t="40025" x="2152650" y="4456113"/>
          <p14:tracePt t="40041" x="1928813" y="4465638"/>
          <p14:tracePt t="40058" x="1839913" y="4473575"/>
          <p14:tracePt t="40075" x="1731963" y="4473575"/>
          <p14:tracePt t="40092" x="1652588" y="4473575"/>
          <p14:tracePt t="40109" x="1625600" y="4473575"/>
          <p14:tracePt t="40124" x="1581150" y="4473575"/>
          <p14:tracePt t="40141" x="1554163" y="4473575"/>
          <p14:tracePt t="40158" x="1536700" y="4483100"/>
          <p14:tracePt t="40175" x="1527175" y="4483100"/>
          <p14:tracePt t="40191" x="1517650" y="4483100"/>
          <p14:tracePt t="40208" x="1509713" y="4491038"/>
          <p14:tracePt t="40224" x="1500188" y="4491038"/>
          <p14:tracePt t="40249" x="1500188" y="4500563"/>
          <p14:tracePt t="40270" x="1500188" y="4510088"/>
          <p14:tracePt t="40280" x="1500188" y="4518025"/>
          <p14:tracePt t="40300" x="1500188" y="4527550"/>
          <p14:tracePt t="40310" x="1509713" y="4537075"/>
          <p14:tracePt t="40324" x="1527175" y="4545013"/>
          <p14:tracePt t="40341" x="1616075" y="4562475"/>
          <p14:tracePt t="40358" x="1839913" y="4589463"/>
          <p14:tracePt t="40374" x="1938338" y="4589463"/>
          <p14:tracePt t="40391" x="2152650" y="4589463"/>
          <p14:tracePt t="40408" x="2339975" y="4589463"/>
          <p14:tracePt t="40425" x="2411413" y="4589463"/>
          <p14:tracePt t="40441" x="2500313" y="4581525"/>
          <p14:tracePt t="40458" x="2554288" y="4581525"/>
          <p14:tracePt t="40475" x="2562225" y="4581525"/>
          <p14:tracePt t="40491" x="2581275" y="4581525"/>
          <p14:tracePt t="40508" x="2589213" y="4581525"/>
          <p14:tracePt t="40525" x="2581275" y="4581525"/>
          <p14:tracePt t="41127" x="2554288" y="4554538"/>
          <p14:tracePt t="41137" x="2473325" y="4500563"/>
          <p14:tracePt t="41147" x="2268538" y="4295775"/>
          <p14:tracePt t="41159" x="2009775" y="4054475"/>
          <p14:tracePt t="41175" x="1366838" y="3375025"/>
          <p14:tracePt t="41193" x="750888" y="2660650"/>
          <p14:tracePt t="41211" x="446088" y="2241550"/>
          <p14:tracePt t="41225" x="142875" y="1822450"/>
          <p14:tracePt t="41241" x="61913" y="1704975"/>
          <p14:tracePt t="43357" x="4456113" y="3724275"/>
          <p14:tracePt t="44197" x="4438650" y="3697288"/>
          <p14:tracePt t="44207" x="4402138" y="3625850"/>
          <p14:tracePt t="44219" x="4322763" y="3357563"/>
          <p14:tracePt t="44235" x="4152900" y="2705100"/>
          <p14:tracePt t="44252" x="4062413" y="2303463"/>
          <p14:tracePt t="44269" x="4010025" y="1795463"/>
          <p14:tracePt t="44285" x="3990975" y="1428750"/>
          <p14:tracePt t="44302" x="3990975" y="1366838"/>
          <p14:tracePt t="44319" x="3990975" y="1303338"/>
          <p14:tracePt t="44336" x="3990975" y="1276350"/>
          <p14:tracePt t="44353" x="3990975" y="1268413"/>
          <p14:tracePt t="44380" x="3946525" y="1258888"/>
          <p14:tracePt t="45157" x="3786188" y="1196975"/>
          <p14:tracePt t="45166" x="3276600" y="1071563"/>
          <p14:tracePt t="45177" x="2822575" y="928688"/>
          <p14:tracePt t="45188" x="2214563" y="741363"/>
          <p14:tracePt t="45203" x="1268413" y="419100"/>
          <p14:tracePt t="45222" x="428625" y="61913"/>
          <p14:tracePt t="45239" x="179388" y="0"/>
        </p14:tracePtLst>
      </p14:laserTraceLst>
    </p:ext>
  </p:extLs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FE0410-71DB-428C-87E3-0E404B9B2687}"/>
              </a:ext>
            </a:extLst>
          </p:cNvPr>
          <p:cNvSpPr>
            <a:spLocks noGrp="1"/>
          </p:cNvSpPr>
          <p:nvPr>
            <p:ph type="title"/>
          </p:nvPr>
        </p:nvSpPr>
        <p:spPr/>
        <p:txBody>
          <a:bodyPr/>
          <a:lstStyle/>
          <a:p>
            <a:r>
              <a:rPr lang="en-IN" dirty="0">
                <a:solidFill>
                  <a:srgbClr val="C00000"/>
                </a:solidFill>
              </a:rPr>
              <a:t>FIFO (First In First Out) </a:t>
            </a:r>
          </a:p>
        </p:txBody>
      </p:sp>
      <p:sp>
        <p:nvSpPr>
          <p:cNvPr id="4" name="TextBox 3">
            <a:extLst>
              <a:ext uri="{FF2B5EF4-FFF2-40B4-BE49-F238E27FC236}">
                <a16:creationId xmlns:a16="http://schemas.microsoft.com/office/drawing/2014/main" xmlns="" id="{E21ECF73-EF9F-44BC-8473-AE897FC492EF}"/>
              </a:ext>
            </a:extLst>
          </p:cNvPr>
          <p:cNvSpPr txBox="1"/>
          <p:nvPr/>
        </p:nvSpPr>
        <p:spPr>
          <a:xfrm>
            <a:off x="381000" y="1447800"/>
            <a:ext cx="8001000" cy="2308324"/>
          </a:xfrm>
          <a:prstGeom prst="rect">
            <a:avLst/>
          </a:prstGeom>
          <a:noFill/>
        </p:spPr>
        <p:txBody>
          <a:bodyPr wrap="square" rtlCol="0">
            <a:spAutoFit/>
          </a:bodyPr>
          <a:lstStyle/>
          <a:p>
            <a:pPr marL="446088" indent="-265113">
              <a:lnSpc>
                <a:spcPct val="150000"/>
              </a:lnSpc>
              <a:buFont typeface="Arial" pitchFamily="34" charset="0"/>
              <a:buChar char="•"/>
              <a:tabLst>
                <a:tab pos="3094038" algn="l"/>
              </a:tabLst>
            </a:pPr>
            <a:r>
              <a:rPr lang="en-US" dirty="0"/>
              <a:t>Pages in main memory are kept in a list</a:t>
            </a:r>
          </a:p>
          <a:p>
            <a:pPr marL="446088" indent="-265113">
              <a:lnSpc>
                <a:spcPct val="150000"/>
              </a:lnSpc>
              <a:buFont typeface="Arial" pitchFamily="34" charset="0"/>
              <a:buChar char="•"/>
              <a:tabLst>
                <a:tab pos="3094038" algn="l"/>
              </a:tabLst>
            </a:pPr>
            <a:r>
              <a:rPr lang="en-US" dirty="0"/>
              <a:t> First in first out is very easy to implement</a:t>
            </a:r>
          </a:p>
          <a:p>
            <a:pPr marL="446088" indent="-265113">
              <a:lnSpc>
                <a:spcPct val="150000"/>
              </a:lnSpc>
              <a:buFont typeface="Arial" pitchFamily="34" charset="0"/>
              <a:buChar char="•"/>
              <a:tabLst>
                <a:tab pos="3094038" algn="l"/>
              </a:tabLst>
            </a:pPr>
            <a:r>
              <a:rPr lang="en-US" dirty="0"/>
              <a:t> The FIFO algorithm select the page for replacement that has been in memory   the longest time</a:t>
            </a:r>
          </a:p>
          <a:p>
            <a:pPr>
              <a:buFont typeface="Arial" pitchFamily="34" charset="0"/>
              <a:buChar char="•"/>
              <a:tabLst>
                <a:tab pos="3094038" algn="l"/>
              </a:tabLst>
            </a:pPr>
            <a:endParaRPr lang="en-US" dirty="0"/>
          </a:p>
          <a:p>
            <a:pPr>
              <a:buFont typeface="Arial" pitchFamily="34" charset="0"/>
              <a:buChar char="•"/>
              <a:tabLst>
                <a:tab pos="3094038" algn="l"/>
              </a:tabLst>
            </a:pPr>
            <a:endParaRPr lang="en-US" dirty="0"/>
          </a:p>
        </p:txBody>
      </p:sp>
      <p:pic>
        <p:nvPicPr>
          <p:cNvPr id="6" name="Picture 5">
            <a:extLst>
              <a:ext uri="{FF2B5EF4-FFF2-40B4-BE49-F238E27FC236}">
                <a16:creationId xmlns:a16="http://schemas.microsoft.com/office/drawing/2014/main" xmlns="" id="{C07F5F4E-939C-488D-B3FF-1FD811BB66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 y="3505200"/>
            <a:ext cx="7178040" cy="2933866"/>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193992002"/>
      </p:ext>
    </p:extLst>
  </p:cSld>
  <p:clrMapOvr>
    <a:masterClrMapping/>
  </p:clrMapOvr>
  <mc:AlternateContent xmlns:mc="http://schemas.openxmlformats.org/markup-compatibility/2006">
    <mc:Choice xmlns:p14="http://schemas.microsoft.com/office/powerpoint/2010/main" Requires="p14">
      <p:transition spd="slow" p14:dur="2000" advTm="7517"/>
    </mc:Choice>
    <mc:Fallback>
      <p:transition spd="slow" advTm="75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FE0410-71DB-428C-87E3-0E404B9B2687}"/>
              </a:ext>
            </a:extLst>
          </p:cNvPr>
          <p:cNvSpPr>
            <a:spLocks noGrp="1"/>
          </p:cNvSpPr>
          <p:nvPr>
            <p:ph type="title"/>
          </p:nvPr>
        </p:nvSpPr>
        <p:spPr/>
        <p:txBody>
          <a:bodyPr/>
          <a:lstStyle/>
          <a:p>
            <a:r>
              <a:rPr lang="en-IN" dirty="0">
                <a:solidFill>
                  <a:srgbClr val="C00000"/>
                </a:solidFill>
              </a:rPr>
              <a:t>FIFO (First In First Out) </a:t>
            </a:r>
          </a:p>
        </p:txBody>
      </p:sp>
      <p:sp>
        <p:nvSpPr>
          <p:cNvPr id="4" name="TextBox 3">
            <a:extLst>
              <a:ext uri="{FF2B5EF4-FFF2-40B4-BE49-F238E27FC236}">
                <a16:creationId xmlns:a16="http://schemas.microsoft.com/office/drawing/2014/main" xmlns="" id="{E21ECF73-EF9F-44BC-8473-AE897FC492EF}"/>
              </a:ext>
            </a:extLst>
          </p:cNvPr>
          <p:cNvSpPr txBox="1"/>
          <p:nvPr/>
        </p:nvSpPr>
        <p:spPr>
          <a:xfrm>
            <a:off x="457200" y="1676400"/>
            <a:ext cx="8001000" cy="286232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Advantages: </a:t>
            </a:r>
          </a:p>
          <a:p>
            <a:pPr marL="742950" lvl="1"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FIFO is easy to understand.</a:t>
            </a:r>
          </a:p>
          <a:p>
            <a:pPr marL="742950" lvl="1"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It is very easy to implement</a:t>
            </a:r>
            <a:r>
              <a:rPr lang="en-US" dirty="0">
                <a:solidFill>
                  <a:srgbClr val="438186"/>
                </a:solidFill>
                <a:latin typeface="Georgia" panose="02040502050405020303" pitchFamily="18" charset="0"/>
              </a:rPr>
              <a:t>.</a:t>
            </a:r>
          </a:p>
          <a:p>
            <a:pPr lvl="1">
              <a:lnSpc>
                <a:spcPct val="150000"/>
              </a:lnSpc>
            </a:pPr>
            <a:endParaRPr lang="en-US" dirty="0">
              <a:solidFill>
                <a:srgbClr val="438186"/>
              </a:solidFill>
              <a:latin typeface="Georgia" panose="02040502050405020303" pitchFamily="18" charset="0"/>
            </a:endParaRPr>
          </a:p>
          <a:p>
            <a:pPr marL="285750"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Disadvantages: </a:t>
            </a:r>
          </a:p>
          <a:p>
            <a:pPr marL="742950" lvl="1"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The oldest block in memory may be often </a:t>
            </a:r>
            <a:r>
              <a:rPr lang="en-IN" dirty="0">
                <a:solidFill>
                  <a:srgbClr val="000000"/>
                </a:solidFill>
                <a:latin typeface="Georgia" panose="02040502050405020303" pitchFamily="18" charset="0"/>
              </a:rPr>
              <a:t>used.</a:t>
            </a:r>
            <a:endParaRPr lang="en-US" dirty="0"/>
          </a:p>
          <a:p>
            <a:pPr algn="l"/>
            <a:endParaRPr lang="en-US" dirty="0"/>
          </a:p>
        </p:txBody>
      </p:sp>
    </p:spTree>
    <p:extLst>
      <p:ext uri="{BB962C8B-B14F-4D97-AF65-F5344CB8AC3E}">
        <p14:creationId xmlns:p14="http://schemas.microsoft.com/office/powerpoint/2010/main" val="172309591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FE0410-71DB-428C-87E3-0E404B9B2687}"/>
              </a:ext>
            </a:extLst>
          </p:cNvPr>
          <p:cNvSpPr>
            <a:spLocks noGrp="1"/>
          </p:cNvSpPr>
          <p:nvPr>
            <p:ph type="title"/>
          </p:nvPr>
        </p:nvSpPr>
        <p:spPr/>
        <p:txBody>
          <a:bodyPr/>
          <a:lstStyle/>
          <a:p>
            <a:r>
              <a:rPr lang="en-IN" dirty="0">
                <a:solidFill>
                  <a:srgbClr val="C00000"/>
                </a:solidFill>
              </a:rPr>
              <a:t>LRU (Least Recently Used) </a:t>
            </a:r>
          </a:p>
        </p:txBody>
      </p:sp>
      <p:sp>
        <p:nvSpPr>
          <p:cNvPr id="4" name="TextBox 3">
            <a:extLst>
              <a:ext uri="{FF2B5EF4-FFF2-40B4-BE49-F238E27FC236}">
                <a16:creationId xmlns:a16="http://schemas.microsoft.com/office/drawing/2014/main" xmlns="" id="{E21ECF73-EF9F-44BC-8473-AE897FC492EF}"/>
              </a:ext>
            </a:extLst>
          </p:cNvPr>
          <p:cNvSpPr txBox="1"/>
          <p:nvPr/>
        </p:nvSpPr>
        <p:spPr>
          <a:xfrm>
            <a:off x="457200" y="1600200"/>
            <a:ext cx="8001000" cy="161582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The least recently used page replacement algorithm keeps track page uses over a</a:t>
            </a:r>
          </a:p>
          <a:p>
            <a:pPr>
              <a:lnSpc>
                <a:spcPct val="150000"/>
              </a:lnSpc>
            </a:pPr>
            <a:r>
              <a:rPr lang="en-US" dirty="0"/>
              <a:t>short period of time.</a:t>
            </a:r>
          </a:p>
          <a:p>
            <a:pPr>
              <a:lnSpc>
                <a:spcPct val="150000"/>
              </a:lnSpc>
            </a:pPr>
            <a:endParaRPr lang="en-US" dirty="0"/>
          </a:p>
          <a:p>
            <a:pPr algn="l"/>
            <a:endParaRPr lang="en-US" dirty="0"/>
          </a:p>
        </p:txBody>
      </p:sp>
      <p:pic>
        <p:nvPicPr>
          <p:cNvPr id="5" name="Picture 4">
            <a:extLst>
              <a:ext uri="{FF2B5EF4-FFF2-40B4-BE49-F238E27FC236}">
                <a16:creationId xmlns:a16="http://schemas.microsoft.com/office/drawing/2014/main" xmlns="" id="{5F3D5101-092E-465A-8C75-8A5CCAFAE1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3200400"/>
            <a:ext cx="7010400" cy="3511730"/>
          </a:xfrm>
          <a:prstGeom prst="rect">
            <a:avLst/>
          </a:prstGeom>
        </p:spPr>
      </p:pic>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2518200" y="3911040"/>
              <a:ext cx="929160" cy="277200"/>
            </p14:xfrm>
          </p:contentPart>
        </mc:Choice>
        <mc:Fallback xmlns="">
          <p:pic>
            <p:nvPicPr>
              <p:cNvPr id="3" name="Ink 2"/>
              <p:cNvPicPr/>
              <p:nvPr/>
            </p:nvPicPr>
            <p:blipFill>
              <a:blip r:embed="rId4"/>
              <a:stretch>
                <a:fillRect/>
              </a:stretch>
            </p:blipFill>
            <p:spPr>
              <a:xfrm>
                <a:off x="2508840" y="3901680"/>
                <a:ext cx="947880" cy="295920"/>
              </a:xfrm>
              <a:prstGeom prst="rect">
                <a:avLst/>
              </a:prstGeom>
            </p:spPr>
          </p:pic>
        </mc:Fallback>
      </mc:AlternateContent>
    </p:spTree>
    <p:extLst>
      <p:ext uri="{BB962C8B-B14F-4D97-AF65-F5344CB8AC3E}">
        <p14:creationId xmlns:p14="http://schemas.microsoft.com/office/powerpoint/2010/main" val="8826349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286605"/>
            <a:ext cx="7543800" cy="703996"/>
          </a:xfrm>
        </p:spPr>
        <p:txBody>
          <a:bodyPr>
            <a:normAutofit/>
          </a:bodyPr>
          <a:lstStyle/>
          <a:p>
            <a:pPr eaLnBrk="1" fontAlgn="auto" hangingPunct="1">
              <a:spcAft>
                <a:spcPts val="0"/>
              </a:spcAft>
              <a:defRPr/>
            </a:pPr>
            <a:r>
              <a:rPr lang="en-US" dirty="0">
                <a:solidFill>
                  <a:schemeClr val="accent1">
                    <a:satMod val="150000"/>
                  </a:schemeClr>
                </a:solidFill>
              </a:rPr>
              <a:t> Memory Basic Concepts</a:t>
            </a:r>
          </a:p>
        </p:txBody>
      </p:sp>
      <p:sp>
        <p:nvSpPr>
          <p:cNvPr id="10243" name="Content Placeholder 2"/>
          <p:cNvSpPr>
            <a:spLocks noGrp="1"/>
          </p:cNvSpPr>
          <p:nvPr>
            <p:ph idx="1"/>
          </p:nvPr>
        </p:nvSpPr>
        <p:spPr>
          <a:xfrm>
            <a:off x="381000" y="1295400"/>
            <a:ext cx="6858000" cy="3880773"/>
          </a:xfrm>
        </p:spPr>
        <p:txBody>
          <a:bodyPr/>
          <a:lstStyle/>
          <a:p>
            <a:pPr eaLnBrk="1" hangingPunct="1"/>
            <a:r>
              <a:rPr lang="en-US" altLang="en-US" dirty="0"/>
              <a:t>Maximum size of the Main Memory</a:t>
            </a:r>
          </a:p>
          <a:p>
            <a:pPr eaLnBrk="1" hangingPunct="1"/>
            <a:r>
              <a:rPr lang="en-US" altLang="en-US" dirty="0"/>
              <a:t>byte-addressable</a:t>
            </a:r>
          </a:p>
          <a:p>
            <a:pPr eaLnBrk="1" hangingPunct="1"/>
            <a:r>
              <a:rPr lang="en-US" altLang="en-US" dirty="0"/>
              <a:t>CPU-Main Memory Connection</a:t>
            </a:r>
          </a:p>
          <a:p>
            <a:pPr eaLnBrk="1" hangingPunct="1"/>
            <a:endParaRPr lang="en-US" altLang="en-US" dirty="0"/>
          </a:p>
        </p:txBody>
      </p:sp>
      <p:grpSp>
        <p:nvGrpSpPr>
          <p:cNvPr id="10244" name="Group 39"/>
          <p:cNvGrpSpPr>
            <a:grpSpLocks/>
          </p:cNvGrpSpPr>
          <p:nvPr/>
        </p:nvGrpSpPr>
        <p:grpSpPr bwMode="auto">
          <a:xfrm>
            <a:off x="990600" y="3310078"/>
            <a:ext cx="6172200" cy="2667000"/>
            <a:chOff x="1357313" y="3384550"/>
            <a:chExt cx="6359525" cy="3168650"/>
          </a:xfrm>
        </p:grpSpPr>
        <p:sp>
          <p:nvSpPr>
            <p:cNvPr id="10245" name="Rectangle 4"/>
            <p:cNvSpPr>
              <a:spLocks noChangeArrowheads="1"/>
            </p:cNvSpPr>
            <p:nvPr/>
          </p:nvSpPr>
          <p:spPr bwMode="auto">
            <a:xfrm>
              <a:off x="5853113" y="4691063"/>
              <a:ext cx="5715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Up to 2</a:t>
              </a:r>
              <a:endParaRPr lang="en-CA" altLang="en-US" sz="2400" dirty="0">
                <a:latin typeface="Corbel" panose="020B0503020204020204" pitchFamily="34" charset="0"/>
              </a:endParaRPr>
            </a:p>
          </p:txBody>
        </p:sp>
        <p:sp>
          <p:nvSpPr>
            <p:cNvPr id="10246" name="Rectangle 5"/>
            <p:cNvSpPr>
              <a:spLocks noChangeArrowheads="1"/>
            </p:cNvSpPr>
            <p:nvPr/>
          </p:nvSpPr>
          <p:spPr bwMode="auto">
            <a:xfrm>
              <a:off x="6470886" y="4649788"/>
              <a:ext cx="68262"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i="1" dirty="0">
                  <a:solidFill>
                    <a:srgbClr val="000000"/>
                  </a:solidFill>
                  <a:latin typeface="Nimbus Roman No9 L"/>
                </a:rPr>
                <a:t>k</a:t>
              </a:r>
              <a:endParaRPr lang="en-CA" altLang="en-US" sz="2400" dirty="0">
                <a:latin typeface="Corbel" panose="020B0503020204020204" pitchFamily="34" charset="0"/>
              </a:endParaRPr>
            </a:p>
          </p:txBody>
        </p:sp>
        <p:sp>
          <p:nvSpPr>
            <p:cNvPr id="10247" name="Rectangle 6"/>
            <p:cNvSpPr>
              <a:spLocks noChangeArrowheads="1"/>
            </p:cNvSpPr>
            <p:nvPr/>
          </p:nvSpPr>
          <p:spPr bwMode="auto">
            <a:xfrm>
              <a:off x="6516688" y="4691063"/>
              <a:ext cx="935037"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 addressable</a:t>
              </a:r>
              <a:endParaRPr lang="en-CA" altLang="en-US" sz="2400" dirty="0">
                <a:latin typeface="Corbel" panose="020B0503020204020204" pitchFamily="34" charset="0"/>
              </a:endParaRPr>
            </a:p>
          </p:txBody>
        </p:sp>
        <p:sp>
          <p:nvSpPr>
            <p:cNvPr id="10248" name="Freeform 7"/>
            <p:cNvSpPr>
              <a:spLocks/>
            </p:cNvSpPr>
            <p:nvPr/>
          </p:nvSpPr>
          <p:spPr bwMode="auto">
            <a:xfrm>
              <a:off x="3070225" y="5632450"/>
              <a:ext cx="2527300" cy="236538"/>
            </a:xfrm>
            <a:custGeom>
              <a:avLst/>
              <a:gdLst>
                <a:gd name="T0" fmla="*/ 272176891 w 1592"/>
                <a:gd name="T1" fmla="*/ 375504814 h 149"/>
                <a:gd name="T2" fmla="*/ 272176891 w 1592"/>
                <a:gd name="T3" fmla="*/ 307459686 h 149"/>
                <a:gd name="T4" fmla="*/ 2147483647 w 1592"/>
                <a:gd name="T5" fmla="*/ 307459686 h 149"/>
                <a:gd name="T6" fmla="*/ 2147483647 w 1592"/>
                <a:gd name="T7" fmla="*/ 375504814 h 149"/>
                <a:gd name="T8" fmla="*/ 2147483647 w 1592"/>
                <a:gd name="T9" fmla="*/ 204133847 h 149"/>
                <a:gd name="T10" fmla="*/ 2147483647 w 1592"/>
                <a:gd name="T11" fmla="*/ 0 h 149"/>
                <a:gd name="T12" fmla="*/ 2147483647 w 1592"/>
                <a:gd name="T13" fmla="*/ 103327401 h 149"/>
                <a:gd name="T14" fmla="*/ 272176891 w 1592"/>
                <a:gd name="T15" fmla="*/ 103327401 h 149"/>
                <a:gd name="T16" fmla="*/ 272176891 w 1592"/>
                <a:gd name="T17" fmla="*/ 0 h 149"/>
                <a:gd name="T18" fmla="*/ 0 w 1592"/>
                <a:gd name="T19" fmla="*/ 204133847 h 149"/>
                <a:gd name="T20" fmla="*/ 272176891 w 1592"/>
                <a:gd name="T21" fmla="*/ 375504814 h 14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592"/>
                <a:gd name="T34" fmla="*/ 0 h 149"/>
                <a:gd name="T35" fmla="*/ 1592 w 1592"/>
                <a:gd name="T36" fmla="*/ 149 h 14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592" h="149">
                  <a:moveTo>
                    <a:pt x="108" y="149"/>
                  </a:moveTo>
                  <a:lnTo>
                    <a:pt x="108" y="122"/>
                  </a:lnTo>
                  <a:lnTo>
                    <a:pt x="1484" y="122"/>
                  </a:lnTo>
                  <a:lnTo>
                    <a:pt x="1484" y="149"/>
                  </a:lnTo>
                  <a:lnTo>
                    <a:pt x="1592" y="81"/>
                  </a:lnTo>
                  <a:lnTo>
                    <a:pt x="1484" y="0"/>
                  </a:lnTo>
                  <a:lnTo>
                    <a:pt x="1484" y="41"/>
                  </a:lnTo>
                  <a:lnTo>
                    <a:pt x="108" y="41"/>
                  </a:lnTo>
                  <a:lnTo>
                    <a:pt x="108" y="0"/>
                  </a:lnTo>
                  <a:lnTo>
                    <a:pt x="0" y="81"/>
                  </a:lnTo>
                  <a:lnTo>
                    <a:pt x="108" y="149"/>
                  </a:lnTo>
                  <a:close/>
                </a:path>
              </a:pathLst>
            </a:custGeom>
            <a:solidFill>
              <a:srgbClr val="FFFFFF"/>
            </a:solidFill>
            <a:ln w="0">
              <a:solidFill>
                <a:srgbClr val="FF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0249" name="Freeform 8"/>
            <p:cNvSpPr>
              <a:spLocks/>
            </p:cNvSpPr>
            <p:nvPr/>
          </p:nvSpPr>
          <p:spPr bwMode="auto">
            <a:xfrm>
              <a:off x="3070225" y="5632450"/>
              <a:ext cx="2527300" cy="236538"/>
            </a:xfrm>
            <a:custGeom>
              <a:avLst/>
              <a:gdLst>
                <a:gd name="T0" fmla="*/ 2147483647 w 118"/>
                <a:gd name="T1" fmla="*/ 2147483647 h 11"/>
                <a:gd name="T2" fmla="*/ 2147483647 w 118"/>
                <a:gd name="T3" fmla="*/ 2147483647 h 11"/>
                <a:gd name="T4" fmla="*/ 2147483647 w 118"/>
                <a:gd name="T5" fmla="*/ 2147483647 h 11"/>
                <a:gd name="T6" fmla="*/ 2147483647 w 118"/>
                <a:gd name="T7" fmla="*/ 2147483647 h 11"/>
                <a:gd name="T8" fmla="*/ 2147483647 w 118"/>
                <a:gd name="T9" fmla="*/ 2147483647 h 11"/>
                <a:gd name="T10" fmla="*/ 2147483647 w 118"/>
                <a:gd name="T11" fmla="*/ 0 h 11"/>
                <a:gd name="T12" fmla="*/ 2147483647 w 118"/>
                <a:gd name="T13" fmla="*/ 1387187708 h 11"/>
                <a:gd name="T14" fmla="*/ 2147483647 w 118"/>
                <a:gd name="T15" fmla="*/ 1387187708 h 11"/>
                <a:gd name="T16" fmla="*/ 2147483647 w 118"/>
                <a:gd name="T17" fmla="*/ 0 h 11"/>
                <a:gd name="T18" fmla="*/ 0 w 118"/>
                <a:gd name="T19" fmla="*/ 2147483647 h 11"/>
                <a:gd name="T20" fmla="*/ 2147483647 w 118"/>
                <a:gd name="T21" fmla="*/ 2147483647 h 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18"/>
                <a:gd name="T34" fmla="*/ 0 h 11"/>
                <a:gd name="T35" fmla="*/ 118 w 118"/>
                <a:gd name="T36" fmla="*/ 11 h 1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18" h="11">
                  <a:moveTo>
                    <a:pt x="8" y="11"/>
                  </a:moveTo>
                  <a:lnTo>
                    <a:pt x="8" y="9"/>
                  </a:lnTo>
                  <a:lnTo>
                    <a:pt x="110" y="9"/>
                  </a:lnTo>
                  <a:lnTo>
                    <a:pt x="110" y="11"/>
                  </a:lnTo>
                  <a:lnTo>
                    <a:pt x="118" y="6"/>
                  </a:lnTo>
                  <a:lnTo>
                    <a:pt x="110" y="0"/>
                  </a:lnTo>
                  <a:lnTo>
                    <a:pt x="110" y="3"/>
                  </a:lnTo>
                  <a:lnTo>
                    <a:pt x="8" y="3"/>
                  </a:lnTo>
                  <a:lnTo>
                    <a:pt x="8" y="0"/>
                  </a:lnTo>
                  <a:lnTo>
                    <a:pt x="0" y="6"/>
                  </a:lnTo>
                  <a:lnTo>
                    <a:pt x="8" y="11"/>
                  </a:lnTo>
                </a:path>
              </a:pathLst>
            </a:custGeom>
            <a:noFill/>
            <a:ln w="206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0250" name="Rectangle 9"/>
            <p:cNvSpPr>
              <a:spLocks noChangeArrowheads="1"/>
            </p:cNvSpPr>
            <p:nvPr/>
          </p:nvSpPr>
          <p:spPr bwMode="auto">
            <a:xfrm>
              <a:off x="1357313" y="3384550"/>
              <a:ext cx="1692275" cy="3168650"/>
            </a:xfrm>
            <a:prstGeom prst="rect">
              <a:avLst/>
            </a:prstGeom>
            <a:noFill/>
            <a:ln w="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0251" name="Rectangle 10"/>
            <p:cNvSpPr>
              <a:spLocks noChangeArrowheads="1"/>
            </p:cNvSpPr>
            <p:nvPr/>
          </p:nvSpPr>
          <p:spPr bwMode="auto">
            <a:xfrm>
              <a:off x="1357313" y="3384550"/>
              <a:ext cx="1692275" cy="3168650"/>
            </a:xfrm>
            <a:prstGeom prst="rect">
              <a:avLst/>
            </a:prstGeom>
            <a:noFill/>
            <a:ln w="20701">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0252" name="Rectangle 11"/>
            <p:cNvSpPr>
              <a:spLocks noChangeArrowheads="1"/>
            </p:cNvSpPr>
            <p:nvPr/>
          </p:nvSpPr>
          <p:spPr bwMode="auto">
            <a:xfrm>
              <a:off x="1722438" y="4776788"/>
              <a:ext cx="963612" cy="363537"/>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0253" name="Rectangle 12"/>
            <p:cNvSpPr>
              <a:spLocks noChangeArrowheads="1"/>
            </p:cNvSpPr>
            <p:nvPr/>
          </p:nvSpPr>
          <p:spPr bwMode="auto">
            <a:xfrm>
              <a:off x="1722438" y="4776788"/>
              <a:ext cx="963612" cy="363537"/>
            </a:xfrm>
            <a:prstGeom prst="rect">
              <a:avLst/>
            </a:prstGeom>
            <a:noFill/>
            <a:ln w="20638">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0254" name="Freeform 13"/>
            <p:cNvSpPr>
              <a:spLocks/>
            </p:cNvSpPr>
            <p:nvPr/>
          </p:nvSpPr>
          <p:spPr bwMode="auto">
            <a:xfrm>
              <a:off x="2686050" y="4840288"/>
              <a:ext cx="2911475" cy="257175"/>
            </a:xfrm>
            <a:custGeom>
              <a:avLst/>
              <a:gdLst>
                <a:gd name="T0" fmla="*/ 304938131 w 1834"/>
                <a:gd name="T1" fmla="*/ 408265258 h 162"/>
                <a:gd name="T2" fmla="*/ 304938131 w 1834"/>
                <a:gd name="T3" fmla="*/ 307459046 h 162"/>
                <a:gd name="T4" fmla="*/ 2147483647 w 1834"/>
                <a:gd name="T5" fmla="*/ 307459046 h 162"/>
                <a:gd name="T6" fmla="*/ 2147483647 w 1834"/>
                <a:gd name="T7" fmla="*/ 408265258 h 162"/>
                <a:gd name="T8" fmla="*/ 2147483647 w 1834"/>
                <a:gd name="T9" fmla="*/ 204133423 h 162"/>
                <a:gd name="T10" fmla="*/ 2147483647 w 1834"/>
                <a:gd name="T11" fmla="*/ 0 h 162"/>
                <a:gd name="T12" fmla="*/ 2147483647 w 1834"/>
                <a:gd name="T13" fmla="*/ 103325598 h 162"/>
                <a:gd name="T14" fmla="*/ 304938131 w 1834"/>
                <a:gd name="T15" fmla="*/ 103325598 h 162"/>
                <a:gd name="T16" fmla="*/ 304938131 w 1834"/>
                <a:gd name="T17" fmla="*/ 0 h 162"/>
                <a:gd name="T18" fmla="*/ 0 w 1834"/>
                <a:gd name="T19" fmla="*/ 204133423 h 162"/>
                <a:gd name="T20" fmla="*/ 304938131 w 1834"/>
                <a:gd name="T21" fmla="*/ 408265258 h 1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34"/>
                <a:gd name="T34" fmla="*/ 0 h 162"/>
                <a:gd name="T35" fmla="*/ 1834 w 1834"/>
                <a:gd name="T36" fmla="*/ 162 h 16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34" h="162">
                  <a:moveTo>
                    <a:pt x="121" y="162"/>
                  </a:moveTo>
                  <a:lnTo>
                    <a:pt x="121" y="122"/>
                  </a:lnTo>
                  <a:lnTo>
                    <a:pt x="1726" y="122"/>
                  </a:lnTo>
                  <a:lnTo>
                    <a:pt x="1726" y="162"/>
                  </a:lnTo>
                  <a:lnTo>
                    <a:pt x="1834" y="81"/>
                  </a:lnTo>
                  <a:lnTo>
                    <a:pt x="1726" y="0"/>
                  </a:lnTo>
                  <a:lnTo>
                    <a:pt x="1726" y="41"/>
                  </a:lnTo>
                  <a:lnTo>
                    <a:pt x="121" y="41"/>
                  </a:lnTo>
                  <a:lnTo>
                    <a:pt x="121" y="0"/>
                  </a:lnTo>
                  <a:lnTo>
                    <a:pt x="0" y="81"/>
                  </a:lnTo>
                  <a:lnTo>
                    <a:pt x="121" y="162"/>
                  </a:lnTo>
                  <a:close/>
                </a:path>
              </a:pathLst>
            </a:custGeom>
            <a:solidFill>
              <a:srgbClr val="FFFFFF"/>
            </a:solidFill>
            <a:ln w="0">
              <a:solidFill>
                <a:srgbClr val="FF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0255" name="Freeform 14"/>
            <p:cNvSpPr>
              <a:spLocks/>
            </p:cNvSpPr>
            <p:nvPr/>
          </p:nvSpPr>
          <p:spPr bwMode="auto">
            <a:xfrm>
              <a:off x="2686050" y="4840288"/>
              <a:ext cx="2911475" cy="257175"/>
            </a:xfrm>
            <a:custGeom>
              <a:avLst/>
              <a:gdLst>
                <a:gd name="T0" fmla="*/ 2147483647 w 136"/>
                <a:gd name="T1" fmla="*/ 2147483647 h 12"/>
                <a:gd name="T2" fmla="*/ 2147483647 w 136"/>
                <a:gd name="T3" fmla="*/ 2147483647 h 12"/>
                <a:gd name="T4" fmla="*/ 2147483647 w 136"/>
                <a:gd name="T5" fmla="*/ 2147483647 h 12"/>
                <a:gd name="T6" fmla="*/ 2147483647 w 136"/>
                <a:gd name="T7" fmla="*/ 2147483647 h 12"/>
                <a:gd name="T8" fmla="*/ 2147483647 w 136"/>
                <a:gd name="T9" fmla="*/ 2147483647 h 12"/>
                <a:gd name="T10" fmla="*/ 2147483647 w 136"/>
                <a:gd name="T11" fmla="*/ 0 h 12"/>
                <a:gd name="T12" fmla="*/ 2147483647 w 136"/>
                <a:gd name="T13" fmla="*/ 1377900684 h 12"/>
                <a:gd name="T14" fmla="*/ 2147483647 w 136"/>
                <a:gd name="T15" fmla="*/ 1377900684 h 12"/>
                <a:gd name="T16" fmla="*/ 2147483647 w 136"/>
                <a:gd name="T17" fmla="*/ 0 h 12"/>
                <a:gd name="T18" fmla="*/ 0 w 136"/>
                <a:gd name="T19" fmla="*/ 2147483647 h 12"/>
                <a:gd name="T20" fmla="*/ 2147483647 w 136"/>
                <a:gd name="T21" fmla="*/ 2147483647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6"/>
                <a:gd name="T34" fmla="*/ 0 h 12"/>
                <a:gd name="T35" fmla="*/ 136 w 136"/>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6" h="12">
                  <a:moveTo>
                    <a:pt x="9" y="12"/>
                  </a:moveTo>
                  <a:lnTo>
                    <a:pt x="9" y="9"/>
                  </a:lnTo>
                  <a:lnTo>
                    <a:pt x="128" y="9"/>
                  </a:lnTo>
                  <a:lnTo>
                    <a:pt x="128" y="12"/>
                  </a:lnTo>
                  <a:lnTo>
                    <a:pt x="136" y="6"/>
                  </a:lnTo>
                  <a:lnTo>
                    <a:pt x="128" y="0"/>
                  </a:lnTo>
                  <a:lnTo>
                    <a:pt x="128" y="3"/>
                  </a:lnTo>
                  <a:lnTo>
                    <a:pt x="9" y="3"/>
                  </a:lnTo>
                  <a:lnTo>
                    <a:pt x="9" y="0"/>
                  </a:lnTo>
                  <a:lnTo>
                    <a:pt x="0" y="6"/>
                  </a:lnTo>
                  <a:lnTo>
                    <a:pt x="9" y="12"/>
                  </a:lnTo>
                </a:path>
              </a:pathLst>
            </a:custGeom>
            <a:noFill/>
            <a:ln w="206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0256" name="Rectangle 15"/>
            <p:cNvSpPr>
              <a:spLocks noChangeArrowheads="1"/>
            </p:cNvSpPr>
            <p:nvPr/>
          </p:nvSpPr>
          <p:spPr bwMode="auto">
            <a:xfrm>
              <a:off x="1979613" y="4841875"/>
              <a:ext cx="434975"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MDR</a:t>
              </a:r>
              <a:endParaRPr lang="en-CA" altLang="en-US" sz="2400" dirty="0">
                <a:latin typeface="Corbel" panose="020B0503020204020204" pitchFamily="34" charset="0"/>
              </a:endParaRPr>
            </a:p>
          </p:txBody>
        </p:sp>
        <p:sp>
          <p:nvSpPr>
            <p:cNvPr id="10257" name="Freeform 16"/>
            <p:cNvSpPr>
              <a:spLocks/>
            </p:cNvSpPr>
            <p:nvPr/>
          </p:nvSpPr>
          <p:spPr bwMode="auto">
            <a:xfrm>
              <a:off x="2686050" y="4049713"/>
              <a:ext cx="2911475" cy="255587"/>
            </a:xfrm>
            <a:custGeom>
              <a:avLst/>
              <a:gdLst>
                <a:gd name="T0" fmla="*/ 0 w 1834"/>
                <a:gd name="T1" fmla="*/ 304937500 h 161"/>
                <a:gd name="T2" fmla="*/ 2147483647 w 1834"/>
                <a:gd name="T3" fmla="*/ 304937500 h 161"/>
                <a:gd name="T4" fmla="*/ 2147483647 w 1834"/>
                <a:gd name="T5" fmla="*/ 405743514 h 161"/>
                <a:gd name="T6" fmla="*/ 2147483647 w 1834"/>
                <a:gd name="T7" fmla="*/ 201612079 h 161"/>
                <a:gd name="T8" fmla="*/ 2147483647 w 1834"/>
                <a:gd name="T9" fmla="*/ 0 h 161"/>
                <a:gd name="T10" fmla="*/ 2147483647 w 1834"/>
                <a:gd name="T11" fmla="*/ 100806039 h 161"/>
                <a:gd name="T12" fmla="*/ 0 w 1834"/>
                <a:gd name="T13" fmla="*/ 100806039 h 161"/>
                <a:gd name="T14" fmla="*/ 0 w 1834"/>
                <a:gd name="T15" fmla="*/ 304937500 h 161"/>
                <a:gd name="T16" fmla="*/ 0 60000 65536"/>
                <a:gd name="T17" fmla="*/ 0 60000 65536"/>
                <a:gd name="T18" fmla="*/ 0 60000 65536"/>
                <a:gd name="T19" fmla="*/ 0 60000 65536"/>
                <a:gd name="T20" fmla="*/ 0 60000 65536"/>
                <a:gd name="T21" fmla="*/ 0 60000 65536"/>
                <a:gd name="T22" fmla="*/ 0 60000 65536"/>
                <a:gd name="T23" fmla="*/ 0 60000 65536"/>
                <a:gd name="T24" fmla="*/ 0 w 1834"/>
                <a:gd name="T25" fmla="*/ 0 h 161"/>
                <a:gd name="T26" fmla="*/ 1834 w 1834"/>
                <a:gd name="T27" fmla="*/ 161 h 16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834" h="161">
                  <a:moveTo>
                    <a:pt x="0" y="121"/>
                  </a:moveTo>
                  <a:lnTo>
                    <a:pt x="1726" y="121"/>
                  </a:lnTo>
                  <a:lnTo>
                    <a:pt x="1726" y="161"/>
                  </a:lnTo>
                  <a:lnTo>
                    <a:pt x="1834" y="80"/>
                  </a:lnTo>
                  <a:lnTo>
                    <a:pt x="1726" y="0"/>
                  </a:lnTo>
                  <a:lnTo>
                    <a:pt x="1726" y="40"/>
                  </a:lnTo>
                  <a:lnTo>
                    <a:pt x="0" y="40"/>
                  </a:lnTo>
                  <a:lnTo>
                    <a:pt x="0" y="121"/>
                  </a:lnTo>
                  <a:close/>
                </a:path>
              </a:pathLst>
            </a:custGeom>
            <a:solidFill>
              <a:srgbClr val="FFFFFF"/>
            </a:solidFill>
            <a:ln w="0">
              <a:solidFill>
                <a:srgbClr val="FF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0258" name="Freeform 17"/>
            <p:cNvSpPr>
              <a:spLocks/>
            </p:cNvSpPr>
            <p:nvPr/>
          </p:nvSpPr>
          <p:spPr bwMode="auto">
            <a:xfrm>
              <a:off x="2686050" y="4049713"/>
              <a:ext cx="2911475" cy="255587"/>
            </a:xfrm>
            <a:custGeom>
              <a:avLst/>
              <a:gdLst>
                <a:gd name="T0" fmla="*/ 0 w 136"/>
                <a:gd name="T1" fmla="*/ 2147483647 h 12"/>
                <a:gd name="T2" fmla="*/ 2147483647 w 136"/>
                <a:gd name="T3" fmla="*/ 2147483647 h 12"/>
                <a:gd name="T4" fmla="*/ 2147483647 w 136"/>
                <a:gd name="T5" fmla="*/ 2147483647 h 12"/>
                <a:gd name="T6" fmla="*/ 2147483647 w 136"/>
                <a:gd name="T7" fmla="*/ 2147483647 h 12"/>
                <a:gd name="T8" fmla="*/ 2147483647 w 136"/>
                <a:gd name="T9" fmla="*/ 0 h 12"/>
                <a:gd name="T10" fmla="*/ 2147483647 w 136"/>
                <a:gd name="T11" fmla="*/ 1360936778 h 12"/>
                <a:gd name="T12" fmla="*/ 0 w 136"/>
                <a:gd name="T13" fmla="*/ 1360936778 h 12"/>
                <a:gd name="T14" fmla="*/ 0 60000 65536"/>
                <a:gd name="T15" fmla="*/ 0 60000 65536"/>
                <a:gd name="T16" fmla="*/ 0 60000 65536"/>
                <a:gd name="T17" fmla="*/ 0 60000 65536"/>
                <a:gd name="T18" fmla="*/ 0 60000 65536"/>
                <a:gd name="T19" fmla="*/ 0 60000 65536"/>
                <a:gd name="T20" fmla="*/ 0 60000 65536"/>
                <a:gd name="T21" fmla="*/ 0 w 136"/>
                <a:gd name="T22" fmla="*/ 0 h 12"/>
                <a:gd name="T23" fmla="*/ 136 w 136"/>
                <a:gd name="T24" fmla="*/ 12 h 1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36" h="12">
                  <a:moveTo>
                    <a:pt x="0" y="9"/>
                  </a:moveTo>
                  <a:lnTo>
                    <a:pt x="128" y="9"/>
                  </a:lnTo>
                  <a:lnTo>
                    <a:pt x="128" y="12"/>
                  </a:lnTo>
                  <a:lnTo>
                    <a:pt x="136" y="6"/>
                  </a:lnTo>
                  <a:lnTo>
                    <a:pt x="128" y="0"/>
                  </a:lnTo>
                  <a:lnTo>
                    <a:pt x="128" y="3"/>
                  </a:lnTo>
                  <a:lnTo>
                    <a:pt x="0" y="3"/>
                  </a:lnTo>
                </a:path>
              </a:pathLst>
            </a:custGeom>
            <a:noFill/>
            <a:ln w="206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0259" name="Rectangle 18"/>
            <p:cNvSpPr>
              <a:spLocks noChangeArrowheads="1"/>
            </p:cNvSpPr>
            <p:nvPr/>
          </p:nvSpPr>
          <p:spPr bwMode="auto">
            <a:xfrm>
              <a:off x="1722438" y="4006850"/>
              <a:ext cx="963612" cy="363538"/>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0260" name="Rectangle 19"/>
            <p:cNvSpPr>
              <a:spLocks noChangeArrowheads="1"/>
            </p:cNvSpPr>
            <p:nvPr/>
          </p:nvSpPr>
          <p:spPr bwMode="auto">
            <a:xfrm>
              <a:off x="1722438" y="4006850"/>
              <a:ext cx="963612" cy="363538"/>
            </a:xfrm>
            <a:prstGeom prst="rect">
              <a:avLst/>
            </a:prstGeom>
            <a:noFill/>
            <a:ln w="20638">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0261" name="Rectangle 20"/>
            <p:cNvSpPr>
              <a:spLocks noChangeArrowheads="1"/>
            </p:cNvSpPr>
            <p:nvPr/>
          </p:nvSpPr>
          <p:spPr bwMode="auto">
            <a:xfrm>
              <a:off x="1979613" y="4049713"/>
              <a:ext cx="434975"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MAR</a:t>
              </a:r>
              <a:endParaRPr lang="en-CA" altLang="en-US" sz="2400" dirty="0">
                <a:latin typeface="Corbel" panose="020B0503020204020204" pitchFamily="34" charset="0"/>
              </a:endParaRPr>
            </a:p>
          </p:txBody>
        </p:sp>
        <p:sp>
          <p:nvSpPr>
            <p:cNvPr id="10262" name="Rectangle 21"/>
            <p:cNvSpPr>
              <a:spLocks noChangeArrowheads="1"/>
            </p:cNvSpPr>
            <p:nvPr/>
          </p:nvSpPr>
          <p:spPr bwMode="auto">
            <a:xfrm>
              <a:off x="5597525" y="3384550"/>
              <a:ext cx="2119313" cy="3168650"/>
            </a:xfrm>
            <a:prstGeom prst="rect">
              <a:avLst/>
            </a:prstGeom>
            <a:noFill/>
            <a:ln w="20638">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0263" name="Rectangle 22"/>
            <p:cNvSpPr>
              <a:spLocks noChangeArrowheads="1"/>
            </p:cNvSpPr>
            <p:nvPr/>
          </p:nvSpPr>
          <p:spPr bwMode="auto">
            <a:xfrm>
              <a:off x="4162425" y="3621088"/>
              <a:ext cx="84138"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i="1" dirty="0">
                  <a:solidFill>
                    <a:srgbClr val="000000"/>
                  </a:solidFill>
                  <a:latin typeface="Nimbus Roman No9 L"/>
                </a:rPr>
                <a:t>k</a:t>
              </a:r>
              <a:endParaRPr lang="en-CA" altLang="en-US" sz="2400" dirty="0">
                <a:latin typeface="Corbel" panose="020B0503020204020204" pitchFamily="34" charset="0"/>
              </a:endParaRPr>
            </a:p>
          </p:txBody>
        </p:sp>
        <p:sp>
          <p:nvSpPr>
            <p:cNvPr id="10264" name="Rectangle 23"/>
            <p:cNvSpPr>
              <a:spLocks noChangeArrowheads="1"/>
            </p:cNvSpPr>
            <p:nvPr/>
          </p:nvSpPr>
          <p:spPr bwMode="auto">
            <a:xfrm>
              <a:off x="4248150" y="3621088"/>
              <a:ext cx="263525"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-bit</a:t>
              </a:r>
              <a:endParaRPr lang="en-CA" altLang="en-US" sz="2400" dirty="0">
                <a:latin typeface="Corbel" panose="020B0503020204020204" pitchFamily="34" charset="0"/>
              </a:endParaRPr>
            </a:p>
          </p:txBody>
        </p:sp>
        <p:sp>
          <p:nvSpPr>
            <p:cNvPr id="10265" name="Rectangle 24"/>
            <p:cNvSpPr>
              <a:spLocks noChangeArrowheads="1"/>
            </p:cNvSpPr>
            <p:nvPr/>
          </p:nvSpPr>
          <p:spPr bwMode="auto">
            <a:xfrm>
              <a:off x="3884613" y="3792538"/>
              <a:ext cx="884237"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address bus</a:t>
              </a:r>
              <a:endParaRPr lang="en-CA" altLang="en-US" sz="2400" dirty="0">
                <a:latin typeface="Corbel" panose="020B0503020204020204" pitchFamily="34" charset="0"/>
              </a:endParaRPr>
            </a:p>
          </p:txBody>
        </p:sp>
        <p:sp>
          <p:nvSpPr>
            <p:cNvPr id="10266" name="Rectangle 25"/>
            <p:cNvSpPr>
              <a:spLocks noChangeArrowheads="1"/>
            </p:cNvSpPr>
            <p:nvPr/>
          </p:nvSpPr>
          <p:spPr bwMode="auto">
            <a:xfrm>
              <a:off x="4141788" y="4392613"/>
              <a:ext cx="952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i="1" dirty="0">
                  <a:solidFill>
                    <a:srgbClr val="000000"/>
                  </a:solidFill>
                  <a:latin typeface="Nimbus Roman No9 L"/>
                </a:rPr>
                <a:t>n</a:t>
              </a:r>
              <a:endParaRPr lang="en-CA" altLang="en-US" sz="2400" dirty="0">
                <a:latin typeface="Corbel" panose="020B0503020204020204" pitchFamily="34" charset="0"/>
              </a:endParaRPr>
            </a:p>
          </p:txBody>
        </p:sp>
        <p:sp>
          <p:nvSpPr>
            <p:cNvPr id="10267" name="Rectangle 26"/>
            <p:cNvSpPr>
              <a:spLocks noChangeArrowheads="1"/>
            </p:cNvSpPr>
            <p:nvPr/>
          </p:nvSpPr>
          <p:spPr bwMode="auto">
            <a:xfrm>
              <a:off x="4248150" y="4392613"/>
              <a:ext cx="263525"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-bit</a:t>
              </a:r>
              <a:endParaRPr lang="en-CA" altLang="en-US" sz="2400" dirty="0">
                <a:latin typeface="Corbel" panose="020B0503020204020204" pitchFamily="34" charset="0"/>
              </a:endParaRPr>
            </a:p>
          </p:txBody>
        </p:sp>
        <p:sp>
          <p:nvSpPr>
            <p:cNvPr id="10268" name="Rectangle 27"/>
            <p:cNvSpPr>
              <a:spLocks noChangeArrowheads="1"/>
            </p:cNvSpPr>
            <p:nvPr/>
          </p:nvSpPr>
          <p:spPr bwMode="auto">
            <a:xfrm>
              <a:off x="4013200" y="4584700"/>
              <a:ext cx="6286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data bus</a:t>
              </a:r>
              <a:endParaRPr lang="en-CA" altLang="en-US" sz="2400" dirty="0">
                <a:latin typeface="Corbel" panose="020B0503020204020204" pitchFamily="34" charset="0"/>
              </a:endParaRPr>
            </a:p>
          </p:txBody>
        </p:sp>
        <p:sp>
          <p:nvSpPr>
            <p:cNvPr id="10269" name="Rectangle 28"/>
            <p:cNvSpPr>
              <a:spLocks noChangeArrowheads="1"/>
            </p:cNvSpPr>
            <p:nvPr/>
          </p:nvSpPr>
          <p:spPr bwMode="auto">
            <a:xfrm>
              <a:off x="3841750" y="5868988"/>
              <a:ext cx="987425"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Control lines</a:t>
              </a:r>
              <a:endParaRPr lang="en-CA" altLang="en-US" sz="2400" dirty="0">
                <a:latin typeface="Corbel" panose="020B0503020204020204" pitchFamily="34" charset="0"/>
              </a:endParaRPr>
            </a:p>
          </p:txBody>
        </p:sp>
        <p:sp>
          <p:nvSpPr>
            <p:cNvPr id="10270" name="Rectangle 29"/>
            <p:cNvSpPr>
              <a:spLocks noChangeArrowheads="1"/>
            </p:cNvSpPr>
            <p:nvPr/>
          </p:nvSpPr>
          <p:spPr bwMode="auto">
            <a:xfrm>
              <a:off x="3584575" y="6146800"/>
              <a:ext cx="1465263"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          , MFC, etc.)</a:t>
              </a:r>
              <a:endParaRPr lang="en-CA" altLang="en-US" sz="2400" dirty="0">
                <a:latin typeface="Corbel" panose="020B0503020204020204" pitchFamily="34" charset="0"/>
              </a:endParaRPr>
            </a:p>
          </p:txBody>
        </p:sp>
        <p:sp>
          <p:nvSpPr>
            <p:cNvPr id="10271" name="Rectangle 30"/>
            <p:cNvSpPr>
              <a:spLocks noChangeArrowheads="1"/>
            </p:cNvSpPr>
            <p:nvPr/>
          </p:nvSpPr>
          <p:spPr bwMode="auto">
            <a:xfrm>
              <a:off x="1808163" y="3535363"/>
              <a:ext cx="792162"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b="1" dirty="0">
                  <a:solidFill>
                    <a:srgbClr val="000000"/>
                  </a:solidFill>
                  <a:latin typeface="Nimbus Roman No9 L"/>
                </a:rPr>
                <a:t>Processor</a:t>
              </a:r>
              <a:endParaRPr lang="en-CA" altLang="en-US" sz="2400" dirty="0">
                <a:latin typeface="Corbel" panose="020B0503020204020204" pitchFamily="34" charset="0"/>
              </a:endParaRPr>
            </a:p>
          </p:txBody>
        </p:sp>
        <p:sp>
          <p:nvSpPr>
            <p:cNvPr id="10272" name="Rectangle 31"/>
            <p:cNvSpPr>
              <a:spLocks noChangeArrowheads="1"/>
            </p:cNvSpPr>
            <p:nvPr/>
          </p:nvSpPr>
          <p:spPr bwMode="auto">
            <a:xfrm>
              <a:off x="6281738" y="3471863"/>
              <a:ext cx="744537"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b="1" dirty="0">
                  <a:solidFill>
                    <a:srgbClr val="000000"/>
                  </a:solidFill>
                  <a:latin typeface="Nimbus Roman No9 L"/>
                </a:rPr>
                <a:t> Memory</a:t>
              </a:r>
              <a:endParaRPr lang="en-CA" altLang="en-US" sz="2400" dirty="0">
                <a:latin typeface="Corbel" panose="020B0503020204020204" pitchFamily="34" charset="0"/>
              </a:endParaRPr>
            </a:p>
          </p:txBody>
        </p:sp>
        <p:sp>
          <p:nvSpPr>
            <p:cNvPr id="10273" name="Rectangle 32"/>
            <p:cNvSpPr>
              <a:spLocks noChangeArrowheads="1"/>
            </p:cNvSpPr>
            <p:nvPr/>
          </p:nvSpPr>
          <p:spPr bwMode="auto">
            <a:xfrm>
              <a:off x="6303963" y="4884738"/>
              <a:ext cx="6858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locations</a:t>
              </a:r>
              <a:endParaRPr lang="en-CA" altLang="en-US" sz="2400" dirty="0">
                <a:latin typeface="Corbel" panose="020B0503020204020204" pitchFamily="34" charset="0"/>
              </a:endParaRPr>
            </a:p>
          </p:txBody>
        </p:sp>
        <p:sp>
          <p:nvSpPr>
            <p:cNvPr id="10274" name="Rectangle 33"/>
            <p:cNvSpPr>
              <a:spLocks noChangeArrowheads="1"/>
            </p:cNvSpPr>
            <p:nvPr/>
          </p:nvSpPr>
          <p:spPr bwMode="auto">
            <a:xfrm>
              <a:off x="5754022" y="5376863"/>
              <a:ext cx="11112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Word length =</a:t>
              </a:r>
              <a:endParaRPr lang="en-CA" altLang="en-US" sz="2400" dirty="0">
                <a:latin typeface="Corbel" panose="020B0503020204020204" pitchFamily="34" charset="0"/>
              </a:endParaRPr>
            </a:p>
          </p:txBody>
        </p:sp>
        <p:sp>
          <p:nvSpPr>
            <p:cNvPr id="10275" name="Rectangle 34"/>
            <p:cNvSpPr>
              <a:spLocks noChangeArrowheads="1"/>
            </p:cNvSpPr>
            <p:nvPr/>
          </p:nvSpPr>
          <p:spPr bwMode="auto">
            <a:xfrm>
              <a:off x="7072000" y="5376863"/>
              <a:ext cx="9525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i="1" dirty="0">
                  <a:solidFill>
                    <a:srgbClr val="000000"/>
                  </a:solidFill>
                  <a:latin typeface="Nimbus Roman No9 L"/>
                </a:rPr>
                <a:t>n</a:t>
              </a:r>
              <a:endParaRPr lang="en-CA" altLang="en-US" sz="2400" dirty="0">
                <a:latin typeface="Corbel" panose="020B0503020204020204" pitchFamily="34" charset="0"/>
              </a:endParaRPr>
            </a:p>
          </p:txBody>
        </p:sp>
        <p:sp>
          <p:nvSpPr>
            <p:cNvPr id="10276" name="Rectangle 35"/>
            <p:cNvSpPr>
              <a:spLocks noChangeArrowheads="1"/>
            </p:cNvSpPr>
            <p:nvPr/>
          </p:nvSpPr>
          <p:spPr bwMode="auto">
            <a:xfrm>
              <a:off x="7167249" y="5376863"/>
              <a:ext cx="322263"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 bits</a:t>
              </a:r>
              <a:endParaRPr lang="en-CA" altLang="en-US" sz="2400" dirty="0">
                <a:latin typeface="Corbel" panose="020B0503020204020204" pitchFamily="34" charset="0"/>
              </a:endParaRPr>
            </a:p>
          </p:txBody>
        </p:sp>
        <p:sp>
          <p:nvSpPr>
            <p:cNvPr id="10277" name="Rectangle 36"/>
            <p:cNvSpPr>
              <a:spLocks noChangeArrowheads="1"/>
            </p:cNvSpPr>
            <p:nvPr/>
          </p:nvSpPr>
          <p:spPr bwMode="auto">
            <a:xfrm>
              <a:off x="3970338" y="6126163"/>
              <a:ext cx="179387"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W</a:t>
              </a:r>
              <a:endParaRPr lang="en-CA" altLang="en-US" sz="2400" dirty="0">
                <a:latin typeface="Corbel" panose="020B0503020204020204" pitchFamily="34" charset="0"/>
              </a:endParaRPr>
            </a:p>
          </p:txBody>
        </p:sp>
        <p:sp>
          <p:nvSpPr>
            <p:cNvPr id="10278" name="Line 37"/>
            <p:cNvSpPr>
              <a:spLocks noChangeShapeType="1"/>
            </p:cNvSpPr>
            <p:nvPr/>
          </p:nvSpPr>
          <p:spPr bwMode="auto">
            <a:xfrm flipH="1">
              <a:off x="3990975" y="6146800"/>
              <a:ext cx="150813" cy="1588"/>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0279" name="Rectangle 38"/>
            <p:cNvSpPr>
              <a:spLocks noChangeArrowheads="1"/>
            </p:cNvSpPr>
            <p:nvPr/>
          </p:nvSpPr>
          <p:spPr bwMode="auto">
            <a:xfrm>
              <a:off x="3713163" y="6126163"/>
              <a:ext cx="1270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R</a:t>
              </a:r>
              <a:endParaRPr lang="en-CA" altLang="en-US" sz="2400" dirty="0">
                <a:latin typeface="Corbel" panose="020B0503020204020204" pitchFamily="34" charset="0"/>
              </a:endParaRPr>
            </a:p>
          </p:txBody>
        </p:sp>
        <p:sp>
          <p:nvSpPr>
            <p:cNvPr id="10280" name="Rectangle 39"/>
            <p:cNvSpPr>
              <a:spLocks noChangeArrowheads="1"/>
            </p:cNvSpPr>
            <p:nvPr/>
          </p:nvSpPr>
          <p:spPr bwMode="auto">
            <a:xfrm>
              <a:off x="3884613" y="6126163"/>
              <a:ext cx="52387"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a:t>
              </a:r>
              <a:endParaRPr lang="en-CA" altLang="en-US" sz="2400" dirty="0">
                <a:latin typeface="Corbel" panose="020B0503020204020204" pitchFamily="34" charset="0"/>
              </a:endParaRPr>
            </a:p>
          </p:txBody>
        </p:sp>
      </p:grpSp>
      <p:pic>
        <p:nvPicPr>
          <p:cNvPr id="3" name="Picture 2">
            <a:extLst>
              <a:ext uri="{FF2B5EF4-FFF2-40B4-BE49-F238E27FC236}">
                <a16:creationId xmlns:a16="http://schemas.microsoft.com/office/drawing/2014/main" xmlns="" id="{C023DE81-52DB-43B5-BEB5-C6BACCC96ECB}"/>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
    </mc:Choice>
    <mc:Fallback>
      <p:transition spd="slow" advTm="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FE0410-71DB-428C-87E3-0E404B9B2687}"/>
              </a:ext>
            </a:extLst>
          </p:cNvPr>
          <p:cNvSpPr>
            <a:spLocks noGrp="1"/>
          </p:cNvSpPr>
          <p:nvPr>
            <p:ph type="title"/>
          </p:nvPr>
        </p:nvSpPr>
        <p:spPr/>
        <p:txBody>
          <a:bodyPr/>
          <a:lstStyle/>
          <a:p>
            <a:r>
              <a:rPr lang="en-IN" dirty="0">
                <a:solidFill>
                  <a:srgbClr val="C00000"/>
                </a:solidFill>
              </a:rPr>
              <a:t>LRU (Least Recently Used) </a:t>
            </a:r>
          </a:p>
        </p:txBody>
      </p:sp>
      <p:sp>
        <p:nvSpPr>
          <p:cNvPr id="4" name="TextBox 3">
            <a:extLst>
              <a:ext uri="{FF2B5EF4-FFF2-40B4-BE49-F238E27FC236}">
                <a16:creationId xmlns:a16="http://schemas.microsoft.com/office/drawing/2014/main" xmlns="" id="{E21ECF73-EF9F-44BC-8473-AE897FC492EF}"/>
              </a:ext>
            </a:extLst>
          </p:cNvPr>
          <p:cNvSpPr txBox="1"/>
          <p:nvPr/>
        </p:nvSpPr>
        <p:spPr>
          <a:xfrm>
            <a:off x="381000" y="1676400"/>
            <a:ext cx="8001000" cy="254076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Advantages: </a:t>
            </a:r>
          </a:p>
          <a:p>
            <a:pPr marL="742950" lvl="1" indent="-285750">
              <a:lnSpc>
                <a:spcPct val="150000"/>
              </a:lnSpc>
              <a:buFont typeface="Arial" panose="020B0604020202020204" pitchFamily="34" charset="0"/>
              <a:buChar char="•"/>
            </a:pPr>
            <a:r>
              <a:rPr lang="fr-FR" dirty="0">
                <a:solidFill>
                  <a:srgbClr val="000000"/>
                </a:solidFill>
                <a:latin typeface="Georgia" panose="02040502050405020303" pitchFamily="18" charset="0"/>
              </a:rPr>
              <a:t>LRU page replacement algorithm is quiet efficient.</a:t>
            </a:r>
            <a:endParaRPr lang="en-US" dirty="0">
              <a:solidFill>
                <a:srgbClr val="438186"/>
              </a:solidFill>
              <a:latin typeface="Georgia" panose="02040502050405020303" pitchFamily="18" charset="0"/>
            </a:endParaRPr>
          </a:p>
          <a:p>
            <a:pPr marL="285750"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Disadvantages: </a:t>
            </a:r>
          </a:p>
          <a:p>
            <a:pPr marL="742950" lvl="1"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Implementation difficult. This algorithm requires keeping track of what was used when, which is expensive if one wants to make sure</a:t>
            </a:r>
          </a:p>
          <a:p>
            <a:pPr marL="742950" lvl="1"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the algorithm always discards the least recently used item.</a:t>
            </a:r>
            <a:endParaRPr lang="en-US" dirty="0"/>
          </a:p>
        </p:txBody>
      </p:sp>
    </p:spTree>
    <p:extLst>
      <p:ext uri="{BB962C8B-B14F-4D97-AF65-F5344CB8AC3E}">
        <p14:creationId xmlns:p14="http://schemas.microsoft.com/office/powerpoint/2010/main" val="49904427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FE0410-71DB-428C-87E3-0E404B9B2687}"/>
              </a:ext>
            </a:extLst>
          </p:cNvPr>
          <p:cNvSpPr>
            <a:spLocks noGrp="1"/>
          </p:cNvSpPr>
          <p:nvPr>
            <p:ph type="title"/>
          </p:nvPr>
        </p:nvSpPr>
        <p:spPr>
          <a:xfrm>
            <a:off x="304800" y="286604"/>
            <a:ext cx="8686800" cy="1450757"/>
          </a:xfrm>
        </p:spPr>
        <p:txBody>
          <a:bodyPr/>
          <a:lstStyle/>
          <a:p>
            <a:r>
              <a:rPr lang="en-US" dirty="0">
                <a:solidFill>
                  <a:srgbClr val="C00000"/>
                </a:solidFill>
              </a:rPr>
              <a:t>Comparison of Clock with FIFO and LRU</a:t>
            </a:r>
            <a:endParaRPr lang="en-IN" dirty="0">
              <a:solidFill>
                <a:srgbClr val="C00000"/>
              </a:solidFill>
            </a:endParaRPr>
          </a:p>
        </p:txBody>
      </p:sp>
      <p:pic>
        <p:nvPicPr>
          <p:cNvPr id="5" name="Picture 4">
            <a:extLst>
              <a:ext uri="{FF2B5EF4-FFF2-40B4-BE49-F238E27FC236}">
                <a16:creationId xmlns:a16="http://schemas.microsoft.com/office/drawing/2014/main" xmlns="" id="{6A9A9D18-6ECD-405C-BC71-7559D8FF87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1219200"/>
            <a:ext cx="7543800" cy="4838949"/>
          </a:xfrm>
          <a:prstGeom prst="rect">
            <a:avLst/>
          </a:prstGeom>
        </p:spPr>
      </p:pic>
    </p:spTree>
    <p:extLst>
      <p:ext uri="{BB962C8B-B14F-4D97-AF65-F5344CB8AC3E}">
        <p14:creationId xmlns:p14="http://schemas.microsoft.com/office/powerpoint/2010/main" val="233711640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FE0410-71DB-428C-87E3-0E404B9B2687}"/>
              </a:ext>
            </a:extLst>
          </p:cNvPr>
          <p:cNvSpPr>
            <a:spLocks noGrp="1"/>
          </p:cNvSpPr>
          <p:nvPr>
            <p:ph type="title"/>
          </p:nvPr>
        </p:nvSpPr>
        <p:spPr/>
        <p:txBody>
          <a:bodyPr/>
          <a:lstStyle/>
          <a:p>
            <a:r>
              <a:rPr lang="en-IN" dirty="0">
                <a:solidFill>
                  <a:srgbClr val="C00000"/>
                </a:solidFill>
              </a:rPr>
              <a:t>LFU (Least Frequently Used)</a:t>
            </a:r>
          </a:p>
        </p:txBody>
      </p:sp>
      <p:sp>
        <p:nvSpPr>
          <p:cNvPr id="4" name="TextBox 3">
            <a:extLst>
              <a:ext uri="{FF2B5EF4-FFF2-40B4-BE49-F238E27FC236}">
                <a16:creationId xmlns:a16="http://schemas.microsoft.com/office/drawing/2014/main" xmlns="" id="{E21ECF73-EF9F-44BC-8473-AE897FC492EF}"/>
              </a:ext>
            </a:extLst>
          </p:cNvPr>
          <p:cNvSpPr txBox="1"/>
          <p:nvPr/>
        </p:nvSpPr>
        <p:spPr>
          <a:xfrm>
            <a:off x="457200" y="1524000"/>
            <a:ext cx="8001000" cy="4618252"/>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IN" sz="1800" b="0" i="0" u="none" strike="noStrike" baseline="0" dirty="0">
                <a:solidFill>
                  <a:srgbClr val="000000"/>
                </a:solidFill>
                <a:latin typeface="Georgia" panose="02040502050405020303" pitchFamily="18" charset="0"/>
              </a:rPr>
              <a:t>The Least-Frequently-Used (LFU) Replacement </a:t>
            </a:r>
            <a:r>
              <a:rPr lang="en-US" sz="1800" b="0" i="0" u="none" strike="noStrike" baseline="0" dirty="0">
                <a:solidFill>
                  <a:srgbClr val="000000"/>
                </a:solidFill>
                <a:latin typeface="Georgia" panose="02040502050405020303" pitchFamily="18" charset="0"/>
              </a:rPr>
              <a:t>technique replaces the least-frequently block in use when an eviction must take place.</a:t>
            </a:r>
          </a:p>
          <a:p>
            <a:pPr marL="285750" indent="-285750" algn="just">
              <a:lnSpc>
                <a:spcPct val="150000"/>
              </a:lnSpc>
              <a:buFont typeface="Arial" panose="020B0604020202020204" pitchFamily="34" charset="0"/>
              <a:buChar char="•"/>
            </a:pPr>
            <a:r>
              <a:rPr lang="en-US" sz="1800" b="0" i="0" u="none" strike="noStrike" baseline="0" dirty="0">
                <a:solidFill>
                  <a:srgbClr val="000000"/>
                </a:solidFill>
                <a:latin typeface="Georgia" panose="02040502050405020303" pitchFamily="18" charset="0"/>
              </a:rPr>
              <a:t>Software counter associated with each block, initially zero is required in this algorithm.</a:t>
            </a:r>
          </a:p>
          <a:p>
            <a:pPr marL="285750" indent="-285750" algn="just">
              <a:lnSpc>
                <a:spcPct val="150000"/>
              </a:lnSpc>
              <a:buFont typeface="Arial" panose="020B0604020202020204" pitchFamily="34" charset="0"/>
              <a:buChar char="•"/>
            </a:pPr>
            <a:r>
              <a:rPr lang="en-US" sz="1800" b="0" i="0" u="none" strike="noStrike" baseline="0" dirty="0">
                <a:solidFill>
                  <a:srgbClr val="000000"/>
                </a:solidFill>
                <a:latin typeface="Georgia" panose="02040502050405020303" pitchFamily="18" charset="0"/>
              </a:rPr>
              <a:t>The operating system checks all the blocks in the cache at each clock interrupt.</a:t>
            </a:r>
          </a:p>
          <a:p>
            <a:pPr marL="285750" indent="-285750" algn="just">
              <a:lnSpc>
                <a:spcPct val="150000"/>
              </a:lnSpc>
              <a:buFont typeface="Arial" panose="020B0604020202020204" pitchFamily="34" charset="0"/>
              <a:buChar char="•"/>
            </a:pPr>
            <a:r>
              <a:rPr lang="en-US" sz="1800" b="0" i="0" u="none" strike="noStrike" baseline="0" dirty="0">
                <a:solidFill>
                  <a:srgbClr val="000000"/>
                </a:solidFill>
                <a:latin typeface="Georgia" panose="02040502050405020303" pitchFamily="18" charset="0"/>
              </a:rPr>
              <a:t>The R bit, which is '0' or '1', is added to the counter for each block. Consequently, the counters are an effort to keep track of the frequency of referencing each </a:t>
            </a:r>
            <a:r>
              <a:rPr lang="en-IN" sz="1800" b="0" i="0" u="none" strike="noStrike" baseline="0" dirty="0">
                <a:solidFill>
                  <a:srgbClr val="000000"/>
                </a:solidFill>
                <a:latin typeface="Georgia" panose="02040502050405020303" pitchFamily="18" charset="0"/>
              </a:rPr>
              <a:t>block.</a:t>
            </a:r>
          </a:p>
          <a:p>
            <a:pPr marL="285750" indent="-285750" algn="just">
              <a:lnSpc>
                <a:spcPct val="150000"/>
              </a:lnSpc>
              <a:buFont typeface="Arial" panose="020B0604020202020204" pitchFamily="34" charset="0"/>
              <a:buChar char="•"/>
            </a:pPr>
            <a:r>
              <a:rPr lang="en-US" sz="1800" b="0" i="0" u="none" strike="noStrike" baseline="0" dirty="0">
                <a:solidFill>
                  <a:srgbClr val="000000"/>
                </a:solidFill>
                <a:latin typeface="Georgia" panose="02040502050405020303" pitchFamily="18" charset="0"/>
              </a:rPr>
              <a:t>When a block must be replaced, the block that has the lowest counter is selected for the replacement.</a:t>
            </a:r>
            <a:endParaRPr lang="en-US" dirty="0"/>
          </a:p>
        </p:txBody>
      </p:sp>
    </p:spTree>
    <p:extLst>
      <p:ext uri="{BB962C8B-B14F-4D97-AF65-F5344CB8AC3E}">
        <p14:creationId xmlns:p14="http://schemas.microsoft.com/office/powerpoint/2010/main" val="100752915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FE0410-71DB-428C-87E3-0E404B9B2687}"/>
              </a:ext>
            </a:extLst>
          </p:cNvPr>
          <p:cNvSpPr>
            <a:spLocks noGrp="1"/>
          </p:cNvSpPr>
          <p:nvPr>
            <p:ph type="title"/>
          </p:nvPr>
        </p:nvSpPr>
        <p:spPr/>
        <p:txBody>
          <a:bodyPr/>
          <a:lstStyle/>
          <a:p>
            <a:r>
              <a:rPr lang="en-IN" dirty="0">
                <a:solidFill>
                  <a:srgbClr val="C00000"/>
                </a:solidFill>
              </a:rPr>
              <a:t>LFU (Least Frequently Used)</a:t>
            </a:r>
          </a:p>
        </p:txBody>
      </p:sp>
      <p:pic>
        <p:nvPicPr>
          <p:cNvPr id="3" name="Picture 2">
            <a:extLst>
              <a:ext uri="{FF2B5EF4-FFF2-40B4-BE49-F238E27FC236}">
                <a16:creationId xmlns:a16="http://schemas.microsoft.com/office/drawing/2014/main" xmlns="" id="{822DE27B-C497-49C9-B204-A526DDFA63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828800"/>
            <a:ext cx="6636531" cy="2520986"/>
          </a:xfrm>
          <a:prstGeom prst="rect">
            <a:avLst/>
          </a:prstGeom>
        </p:spPr>
      </p:pic>
      <p:sp>
        <p:nvSpPr>
          <p:cNvPr id="7" name="TextBox 6">
            <a:extLst>
              <a:ext uri="{FF2B5EF4-FFF2-40B4-BE49-F238E27FC236}">
                <a16:creationId xmlns:a16="http://schemas.microsoft.com/office/drawing/2014/main" xmlns="" id="{61CCCC1C-C2C5-49EC-AAC7-71543391C8FD}"/>
              </a:ext>
            </a:extLst>
          </p:cNvPr>
          <p:cNvSpPr txBox="1"/>
          <p:nvPr/>
        </p:nvSpPr>
        <p:spPr>
          <a:xfrm>
            <a:off x="990600" y="5032459"/>
            <a:ext cx="4572000" cy="646331"/>
          </a:xfrm>
          <a:prstGeom prst="rect">
            <a:avLst/>
          </a:prstGeom>
          <a:noFill/>
        </p:spPr>
        <p:txBody>
          <a:bodyPr wrap="square">
            <a:spAutoFit/>
          </a:bodyPr>
          <a:lstStyle/>
          <a:p>
            <a:pPr algn="l"/>
            <a:r>
              <a:rPr lang="en-US" b="0" i="0" dirty="0">
                <a:solidFill>
                  <a:srgbClr val="333333"/>
                </a:solidFill>
                <a:effectLst/>
                <a:latin typeface="Source Sans Pro" panose="020B0503030403020204" pitchFamily="34" charset="0"/>
              </a:rPr>
              <a:t>Number of page faults = 12.</a:t>
            </a:r>
          </a:p>
          <a:p>
            <a:pPr algn="l"/>
            <a:r>
              <a:rPr lang="en-US" b="0" i="0" dirty="0">
                <a:solidFill>
                  <a:srgbClr val="333333"/>
                </a:solidFill>
                <a:effectLst/>
                <a:latin typeface="Source Sans Pro" panose="020B0503030403020204" pitchFamily="34" charset="0"/>
              </a:rPr>
              <a:t>Number of page hits= 8.</a:t>
            </a:r>
          </a:p>
        </p:txBody>
      </p:sp>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1893240" y="2607480"/>
              <a:ext cx="3063240" cy="223560"/>
            </p14:xfrm>
          </p:contentPart>
        </mc:Choice>
        <mc:Fallback xmlns="">
          <p:pic>
            <p:nvPicPr>
              <p:cNvPr id="4" name="Ink 3"/>
              <p:cNvPicPr/>
              <p:nvPr/>
            </p:nvPicPr>
            <p:blipFill>
              <a:blip r:embed="rId4"/>
              <a:stretch>
                <a:fillRect/>
              </a:stretch>
            </p:blipFill>
            <p:spPr>
              <a:xfrm>
                <a:off x="1883880" y="2598120"/>
                <a:ext cx="3081960" cy="242280"/>
              </a:xfrm>
              <a:prstGeom prst="rect">
                <a:avLst/>
              </a:prstGeom>
            </p:spPr>
          </p:pic>
        </mc:Fallback>
      </mc:AlternateContent>
    </p:spTree>
    <p:extLst>
      <p:ext uri="{BB962C8B-B14F-4D97-AF65-F5344CB8AC3E}">
        <p14:creationId xmlns:p14="http://schemas.microsoft.com/office/powerpoint/2010/main" val="373322285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FE0410-71DB-428C-87E3-0E404B9B2687}"/>
              </a:ext>
            </a:extLst>
          </p:cNvPr>
          <p:cNvSpPr>
            <a:spLocks noGrp="1"/>
          </p:cNvSpPr>
          <p:nvPr>
            <p:ph type="title"/>
          </p:nvPr>
        </p:nvSpPr>
        <p:spPr/>
        <p:txBody>
          <a:bodyPr/>
          <a:lstStyle/>
          <a:p>
            <a:r>
              <a:rPr lang="en-IN" dirty="0">
                <a:solidFill>
                  <a:srgbClr val="C00000"/>
                </a:solidFill>
              </a:rPr>
              <a:t>LFU (Least Frequently Used)</a:t>
            </a:r>
          </a:p>
        </p:txBody>
      </p:sp>
      <p:sp>
        <p:nvSpPr>
          <p:cNvPr id="4" name="TextBox 3">
            <a:extLst>
              <a:ext uri="{FF2B5EF4-FFF2-40B4-BE49-F238E27FC236}">
                <a16:creationId xmlns:a16="http://schemas.microsoft.com/office/drawing/2014/main" xmlns="" id="{E21ECF73-EF9F-44BC-8473-AE897FC492EF}"/>
              </a:ext>
            </a:extLst>
          </p:cNvPr>
          <p:cNvSpPr txBox="1"/>
          <p:nvPr/>
        </p:nvSpPr>
        <p:spPr>
          <a:xfrm>
            <a:off x="381000" y="1752600"/>
            <a:ext cx="8001000" cy="336585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Advantages: </a:t>
            </a:r>
          </a:p>
          <a:p>
            <a:pPr marL="742950" lvl="1"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Frequently used block will stay longer than (</a:t>
            </a:r>
            <a:r>
              <a:rPr lang="en-US" dirty="0" err="1">
                <a:solidFill>
                  <a:srgbClr val="000000"/>
                </a:solidFill>
                <a:latin typeface="Georgia" panose="02040502050405020303" pitchFamily="18" charset="0"/>
              </a:rPr>
              <a:t>fifo</a:t>
            </a:r>
            <a:r>
              <a:rPr lang="en-US" dirty="0">
                <a:solidFill>
                  <a:srgbClr val="000000"/>
                </a:solidFill>
                <a:latin typeface="Georgia" panose="02040502050405020303" pitchFamily="18" charset="0"/>
              </a:rPr>
              <a:t>)</a:t>
            </a:r>
          </a:p>
          <a:p>
            <a:pPr marL="285750"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Disadvantages: </a:t>
            </a:r>
          </a:p>
          <a:p>
            <a:pPr marL="742950" lvl="1"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Older blocks are less likely to be removed , even if they are on longer frequently used because this algorithm never forgets anything.</a:t>
            </a:r>
          </a:p>
          <a:p>
            <a:pPr marL="742950" lvl="1"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Newer blocks are more likely to be replaced even if they are frequently used.</a:t>
            </a:r>
          </a:p>
          <a:p>
            <a:pPr marL="742950" lvl="1" indent="-285750">
              <a:lnSpc>
                <a:spcPct val="150000"/>
              </a:lnSpc>
              <a:buFont typeface="Arial" panose="020B0604020202020204" pitchFamily="34" charset="0"/>
              <a:buChar char="•"/>
            </a:pPr>
            <a:r>
              <a:rPr lang="en-US" dirty="0">
                <a:solidFill>
                  <a:srgbClr val="000000"/>
                </a:solidFill>
                <a:latin typeface="Georgia" panose="02040502050405020303" pitchFamily="18" charset="0"/>
              </a:rPr>
              <a:t>Captures only frequency factor.</a:t>
            </a:r>
          </a:p>
        </p:txBody>
      </p:sp>
    </p:spTree>
    <p:extLst>
      <p:ext uri="{BB962C8B-B14F-4D97-AF65-F5344CB8AC3E}">
        <p14:creationId xmlns:p14="http://schemas.microsoft.com/office/powerpoint/2010/main" val="329728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FE0410-71DB-428C-87E3-0E404B9B2687}"/>
              </a:ext>
            </a:extLst>
          </p:cNvPr>
          <p:cNvSpPr>
            <a:spLocks noGrp="1"/>
          </p:cNvSpPr>
          <p:nvPr>
            <p:ph type="title"/>
          </p:nvPr>
        </p:nvSpPr>
        <p:spPr/>
        <p:txBody>
          <a:bodyPr/>
          <a:lstStyle/>
          <a:p>
            <a:r>
              <a:rPr lang="en-IN" dirty="0">
                <a:solidFill>
                  <a:srgbClr val="C00000"/>
                </a:solidFill>
              </a:rPr>
              <a:t>Random Replacement</a:t>
            </a:r>
          </a:p>
        </p:txBody>
      </p:sp>
      <p:sp>
        <p:nvSpPr>
          <p:cNvPr id="4" name="TextBox 3">
            <a:extLst>
              <a:ext uri="{FF2B5EF4-FFF2-40B4-BE49-F238E27FC236}">
                <a16:creationId xmlns:a16="http://schemas.microsoft.com/office/drawing/2014/main" xmlns="" id="{E21ECF73-EF9F-44BC-8473-AE897FC492EF}"/>
              </a:ext>
            </a:extLst>
          </p:cNvPr>
          <p:cNvSpPr txBox="1"/>
          <p:nvPr/>
        </p:nvSpPr>
        <p:spPr>
          <a:xfrm>
            <a:off x="381000" y="1676400"/>
            <a:ext cx="8001000" cy="341632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dirty="0">
                <a:solidFill>
                  <a:srgbClr val="000000"/>
                </a:solidFill>
                <a:latin typeface="Georgia" panose="02040502050405020303" pitchFamily="18" charset="0"/>
              </a:rPr>
              <a:t>When we need to evict a page, choose one randomly</a:t>
            </a:r>
          </a:p>
          <a:p>
            <a:pPr marL="285750" indent="-285750">
              <a:lnSpc>
                <a:spcPct val="200000"/>
              </a:lnSpc>
              <a:buFont typeface="Arial" panose="020B0604020202020204" pitchFamily="34" charset="0"/>
              <a:buChar char="•"/>
            </a:pPr>
            <a:r>
              <a:rPr lang="en-US" dirty="0">
                <a:solidFill>
                  <a:srgbClr val="000000"/>
                </a:solidFill>
                <a:latin typeface="Georgia" panose="02040502050405020303" pitchFamily="18" charset="0"/>
              </a:rPr>
              <a:t>Advantage: </a:t>
            </a:r>
          </a:p>
          <a:p>
            <a:pPr marL="742950" lvl="1" indent="-285750">
              <a:lnSpc>
                <a:spcPct val="200000"/>
              </a:lnSpc>
              <a:buFont typeface="Arial" panose="020B0604020202020204" pitchFamily="34" charset="0"/>
              <a:buChar char="•"/>
            </a:pPr>
            <a:r>
              <a:rPr lang="en-US" dirty="0">
                <a:solidFill>
                  <a:srgbClr val="000000"/>
                </a:solidFill>
                <a:latin typeface="Georgia" panose="02040502050405020303" pitchFamily="18" charset="0"/>
              </a:rPr>
              <a:t>Extremely simple</a:t>
            </a:r>
          </a:p>
          <a:p>
            <a:pPr marL="285750" indent="-285750">
              <a:lnSpc>
                <a:spcPct val="200000"/>
              </a:lnSpc>
              <a:buFont typeface="Arial" panose="020B0604020202020204" pitchFamily="34" charset="0"/>
              <a:buChar char="•"/>
            </a:pPr>
            <a:r>
              <a:rPr lang="en-US" dirty="0">
                <a:solidFill>
                  <a:srgbClr val="000000"/>
                </a:solidFill>
                <a:latin typeface="Georgia" panose="02040502050405020303" pitchFamily="18" charset="0"/>
              </a:rPr>
              <a:t>Disadvantages: </a:t>
            </a:r>
          </a:p>
          <a:p>
            <a:pPr marL="742950" lvl="1" indent="-285750">
              <a:lnSpc>
                <a:spcPct val="200000"/>
              </a:lnSpc>
              <a:buFont typeface="Arial" panose="020B0604020202020204" pitchFamily="34" charset="0"/>
              <a:buChar char="•"/>
            </a:pPr>
            <a:r>
              <a:rPr lang="en-US" dirty="0">
                <a:solidFill>
                  <a:srgbClr val="000000"/>
                </a:solidFill>
                <a:latin typeface="Georgia" panose="02040502050405020303" pitchFamily="18" charset="0"/>
              </a:rPr>
              <a:t>Can easily make "bad" choices by swapping out pages right before they are needed.</a:t>
            </a:r>
          </a:p>
        </p:txBody>
      </p:sp>
    </p:spTree>
    <p:extLst>
      <p:ext uri="{BB962C8B-B14F-4D97-AF65-F5344CB8AC3E}">
        <p14:creationId xmlns:p14="http://schemas.microsoft.com/office/powerpoint/2010/main" val="154737523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eaLnBrk="1" fontAlgn="auto" hangingPunct="1">
              <a:spcAft>
                <a:spcPts val="0"/>
              </a:spcAft>
              <a:defRPr/>
            </a:pPr>
            <a:r>
              <a:rPr lang="en-US" dirty="0">
                <a:solidFill>
                  <a:schemeClr val="accent1">
                    <a:satMod val="150000"/>
                  </a:schemeClr>
                </a:solidFill>
              </a:rPr>
              <a:t>The Memory System</a:t>
            </a:r>
          </a:p>
        </p:txBody>
      </p:sp>
      <p:sp>
        <p:nvSpPr>
          <p:cNvPr id="43011" name="Subtitle 2"/>
          <p:cNvSpPr>
            <a:spLocks noGrp="1"/>
          </p:cNvSpPr>
          <p:nvPr>
            <p:ph type="subTitle" idx="1"/>
          </p:nvPr>
        </p:nvSpPr>
        <p:spPr/>
        <p:txBody>
          <a:bodyPr/>
          <a:lstStyle/>
          <a:p>
            <a:pPr eaLnBrk="1" hangingPunct="1"/>
            <a:r>
              <a:rPr lang="en-US" altLang="en-US" sz="2400"/>
              <a:t>Performance considerations</a:t>
            </a:r>
          </a:p>
        </p:txBody>
      </p:sp>
      <p:pic>
        <p:nvPicPr>
          <p:cNvPr id="3" name="Picture 2">
            <a:extLst>
              <a:ext uri="{FF2B5EF4-FFF2-40B4-BE49-F238E27FC236}">
                <a16:creationId xmlns:a16="http://schemas.microsoft.com/office/drawing/2014/main" xmlns="" id="{00F1AB0E-53AB-494B-A8C4-3BB2298E27FB}"/>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304800"/>
            <a:ext cx="7086599" cy="685800"/>
          </a:xfrm>
        </p:spPr>
        <p:txBody>
          <a:bodyPr>
            <a:normAutofit fontScale="90000"/>
          </a:bodyPr>
          <a:lstStyle/>
          <a:p>
            <a:pPr eaLnBrk="1" fontAlgn="auto" hangingPunct="1">
              <a:spcAft>
                <a:spcPts val="0"/>
              </a:spcAft>
              <a:defRPr/>
            </a:pPr>
            <a:r>
              <a:rPr lang="en-US" sz="4800" dirty="0">
                <a:solidFill>
                  <a:schemeClr val="accent1">
                    <a:satMod val="150000"/>
                  </a:schemeClr>
                </a:solidFill>
              </a:rPr>
              <a:t>Performance </a:t>
            </a:r>
            <a:r>
              <a:rPr lang="en-US" sz="4800" dirty="0" smtClean="0">
                <a:solidFill>
                  <a:schemeClr val="accent1">
                    <a:satMod val="150000"/>
                  </a:schemeClr>
                </a:solidFill>
              </a:rPr>
              <a:t>Considerations</a:t>
            </a:r>
            <a:endParaRPr lang="en-US" dirty="0">
              <a:solidFill>
                <a:schemeClr val="accent1">
                  <a:satMod val="150000"/>
                </a:schemeClr>
              </a:solidFill>
            </a:endParaRPr>
          </a:p>
        </p:txBody>
      </p:sp>
      <p:sp>
        <p:nvSpPr>
          <p:cNvPr id="44035" name="Content Placeholder 2"/>
          <p:cNvSpPr>
            <a:spLocks noGrp="1"/>
          </p:cNvSpPr>
          <p:nvPr>
            <p:ph idx="1"/>
          </p:nvPr>
        </p:nvSpPr>
        <p:spPr>
          <a:xfrm>
            <a:off x="304800" y="1295400"/>
            <a:ext cx="7543799" cy="4745963"/>
          </a:xfrm>
        </p:spPr>
        <p:txBody>
          <a:bodyPr/>
          <a:lstStyle/>
          <a:p>
            <a:pPr eaLnBrk="1" hangingPunct="1"/>
            <a:r>
              <a:rPr lang="en-US" altLang="en-US" sz="2400" dirty="0"/>
              <a:t>A key design objective of a computer system is to achieve the best possible performance at the lowest possible cost.</a:t>
            </a:r>
          </a:p>
          <a:p>
            <a:pPr lvl="1" eaLnBrk="1" hangingPunct="1"/>
            <a:r>
              <a:rPr lang="en-US" altLang="en-US" sz="2000" dirty="0">
                <a:solidFill>
                  <a:srgbClr val="CC3300"/>
                </a:solidFill>
              </a:rPr>
              <a:t>Price/performance ratio is a common measure of success</a:t>
            </a:r>
            <a:r>
              <a:rPr lang="en-US" altLang="en-US" sz="2000" dirty="0"/>
              <a:t>.</a:t>
            </a:r>
          </a:p>
          <a:p>
            <a:pPr eaLnBrk="1" hangingPunct="1"/>
            <a:r>
              <a:rPr lang="en-US" altLang="en-US" sz="2400" dirty="0"/>
              <a:t>Performance of a processor depends on:</a:t>
            </a:r>
          </a:p>
          <a:p>
            <a:pPr lvl="1" eaLnBrk="1" hangingPunct="1"/>
            <a:r>
              <a:rPr lang="en-US" altLang="en-US" sz="2000" dirty="0">
                <a:solidFill>
                  <a:schemeClr val="tx1"/>
                </a:solidFill>
              </a:rPr>
              <a:t>How fast machine instructions can be brought into the processor for execution.</a:t>
            </a:r>
          </a:p>
          <a:p>
            <a:pPr lvl="1" eaLnBrk="1" hangingPunct="1"/>
            <a:r>
              <a:rPr lang="en-US" altLang="en-US" sz="2000" dirty="0">
                <a:solidFill>
                  <a:schemeClr val="tx1"/>
                </a:solidFill>
              </a:rPr>
              <a:t>How fast the instructions can be executed.</a:t>
            </a:r>
          </a:p>
          <a:p>
            <a:pPr eaLnBrk="1" hangingPunct="1"/>
            <a:endParaRPr lang="en-US" altLang="en-US" dirty="0"/>
          </a:p>
        </p:txBody>
      </p:sp>
      <p:pic>
        <p:nvPicPr>
          <p:cNvPr id="3" name="Picture 2">
            <a:extLst>
              <a:ext uri="{FF2B5EF4-FFF2-40B4-BE49-F238E27FC236}">
                <a16:creationId xmlns:a16="http://schemas.microsoft.com/office/drawing/2014/main" xmlns="" id="{455DC470-83D0-4340-A10B-EB6AD141A313}"/>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Interleaving </a:t>
            </a:r>
          </a:p>
        </p:txBody>
      </p:sp>
      <p:sp>
        <p:nvSpPr>
          <p:cNvPr id="3" name="Content Placeholder 2"/>
          <p:cNvSpPr>
            <a:spLocks noGrp="1"/>
          </p:cNvSpPr>
          <p:nvPr>
            <p:ph idx="1"/>
          </p:nvPr>
        </p:nvSpPr>
        <p:spPr>
          <a:xfrm>
            <a:off x="457200" y="1524000"/>
            <a:ext cx="7543800" cy="4191000"/>
          </a:xfrm>
        </p:spPr>
        <p:txBody>
          <a:bodyPr rtlCol="0">
            <a:normAutofit/>
          </a:bodyPr>
          <a:lstStyle/>
          <a:p>
            <a:pPr marL="438912" indent="-320040" eaLnBrk="1" fontAlgn="auto" hangingPunct="1">
              <a:lnSpc>
                <a:spcPct val="150000"/>
              </a:lnSpc>
              <a:spcBef>
                <a:spcPts val="0"/>
              </a:spcBef>
              <a:spcAft>
                <a:spcPts val="0"/>
              </a:spcAft>
              <a:buFont typeface="Wingdings 2"/>
              <a:buChar char=""/>
              <a:defRPr/>
            </a:pPr>
            <a:r>
              <a:rPr lang="en-US" dirty="0"/>
              <a:t>Divides the memory system into a number of memory modules. </a:t>
            </a:r>
            <a:r>
              <a:rPr lang="en-US" sz="1800" dirty="0"/>
              <a:t>Each module has its own address buffer register (ABR) and data buffer register (DBR).</a:t>
            </a:r>
          </a:p>
          <a:p>
            <a:pPr marL="438912" indent="-320040" eaLnBrk="1" fontAlgn="auto" hangingPunct="1">
              <a:lnSpc>
                <a:spcPct val="150000"/>
              </a:lnSpc>
              <a:spcBef>
                <a:spcPts val="0"/>
              </a:spcBef>
              <a:spcAft>
                <a:spcPts val="0"/>
              </a:spcAft>
              <a:buFont typeface="Wingdings 2"/>
              <a:buChar char=""/>
              <a:defRPr/>
            </a:pPr>
            <a:r>
              <a:rPr lang="en-US" dirty="0"/>
              <a:t>Arranges addressing so that successive words in the address space are placed in different modules. </a:t>
            </a:r>
          </a:p>
          <a:p>
            <a:pPr marL="438912" indent="-320040" eaLnBrk="1" fontAlgn="auto" hangingPunct="1">
              <a:lnSpc>
                <a:spcPct val="150000"/>
              </a:lnSpc>
              <a:spcBef>
                <a:spcPts val="0"/>
              </a:spcBef>
              <a:spcAft>
                <a:spcPts val="0"/>
              </a:spcAft>
              <a:buFont typeface="Wingdings 2"/>
              <a:buChar char=""/>
              <a:defRPr/>
            </a:pPr>
            <a:r>
              <a:rPr lang="en-US" dirty="0"/>
              <a:t>When requests for memory access involve consecutive addresses, the access will be to different modules.</a:t>
            </a:r>
          </a:p>
          <a:p>
            <a:pPr marL="438912" indent="-320040" eaLnBrk="1" fontAlgn="auto" hangingPunct="1">
              <a:lnSpc>
                <a:spcPct val="150000"/>
              </a:lnSpc>
              <a:spcBef>
                <a:spcPts val="0"/>
              </a:spcBef>
              <a:spcAft>
                <a:spcPts val="0"/>
              </a:spcAft>
              <a:buFont typeface="Wingdings 2"/>
              <a:buChar char=""/>
              <a:defRPr/>
            </a:pPr>
            <a:r>
              <a:rPr lang="en-US" dirty="0"/>
              <a:t> Since parallel access to these modules is possible, the average rate of fetching words from the Main Memory can be increased.</a:t>
            </a:r>
            <a:endParaRPr lang="en-US" dirty="0">
              <a:solidFill>
                <a:schemeClr val="accent2"/>
              </a:solidFill>
            </a:endParaRP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B4A58E0B-BC8F-47E8-9728-A9B0D335DA83}"/>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4679280" y="348120"/>
              <a:ext cx="687960" cy="973800"/>
            </p14:xfrm>
          </p:contentPart>
        </mc:Choice>
        <mc:Fallback xmlns="">
          <p:pic>
            <p:nvPicPr>
              <p:cNvPr id="4" name="Ink 3"/>
              <p:cNvPicPr/>
              <p:nvPr/>
            </p:nvPicPr>
            <p:blipFill>
              <a:blip r:embed="rId4"/>
              <a:stretch>
                <a:fillRect/>
              </a:stretch>
            </p:blipFill>
            <p:spPr>
              <a:xfrm>
                <a:off x="4669920" y="338760"/>
                <a:ext cx="706680" cy="992520"/>
              </a:xfrm>
              <a:prstGeom prst="rect">
                <a:avLst/>
              </a:prstGeom>
            </p:spPr>
          </p:pic>
        </mc:Fallback>
      </mc:AlternateContent>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Rectangle 91"/>
          <p:cNvSpPr>
            <a:spLocks noChangeArrowheads="1"/>
          </p:cNvSpPr>
          <p:nvPr/>
        </p:nvSpPr>
        <p:spPr bwMode="auto">
          <a:xfrm>
            <a:off x="4800600" y="1896508"/>
            <a:ext cx="4038600" cy="2294491"/>
          </a:xfrm>
          <a:prstGeom prst="rect">
            <a:avLst/>
          </a:prstGeom>
          <a:solidFill>
            <a:schemeClr val="accent1">
              <a:lumMod val="40000"/>
              <a:lumOff val="60000"/>
            </a:schemeClr>
          </a:solidFill>
          <a:ln w="12700">
            <a:noFill/>
            <a:miter lim="800000"/>
            <a:headEnd/>
            <a:tailEnd/>
          </a:ln>
        </p:spPr>
        <p:txBody>
          <a:bodyPr wrap="none" anchor="ctr"/>
          <a:lstStyle/>
          <a:p>
            <a:pPr fontAlgn="auto">
              <a:spcBef>
                <a:spcPts val="0"/>
              </a:spcBef>
              <a:spcAft>
                <a:spcPts val="0"/>
              </a:spcAft>
              <a:defRPr/>
            </a:pPr>
            <a:endParaRPr lang="en-US">
              <a:latin typeface="+mn-lt"/>
            </a:endParaRPr>
          </a:p>
        </p:txBody>
      </p:sp>
      <p:sp>
        <p:nvSpPr>
          <p:cNvPr id="181" name="Rectangle 91"/>
          <p:cNvSpPr>
            <a:spLocks noChangeArrowheads="1"/>
          </p:cNvSpPr>
          <p:nvPr/>
        </p:nvSpPr>
        <p:spPr bwMode="auto">
          <a:xfrm>
            <a:off x="152400" y="1828800"/>
            <a:ext cx="4410269" cy="2362200"/>
          </a:xfrm>
          <a:prstGeom prst="rect">
            <a:avLst/>
          </a:prstGeom>
          <a:solidFill>
            <a:schemeClr val="accent1">
              <a:lumMod val="20000"/>
              <a:lumOff val="80000"/>
            </a:schemeClr>
          </a:solidFill>
          <a:ln w="12700">
            <a:noFill/>
            <a:miter lim="800000"/>
            <a:headEnd/>
            <a:tailEnd/>
          </a:ln>
        </p:spPr>
        <p:txBody>
          <a:bodyPr wrap="none" anchor="ctr"/>
          <a:lstStyle/>
          <a:p>
            <a:pPr fontAlgn="auto">
              <a:spcBef>
                <a:spcPts val="0"/>
              </a:spcBef>
              <a:spcAft>
                <a:spcPts val="0"/>
              </a:spcAft>
              <a:defRPr/>
            </a:pPr>
            <a:endParaRPr lang="en-US">
              <a:latin typeface="+mn-lt"/>
            </a:endParaRPr>
          </a:p>
        </p:txBody>
      </p:sp>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Methods of </a:t>
            </a:r>
            <a:r>
              <a:rPr lang="en-US" dirty="0" smtClean="0">
                <a:solidFill>
                  <a:schemeClr val="accent1">
                    <a:satMod val="150000"/>
                  </a:schemeClr>
                </a:solidFill>
              </a:rPr>
              <a:t>Address </a:t>
            </a:r>
            <a:r>
              <a:rPr lang="en-US" dirty="0">
                <a:solidFill>
                  <a:schemeClr val="accent1">
                    <a:satMod val="150000"/>
                  </a:schemeClr>
                </a:solidFill>
              </a:rPr>
              <a:t>L</a:t>
            </a:r>
            <a:r>
              <a:rPr lang="en-US" dirty="0" smtClean="0">
                <a:solidFill>
                  <a:schemeClr val="accent1">
                    <a:satMod val="150000"/>
                  </a:schemeClr>
                </a:solidFill>
              </a:rPr>
              <a:t>ayouts</a:t>
            </a:r>
            <a:endParaRPr lang="en-US" dirty="0">
              <a:solidFill>
                <a:schemeClr val="accent1">
                  <a:satMod val="150000"/>
                </a:schemeClr>
              </a:solidFill>
            </a:endParaRPr>
          </a:p>
        </p:txBody>
      </p:sp>
      <p:sp>
        <p:nvSpPr>
          <p:cNvPr id="3" name="Content Placeholder 2"/>
          <p:cNvSpPr>
            <a:spLocks noGrp="1"/>
          </p:cNvSpPr>
          <p:nvPr>
            <p:ph idx="1"/>
          </p:nvPr>
        </p:nvSpPr>
        <p:spPr>
          <a:xfrm>
            <a:off x="152399" y="4408378"/>
            <a:ext cx="4410269" cy="2221022"/>
          </a:xfrm>
        </p:spPr>
        <p:txBody>
          <a:bodyPr rtlCol="0">
            <a:normAutofit fontScale="92500" lnSpcReduction="10000"/>
          </a:bodyPr>
          <a:lstStyle/>
          <a:p>
            <a:pPr marL="438912" indent="-320040" algn="just" eaLnBrk="1" fontAlgn="auto" hangingPunct="1">
              <a:spcBef>
                <a:spcPts val="0"/>
              </a:spcBef>
              <a:spcAft>
                <a:spcPts val="0"/>
              </a:spcAft>
              <a:buFont typeface="Wingdings 2"/>
              <a:buChar char=""/>
              <a:defRPr/>
            </a:pPr>
            <a:r>
              <a:rPr lang="en-US" sz="1700" b="1" i="1" dirty="0">
                <a:solidFill>
                  <a:schemeClr val="tx1"/>
                </a:solidFill>
              </a:rPr>
              <a:t>Consecutive words are placed in a module.</a:t>
            </a:r>
          </a:p>
          <a:p>
            <a:pPr marL="438912" indent="-320040" algn="just" eaLnBrk="1" fontAlgn="auto" hangingPunct="1">
              <a:spcBef>
                <a:spcPts val="0"/>
              </a:spcBef>
              <a:spcAft>
                <a:spcPts val="0"/>
              </a:spcAft>
              <a:buFont typeface="Wingdings 2"/>
              <a:buChar char=""/>
              <a:defRPr/>
            </a:pPr>
            <a:r>
              <a:rPr lang="en-US" sz="1700" b="1" i="1" dirty="0">
                <a:solidFill>
                  <a:schemeClr val="tx1"/>
                </a:solidFill>
              </a:rPr>
              <a:t>High-order k bits of a memory address determine the module.</a:t>
            </a:r>
          </a:p>
          <a:p>
            <a:pPr marL="438912" indent="-320040" algn="just" eaLnBrk="1" fontAlgn="auto" hangingPunct="1">
              <a:spcBef>
                <a:spcPts val="0"/>
              </a:spcBef>
              <a:spcAft>
                <a:spcPts val="0"/>
              </a:spcAft>
              <a:buFont typeface="Wingdings 2"/>
              <a:buChar char=""/>
              <a:defRPr/>
            </a:pPr>
            <a:r>
              <a:rPr lang="en-US" sz="1700" b="1" i="1" dirty="0">
                <a:solidFill>
                  <a:schemeClr val="tx1"/>
                </a:solidFill>
              </a:rPr>
              <a:t>Low-order m bits of a memory address determine the word within a module. </a:t>
            </a:r>
          </a:p>
          <a:p>
            <a:pPr marL="438912" indent="-320040" algn="just" eaLnBrk="1" fontAlgn="auto" hangingPunct="1">
              <a:spcBef>
                <a:spcPts val="0"/>
              </a:spcBef>
              <a:spcAft>
                <a:spcPts val="0"/>
              </a:spcAft>
              <a:buFont typeface="Wingdings 2"/>
              <a:buChar char=""/>
              <a:defRPr/>
            </a:pPr>
            <a:r>
              <a:rPr lang="en-US" sz="1700" b="1" i="1" dirty="0">
                <a:solidFill>
                  <a:schemeClr val="tx1"/>
                </a:solidFill>
              </a:rPr>
              <a:t>When a block of words is transferred from main memory to cache, only one module   is busy at a time.</a:t>
            </a:r>
          </a:p>
          <a:p>
            <a:pPr marL="438912" indent="-320040" eaLnBrk="1" fontAlgn="auto" hangingPunct="1">
              <a:spcBef>
                <a:spcPts val="0"/>
              </a:spcBef>
              <a:spcAft>
                <a:spcPts val="0"/>
              </a:spcAft>
              <a:buFont typeface="Wingdings 2"/>
              <a:buNone/>
              <a:defRPr/>
            </a:pPr>
            <a:endParaRPr lang="en-US" dirty="0"/>
          </a:p>
        </p:txBody>
      </p:sp>
      <p:grpSp>
        <p:nvGrpSpPr>
          <p:cNvPr id="46086" name="Group 92"/>
          <p:cNvGrpSpPr>
            <a:grpSpLocks/>
          </p:cNvGrpSpPr>
          <p:nvPr/>
        </p:nvGrpSpPr>
        <p:grpSpPr bwMode="auto">
          <a:xfrm>
            <a:off x="228600" y="1918828"/>
            <a:ext cx="3972651" cy="2119771"/>
            <a:chOff x="2090738" y="1560513"/>
            <a:chExt cx="4406900" cy="2554287"/>
          </a:xfrm>
        </p:grpSpPr>
        <p:sp>
          <p:nvSpPr>
            <p:cNvPr id="46175" name="Rectangle 4"/>
            <p:cNvSpPr>
              <a:spLocks noChangeArrowheads="1"/>
            </p:cNvSpPr>
            <p:nvPr/>
          </p:nvSpPr>
          <p:spPr bwMode="auto">
            <a:xfrm>
              <a:off x="4629150" y="1560513"/>
              <a:ext cx="109538"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i="1">
                  <a:solidFill>
                    <a:srgbClr val="000000"/>
                  </a:solidFill>
                  <a:latin typeface="Nimbus Roman No9 L"/>
                </a:rPr>
                <a:t>m</a:t>
              </a:r>
              <a:endParaRPr lang="en-CA" altLang="en-US" sz="2400">
                <a:latin typeface="Corbel" panose="020B0503020204020204" pitchFamily="34" charset="0"/>
              </a:endParaRPr>
            </a:p>
          </p:txBody>
        </p:sp>
        <p:sp>
          <p:nvSpPr>
            <p:cNvPr id="46176" name="Rectangle 5"/>
            <p:cNvSpPr>
              <a:spLocks noChangeArrowheads="1"/>
            </p:cNvSpPr>
            <p:nvPr/>
          </p:nvSpPr>
          <p:spPr bwMode="auto">
            <a:xfrm>
              <a:off x="4733925" y="1560513"/>
              <a:ext cx="258763"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 bits</a:t>
              </a:r>
              <a:endParaRPr lang="en-CA" altLang="en-US" sz="2400">
                <a:latin typeface="Corbel" panose="020B0503020204020204" pitchFamily="34" charset="0"/>
              </a:endParaRPr>
            </a:p>
          </p:txBody>
        </p:sp>
        <p:sp>
          <p:nvSpPr>
            <p:cNvPr id="46177" name="Rectangle 6"/>
            <p:cNvSpPr>
              <a:spLocks noChangeArrowheads="1"/>
            </p:cNvSpPr>
            <p:nvPr/>
          </p:nvSpPr>
          <p:spPr bwMode="auto">
            <a:xfrm>
              <a:off x="4208463" y="1858963"/>
              <a:ext cx="1152525"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Address in module</a:t>
              </a:r>
              <a:endParaRPr lang="en-CA" altLang="en-US" sz="2400">
                <a:latin typeface="Corbel" panose="020B0503020204020204" pitchFamily="34" charset="0"/>
              </a:endParaRPr>
            </a:p>
          </p:txBody>
        </p:sp>
        <p:sp>
          <p:nvSpPr>
            <p:cNvPr id="46178" name="Rectangle 7"/>
            <p:cNvSpPr>
              <a:spLocks noChangeArrowheads="1"/>
            </p:cNvSpPr>
            <p:nvPr/>
          </p:nvSpPr>
          <p:spPr bwMode="auto">
            <a:xfrm>
              <a:off x="5732463" y="1858963"/>
              <a:ext cx="765175"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MM address</a:t>
              </a:r>
              <a:endParaRPr lang="en-CA" altLang="en-US" sz="2400">
                <a:latin typeface="Corbel" panose="020B0503020204020204" pitchFamily="34" charset="0"/>
              </a:endParaRPr>
            </a:p>
          </p:txBody>
        </p:sp>
        <p:sp>
          <p:nvSpPr>
            <p:cNvPr id="46179" name="Freeform 8"/>
            <p:cNvSpPr>
              <a:spLocks/>
            </p:cNvSpPr>
            <p:nvPr/>
          </p:nvSpPr>
          <p:spPr bwMode="auto">
            <a:xfrm>
              <a:off x="5486400" y="1665288"/>
              <a:ext cx="104775" cy="34925"/>
            </a:xfrm>
            <a:custGeom>
              <a:avLst/>
              <a:gdLst>
                <a:gd name="T0" fmla="*/ 0 w 6"/>
                <a:gd name="T1" fmla="*/ 2147483647 h 2"/>
                <a:gd name="T2" fmla="*/ 2147483647 w 6"/>
                <a:gd name="T3" fmla="*/ 2147483647 h 2"/>
                <a:gd name="T4" fmla="*/ 0 w 6"/>
                <a:gd name="T5" fmla="*/ 0 h 2"/>
                <a:gd name="T6" fmla="*/ 0 w 6"/>
                <a:gd name="T7" fmla="*/ 2147483647 h 2"/>
                <a:gd name="T8" fmla="*/ 0 w 6"/>
                <a:gd name="T9" fmla="*/ 2147483647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80" name="Freeform 9"/>
            <p:cNvSpPr>
              <a:spLocks/>
            </p:cNvSpPr>
            <p:nvPr/>
          </p:nvSpPr>
          <p:spPr bwMode="auto">
            <a:xfrm>
              <a:off x="5486400" y="1665288"/>
              <a:ext cx="104775" cy="34925"/>
            </a:xfrm>
            <a:custGeom>
              <a:avLst/>
              <a:gdLst>
                <a:gd name="T0" fmla="*/ 0 w 66"/>
                <a:gd name="T1" fmla="*/ 2147483647 h 22"/>
                <a:gd name="T2" fmla="*/ 2147483647 w 66"/>
                <a:gd name="T3" fmla="*/ 2147483647 h 22"/>
                <a:gd name="T4" fmla="*/ 0 w 66"/>
                <a:gd name="T5" fmla="*/ 0 h 22"/>
                <a:gd name="T6" fmla="*/ 0 w 66"/>
                <a:gd name="T7" fmla="*/ 2147483647 h 22"/>
                <a:gd name="T8" fmla="*/ 0 w 66"/>
                <a:gd name="T9" fmla="*/ 2147483647 h 22"/>
                <a:gd name="T10" fmla="*/ 0 60000 65536"/>
                <a:gd name="T11" fmla="*/ 0 60000 65536"/>
                <a:gd name="T12" fmla="*/ 0 60000 65536"/>
                <a:gd name="T13" fmla="*/ 0 60000 65536"/>
                <a:gd name="T14" fmla="*/ 0 60000 65536"/>
                <a:gd name="T15" fmla="*/ 0 w 66"/>
                <a:gd name="T16" fmla="*/ 0 h 22"/>
                <a:gd name="T17" fmla="*/ 66 w 66"/>
                <a:gd name="T18" fmla="*/ 22 h 22"/>
              </a:gdLst>
              <a:ahLst/>
              <a:cxnLst>
                <a:cxn ang="T10">
                  <a:pos x="T0" y="T1"/>
                </a:cxn>
                <a:cxn ang="T11">
                  <a:pos x="T2" y="T3"/>
                </a:cxn>
                <a:cxn ang="T12">
                  <a:pos x="T4" y="T5"/>
                </a:cxn>
                <a:cxn ang="T13">
                  <a:pos x="T6" y="T7"/>
                </a:cxn>
                <a:cxn ang="T14">
                  <a:pos x="T8" y="T9"/>
                </a:cxn>
              </a:cxnLst>
              <a:rect l="T15" t="T16" r="T17" b="T18"/>
              <a:pathLst>
                <a:path w="66" h="22">
                  <a:moveTo>
                    <a:pt x="0" y="22"/>
                  </a:moveTo>
                  <a:lnTo>
                    <a:pt x="66" y="11"/>
                  </a:lnTo>
                  <a:lnTo>
                    <a:pt x="0" y="0"/>
                  </a:lnTo>
                  <a:lnTo>
                    <a:pt x="0" y="11"/>
                  </a:lnTo>
                  <a:lnTo>
                    <a:pt x="0" y="2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81" name="Line 10"/>
            <p:cNvSpPr>
              <a:spLocks noChangeShapeType="1"/>
            </p:cNvSpPr>
            <p:nvPr/>
          </p:nvSpPr>
          <p:spPr bwMode="auto">
            <a:xfrm flipH="1">
              <a:off x="5048250" y="1682750"/>
              <a:ext cx="420688"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82" name="Freeform 11"/>
            <p:cNvSpPr>
              <a:spLocks/>
            </p:cNvSpPr>
            <p:nvPr/>
          </p:nvSpPr>
          <p:spPr bwMode="auto">
            <a:xfrm>
              <a:off x="4051300" y="1665288"/>
              <a:ext cx="104775" cy="34925"/>
            </a:xfrm>
            <a:custGeom>
              <a:avLst/>
              <a:gdLst>
                <a:gd name="T0" fmla="*/ 2147483647 w 6"/>
                <a:gd name="T1" fmla="*/ 0 h 2"/>
                <a:gd name="T2" fmla="*/ 0 w 6"/>
                <a:gd name="T3" fmla="*/ 2147483647 h 2"/>
                <a:gd name="T4" fmla="*/ 2147483647 w 6"/>
                <a:gd name="T5" fmla="*/ 2147483647 h 2"/>
                <a:gd name="T6" fmla="*/ 2147483647 w 6"/>
                <a:gd name="T7" fmla="*/ 2147483647 h 2"/>
                <a:gd name="T8" fmla="*/ 2147483647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83" name="Freeform 12"/>
            <p:cNvSpPr>
              <a:spLocks/>
            </p:cNvSpPr>
            <p:nvPr/>
          </p:nvSpPr>
          <p:spPr bwMode="auto">
            <a:xfrm>
              <a:off x="4051300" y="1665288"/>
              <a:ext cx="104775" cy="34925"/>
            </a:xfrm>
            <a:custGeom>
              <a:avLst/>
              <a:gdLst>
                <a:gd name="T0" fmla="*/ 2147483647 w 66"/>
                <a:gd name="T1" fmla="*/ 0 h 22"/>
                <a:gd name="T2" fmla="*/ 0 w 66"/>
                <a:gd name="T3" fmla="*/ 2147483647 h 22"/>
                <a:gd name="T4" fmla="*/ 2147483647 w 66"/>
                <a:gd name="T5" fmla="*/ 2147483647 h 22"/>
                <a:gd name="T6" fmla="*/ 2147483647 w 66"/>
                <a:gd name="T7" fmla="*/ 2147483647 h 22"/>
                <a:gd name="T8" fmla="*/ 2147483647 w 66"/>
                <a:gd name="T9" fmla="*/ 0 h 22"/>
                <a:gd name="T10" fmla="*/ 0 60000 65536"/>
                <a:gd name="T11" fmla="*/ 0 60000 65536"/>
                <a:gd name="T12" fmla="*/ 0 60000 65536"/>
                <a:gd name="T13" fmla="*/ 0 60000 65536"/>
                <a:gd name="T14" fmla="*/ 0 60000 65536"/>
                <a:gd name="T15" fmla="*/ 0 w 66"/>
                <a:gd name="T16" fmla="*/ 0 h 22"/>
                <a:gd name="T17" fmla="*/ 66 w 66"/>
                <a:gd name="T18" fmla="*/ 22 h 22"/>
              </a:gdLst>
              <a:ahLst/>
              <a:cxnLst>
                <a:cxn ang="T10">
                  <a:pos x="T0" y="T1"/>
                </a:cxn>
                <a:cxn ang="T11">
                  <a:pos x="T2" y="T3"/>
                </a:cxn>
                <a:cxn ang="T12">
                  <a:pos x="T4" y="T5"/>
                </a:cxn>
                <a:cxn ang="T13">
                  <a:pos x="T6" y="T7"/>
                </a:cxn>
                <a:cxn ang="T14">
                  <a:pos x="T8" y="T9"/>
                </a:cxn>
              </a:cxnLst>
              <a:rect l="T15" t="T16" r="T17" b="T18"/>
              <a:pathLst>
                <a:path w="66" h="22">
                  <a:moveTo>
                    <a:pt x="66" y="0"/>
                  </a:moveTo>
                  <a:lnTo>
                    <a:pt x="0" y="11"/>
                  </a:lnTo>
                  <a:lnTo>
                    <a:pt x="66" y="22"/>
                  </a:lnTo>
                  <a:lnTo>
                    <a:pt x="66" y="11"/>
                  </a:lnTo>
                  <a:lnTo>
                    <a:pt x="66"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84" name="Line 13"/>
            <p:cNvSpPr>
              <a:spLocks noChangeShapeType="1"/>
            </p:cNvSpPr>
            <p:nvPr/>
          </p:nvSpPr>
          <p:spPr bwMode="auto">
            <a:xfrm>
              <a:off x="4156075" y="1682750"/>
              <a:ext cx="420688"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85" name="Freeform 14"/>
            <p:cNvSpPr>
              <a:spLocks/>
            </p:cNvSpPr>
            <p:nvPr/>
          </p:nvSpPr>
          <p:spPr bwMode="auto">
            <a:xfrm>
              <a:off x="3894138" y="1665288"/>
              <a:ext cx="104775" cy="34925"/>
            </a:xfrm>
            <a:custGeom>
              <a:avLst/>
              <a:gdLst>
                <a:gd name="T0" fmla="*/ 0 w 6"/>
                <a:gd name="T1" fmla="*/ 2147483647 h 2"/>
                <a:gd name="T2" fmla="*/ 2147483647 w 6"/>
                <a:gd name="T3" fmla="*/ 2147483647 h 2"/>
                <a:gd name="T4" fmla="*/ 0 w 6"/>
                <a:gd name="T5" fmla="*/ 0 h 2"/>
                <a:gd name="T6" fmla="*/ 0 w 6"/>
                <a:gd name="T7" fmla="*/ 2147483647 h 2"/>
                <a:gd name="T8" fmla="*/ 0 w 6"/>
                <a:gd name="T9" fmla="*/ 2147483647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86" name="Freeform 15"/>
            <p:cNvSpPr>
              <a:spLocks/>
            </p:cNvSpPr>
            <p:nvPr/>
          </p:nvSpPr>
          <p:spPr bwMode="auto">
            <a:xfrm>
              <a:off x="3894138" y="1665288"/>
              <a:ext cx="104775" cy="34925"/>
            </a:xfrm>
            <a:custGeom>
              <a:avLst/>
              <a:gdLst>
                <a:gd name="T0" fmla="*/ 0 w 66"/>
                <a:gd name="T1" fmla="*/ 2147483647 h 22"/>
                <a:gd name="T2" fmla="*/ 2147483647 w 66"/>
                <a:gd name="T3" fmla="*/ 2147483647 h 22"/>
                <a:gd name="T4" fmla="*/ 0 w 66"/>
                <a:gd name="T5" fmla="*/ 0 h 22"/>
                <a:gd name="T6" fmla="*/ 0 w 66"/>
                <a:gd name="T7" fmla="*/ 2147483647 h 22"/>
                <a:gd name="T8" fmla="*/ 0 w 66"/>
                <a:gd name="T9" fmla="*/ 2147483647 h 22"/>
                <a:gd name="T10" fmla="*/ 0 60000 65536"/>
                <a:gd name="T11" fmla="*/ 0 60000 65536"/>
                <a:gd name="T12" fmla="*/ 0 60000 65536"/>
                <a:gd name="T13" fmla="*/ 0 60000 65536"/>
                <a:gd name="T14" fmla="*/ 0 60000 65536"/>
                <a:gd name="T15" fmla="*/ 0 w 66"/>
                <a:gd name="T16" fmla="*/ 0 h 22"/>
                <a:gd name="T17" fmla="*/ 66 w 66"/>
                <a:gd name="T18" fmla="*/ 22 h 22"/>
              </a:gdLst>
              <a:ahLst/>
              <a:cxnLst>
                <a:cxn ang="T10">
                  <a:pos x="T0" y="T1"/>
                </a:cxn>
                <a:cxn ang="T11">
                  <a:pos x="T2" y="T3"/>
                </a:cxn>
                <a:cxn ang="T12">
                  <a:pos x="T4" y="T5"/>
                </a:cxn>
                <a:cxn ang="T13">
                  <a:pos x="T6" y="T7"/>
                </a:cxn>
                <a:cxn ang="T14">
                  <a:pos x="T8" y="T9"/>
                </a:cxn>
              </a:cxnLst>
              <a:rect l="T15" t="T16" r="T17" b="T18"/>
              <a:pathLst>
                <a:path w="66" h="22">
                  <a:moveTo>
                    <a:pt x="0" y="22"/>
                  </a:moveTo>
                  <a:lnTo>
                    <a:pt x="66" y="11"/>
                  </a:lnTo>
                  <a:lnTo>
                    <a:pt x="0" y="0"/>
                  </a:lnTo>
                  <a:lnTo>
                    <a:pt x="0" y="11"/>
                  </a:lnTo>
                  <a:lnTo>
                    <a:pt x="0" y="2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87" name="Line 16"/>
            <p:cNvSpPr>
              <a:spLocks noChangeShapeType="1"/>
            </p:cNvSpPr>
            <p:nvPr/>
          </p:nvSpPr>
          <p:spPr bwMode="auto">
            <a:xfrm flipH="1">
              <a:off x="3806825" y="1682750"/>
              <a:ext cx="87313"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88" name="Freeform 17"/>
            <p:cNvSpPr>
              <a:spLocks/>
            </p:cNvSpPr>
            <p:nvPr/>
          </p:nvSpPr>
          <p:spPr bwMode="auto">
            <a:xfrm>
              <a:off x="3141663" y="1665288"/>
              <a:ext cx="104775" cy="34925"/>
            </a:xfrm>
            <a:custGeom>
              <a:avLst/>
              <a:gdLst>
                <a:gd name="T0" fmla="*/ 2147483647 w 6"/>
                <a:gd name="T1" fmla="*/ 0 h 2"/>
                <a:gd name="T2" fmla="*/ 0 w 6"/>
                <a:gd name="T3" fmla="*/ 2147483647 h 2"/>
                <a:gd name="T4" fmla="*/ 2147483647 w 6"/>
                <a:gd name="T5" fmla="*/ 2147483647 h 2"/>
                <a:gd name="T6" fmla="*/ 2147483647 w 6"/>
                <a:gd name="T7" fmla="*/ 2147483647 h 2"/>
                <a:gd name="T8" fmla="*/ 2147483647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89" name="Freeform 18"/>
            <p:cNvSpPr>
              <a:spLocks/>
            </p:cNvSpPr>
            <p:nvPr/>
          </p:nvSpPr>
          <p:spPr bwMode="auto">
            <a:xfrm>
              <a:off x="3141663" y="1665288"/>
              <a:ext cx="104775" cy="34925"/>
            </a:xfrm>
            <a:custGeom>
              <a:avLst/>
              <a:gdLst>
                <a:gd name="T0" fmla="*/ 2147483647 w 66"/>
                <a:gd name="T1" fmla="*/ 0 h 22"/>
                <a:gd name="T2" fmla="*/ 0 w 66"/>
                <a:gd name="T3" fmla="*/ 2147483647 h 22"/>
                <a:gd name="T4" fmla="*/ 2147483647 w 66"/>
                <a:gd name="T5" fmla="*/ 2147483647 h 22"/>
                <a:gd name="T6" fmla="*/ 2147483647 w 66"/>
                <a:gd name="T7" fmla="*/ 2147483647 h 22"/>
                <a:gd name="T8" fmla="*/ 2147483647 w 66"/>
                <a:gd name="T9" fmla="*/ 0 h 22"/>
                <a:gd name="T10" fmla="*/ 0 60000 65536"/>
                <a:gd name="T11" fmla="*/ 0 60000 65536"/>
                <a:gd name="T12" fmla="*/ 0 60000 65536"/>
                <a:gd name="T13" fmla="*/ 0 60000 65536"/>
                <a:gd name="T14" fmla="*/ 0 60000 65536"/>
                <a:gd name="T15" fmla="*/ 0 w 66"/>
                <a:gd name="T16" fmla="*/ 0 h 22"/>
                <a:gd name="T17" fmla="*/ 66 w 66"/>
                <a:gd name="T18" fmla="*/ 22 h 22"/>
              </a:gdLst>
              <a:ahLst/>
              <a:cxnLst>
                <a:cxn ang="T10">
                  <a:pos x="T0" y="T1"/>
                </a:cxn>
                <a:cxn ang="T11">
                  <a:pos x="T2" y="T3"/>
                </a:cxn>
                <a:cxn ang="T12">
                  <a:pos x="T4" y="T5"/>
                </a:cxn>
                <a:cxn ang="T13">
                  <a:pos x="T6" y="T7"/>
                </a:cxn>
                <a:cxn ang="T14">
                  <a:pos x="T8" y="T9"/>
                </a:cxn>
              </a:cxnLst>
              <a:rect l="T15" t="T16" r="T17" b="T18"/>
              <a:pathLst>
                <a:path w="66" h="22">
                  <a:moveTo>
                    <a:pt x="66" y="0"/>
                  </a:moveTo>
                  <a:lnTo>
                    <a:pt x="0" y="11"/>
                  </a:lnTo>
                  <a:lnTo>
                    <a:pt x="66" y="22"/>
                  </a:lnTo>
                  <a:lnTo>
                    <a:pt x="66" y="11"/>
                  </a:lnTo>
                  <a:lnTo>
                    <a:pt x="66"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90" name="Line 19"/>
            <p:cNvSpPr>
              <a:spLocks noChangeShapeType="1"/>
            </p:cNvSpPr>
            <p:nvPr/>
          </p:nvSpPr>
          <p:spPr bwMode="auto">
            <a:xfrm>
              <a:off x="3263900" y="1682750"/>
              <a:ext cx="87313"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91" name="Rectangle 20"/>
            <p:cNvSpPr>
              <a:spLocks noChangeArrowheads="1"/>
            </p:cNvSpPr>
            <p:nvPr/>
          </p:nvSpPr>
          <p:spPr bwMode="auto">
            <a:xfrm>
              <a:off x="4348163" y="3765550"/>
              <a:ext cx="42862"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i="1">
                  <a:solidFill>
                    <a:srgbClr val="000000"/>
                  </a:solidFill>
                  <a:latin typeface="Nimbus Roman No9 L"/>
                </a:rPr>
                <a:t>i</a:t>
              </a:r>
              <a:endParaRPr lang="en-CA" altLang="en-US" sz="2400">
                <a:latin typeface="Corbel" panose="020B0503020204020204" pitchFamily="34" charset="0"/>
              </a:endParaRPr>
            </a:p>
          </p:txBody>
        </p:sp>
        <p:sp>
          <p:nvSpPr>
            <p:cNvPr id="46192" name="Rectangle 21"/>
            <p:cNvSpPr>
              <a:spLocks noChangeArrowheads="1"/>
            </p:cNvSpPr>
            <p:nvPr/>
          </p:nvSpPr>
          <p:spPr bwMode="auto">
            <a:xfrm>
              <a:off x="3403600" y="1560513"/>
              <a:ext cx="68263"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i="1">
                  <a:solidFill>
                    <a:srgbClr val="000000"/>
                  </a:solidFill>
                  <a:latin typeface="Nimbus Roman No9 L"/>
                </a:rPr>
                <a:t>k</a:t>
              </a:r>
              <a:endParaRPr lang="en-CA" altLang="en-US" sz="2400">
                <a:latin typeface="Corbel" panose="020B0503020204020204" pitchFamily="34" charset="0"/>
              </a:endParaRPr>
            </a:p>
          </p:txBody>
        </p:sp>
        <p:sp>
          <p:nvSpPr>
            <p:cNvPr id="46193" name="Rectangle 22"/>
            <p:cNvSpPr>
              <a:spLocks noChangeArrowheads="1"/>
            </p:cNvSpPr>
            <p:nvPr/>
          </p:nvSpPr>
          <p:spPr bwMode="auto">
            <a:xfrm>
              <a:off x="3473450" y="1560513"/>
              <a:ext cx="258763"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 bits</a:t>
              </a:r>
              <a:endParaRPr lang="en-CA" altLang="en-US" sz="2400">
                <a:latin typeface="Corbel" panose="020B0503020204020204" pitchFamily="34" charset="0"/>
              </a:endParaRPr>
            </a:p>
          </p:txBody>
        </p:sp>
        <p:sp>
          <p:nvSpPr>
            <p:cNvPr id="46194" name="Rectangle 23"/>
            <p:cNvSpPr>
              <a:spLocks noChangeArrowheads="1"/>
            </p:cNvSpPr>
            <p:nvPr/>
          </p:nvSpPr>
          <p:spPr bwMode="auto">
            <a:xfrm>
              <a:off x="2651125" y="3556000"/>
              <a:ext cx="474663"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Module</a:t>
              </a:r>
              <a:endParaRPr lang="en-CA" altLang="en-US" sz="2400">
                <a:latin typeface="Corbel" panose="020B0503020204020204" pitchFamily="34" charset="0"/>
              </a:endParaRPr>
            </a:p>
          </p:txBody>
        </p:sp>
        <p:sp>
          <p:nvSpPr>
            <p:cNvPr id="46195" name="Rectangle 24"/>
            <p:cNvSpPr>
              <a:spLocks noChangeArrowheads="1"/>
            </p:cNvSpPr>
            <p:nvPr/>
          </p:nvSpPr>
          <p:spPr bwMode="auto">
            <a:xfrm>
              <a:off x="4121150" y="3556000"/>
              <a:ext cx="474663"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Module</a:t>
              </a:r>
              <a:endParaRPr lang="en-CA" altLang="en-US" sz="2400">
                <a:latin typeface="Corbel" panose="020B0503020204020204" pitchFamily="34" charset="0"/>
              </a:endParaRPr>
            </a:p>
          </p:txBody>
        </p:sp>
        <p:sp>
          <p:nvSpPr>
            <p:cNvPr id="46196" name="Rectangle 25"/>
            <p:cNvSpPr>
              <a:spLocks noChangeArrowheads="1"/>
            </p:cNvSpPr>
            <p:nvPr/>
          </p:nvSpPr>
          <p:spPr bwMode="auto">
            <a:xfrm>
              <a:off x="5591175" y="3538538"/>
              <a:ext cx="474663"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Module</a:t>
              </a:r>
              <a:endParaRPr lang="en-CA" altLang="en-US" sz="2400" dirty="0">
                <a:latin typeface="Corbel" panose="020B0503020204020204" pitchFamily="34" charset="0"/>
              </a:endParaRPr>
            </a:p>
          </p:txBody>
        </p:sp>
        <p:sp>
          <p:nvSpPr>
            <p:cNvPr id="46197" name="Rectangle 26"/>
            <p:cNvSpPr>
              <a:spLocks noChangeArrowheads="1"/>
            </p:cNvSpPr>
            <p:nvPr/>
          </p:nvSpPr>
          <p:spPr bwMode="auto">
            <a:xfrm>
              <a:off x="3316288" y="1858963"/>
              <a:ext cx="474662"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Module</a:t>
              </a:r>
              <a:endParaRPr lang="en-CA" altLang="en-US" sz="2400">
                <a:latin typeface="Corbel" panose="020B0503020204020204" pitchFamily="34" charset="0"/>
              </a:endParaRPr>
            </a:p>
          </p:txBody>
        </p:sp>
        <p:sp>
          <p:nvSpPr>
            <p:cNvPr id="46198" name="Line 27"/>
            <p:cNvSpPr>
              <a:spLocks noChangeShapeType="1"/>
            </p:cNvSpPr>
            <p:nvPr/>
          </p:nvSpPr>
          <p:spPr bwMode="auto">
            <a:xfrm flipV="1">
              <a:off x="4033838" y="1787525"/>
              <a:ext cx="1587" cy="35083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99" name="Rectangle 28"/>
            <p:cNvSpPr>
              <a:spLocks noChangeArrowheads="1"/>
            </p:cNvSpPr>
            <p:nvPr/>
          </p:nvSpPr>
          <p:spPr bwMode="auto">
            <a:xfrm>
              <a:off x="3124200" y="1787525"/>
              <a:ext cx="2484438" cy="350838"/>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6200" name="Line 29"/>
            <p:cNvSpPr>
              <a:spLocks noChangeShapeType="1"/>
            </p:cNvSpPr>
            <p:nvPr/>
          </p:nvSpPr>
          <p:spPr bwMode="auto">
            <a:xfrm>
              <a:off x="4873625" y="2592388"/>
              <a:ext cx="174625" cy="1587"/>
            </a:xfrm>
            <a:prstGeom prst="line">
              <a:avLst/>
            </a:prstGeom>
            <a:noFill/>
            <a:ln w="17526">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01" name="Line 30"/>
            <p:cNvSpPr>
              <a:spLocks noChangeShapeType="1"/>
            </p:cNvSpPr>
            <p:nvPr/>
          </p:nvSpPr>
          <p:spPr bwMode="auto">
            <a:xfrm flipH="1">
              <a:off x="2090738" y="2592388"/>
              <a:ext cx="2678112" cy="1587"/>
            </a:xfrm>
            <a:prstGeom prst="line">
              <a:avLst/>
            </a:prstGeom>
            <a:noFill/>
            <a:ln w="17526">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02" name="Line 31"/>
            <p:cNvSpPr>
              <a:spLocks noChangeShapeType="1"/>
            </p:cNvSpPr>
            <p:nvPr/>
          </p:nvSpPr>
          <p:spPr bwMode="auto">
            <a:xfrm flipH="1">
              <a:off x="5102225" y="2698750"/>
              <a:ext cx="506413"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03" name="Line 32"/>
            <p:cNvSpPr>
              <a:spLocks noChangeShapeType="1"/>
            </p:cNvSpPr>
            <p:nvPr/>
          </p:nvSpPr>
          <p:spPr bwMode="auto">
            <a:xfrm flipH="1">
              <a:off x="3630613" y="2698750"/>
              <a:ext cx="1365250"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04" name="Line 33"/>
            <p:cNvSpPr>
              <a:spLocks noChangeShapeType="1"/>
            </p:cNvSpPr>
            <p:nvPr/>
          </p:nvSpPr>
          <p:spPr bwMode="auto">
            <a:xfrm flipH="1">
              <a:off x="2668588" y="2698750"/>
              <a:ext cx="839787"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05" name="Freeform 34"/>
            <p:cNvSpPr>
              <a:spLocks/>
            </p:cNvSpPr>
            <p:nvPr/>
          </p:nvSpPr>
          <p:spPr bwMode="auto">
            <a:xfrm>
              <a:off x="2651125" y="2873375"/>
              <a:ext cx="34925" cy="104775"/>
            </a:xfrm>
            <a:custGeom>
              <a:avLst/>
              <a:gdLst>
                <a:gd name="T0" fmla="*/ 0 w 2"/>
                <a:gd name="T1" fmla="*/ 0 h 6"/>
                <a:gd name="T2" fmla="*/ 2147483647 w 2"/>
                <a:gd name="T3" fmla="*/ 2147483647 h 6"/>
                <a:gd name="T4" fmla="*/ 2147483647 w 2"/>
                <a:gd name="T5" fmla="*/ 0 h 6"/>
                <a:gd name="T6" fmla="*/ 2147483647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06" name="Freeform 35"/>
            <p:cNvSpPr>
              <a:spLocks/>
            </p:cNvSpPr>
            <p:nvPr/>
          </p:nvSpPr>
          <p:spPr bwMode="auto">
            <a:xfrm>
              <a:off x="2651125" y="2873375"/>
              <a:ext cx="34925" cy="104775"/>
            </a:xfrm>
            <a:custGeom>
              <a:avLst/>
              <a:gdLst>
                <a:gd name="T0" fmla="*/ 0 w 22"/>
                <a:gd name="T1" fmla="*/ 0 h 66"/>
                <a:gd name="T2" fmla="*/ 2147483647 w 22"/>
                <a:gd name="T3" fmla="*/ 2147483647 h 66"/>
                <a:gd name="T4" fmla="*/ 2147483647 w 22"/>
                <a:gd name="T5" fmla="*/ 0 h 66"/>
                <a:gd name="T6" fmla="*/ 2147483647 w 22"/>
                <a:gd name="T7" fmla="*/ 0 h 66"/>
                <a:gd name="T8" fmla="*/ 0 w 22"/>
                <a:gd name="T9" fmla="*/ 0 h 66"/>
                <a:gd name="T10" fmla="*/ 0 60000 65536"/>
                <a:gd name="T11" fmla="*/ 0 60000 65536"/>
                <a:gd name="T12" fmla="*/ 0 60000 65536"/>
                <a:gd name="T13" fmla="*/ 0 60000 65536"/>
                <a:gd name="T14" fmla="*/ 0 60000 65536"/>
                <a:gd name="T15" fmla="*/ 0 w 22"/>
                <a:gd name="T16" fmla="*/ 0 h 66"/>
                <a:gd name="T17" fmla="*/ 22 w 22"/>
                <a:gd name="T18" fmla="*/ 66 h 66"/>
              </a:gdLst>
              <a:ahLst/>
              <a:cxnLst>
                <a:cxn ang="T10">
                  <a:pos x="T0" y="T1"/>
                </a:cxn>
                <a:cxn ang="T11">
                  <a:pos x="T2" y="T3"/>
                </a:cxn>
                <a:cxn ang="T12">
                  <a:pos x="T4" y="T5"/>
                </a:cxn>
                <a:cxn ang="T13">
                  <a:pos x="T6" y="T7"/>
                </a:cxn>
                <a:cxn ang="T14">
                  <a:pos x="T8" y="T9"/>
                </a:cxn>
              </a:cxnLst>
              <a:rect l="T15" t="T16" r="T17" b="T18"/>
              <a:pathLst>
                <a:path w="22" h="66">
                  <a:moveTo>
                    <a:pt x="0" y="0"/>
                  </a:moveTo>
                  <a:lnTo>
                    <a:pt x="11" y="66"/>
                  </a:lnTo>
                  <a:lnTo>
                    <a:pt x="22"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07" name="Line 36"/>
            <p:cNvSpPr>
              <a:spLocks noChangeShapeType="1"/>
            </p:cNvSpPr>
            <p:nvPr/>
          </p:nvSpPr>
          <p:spPr bwMode="auto">
            <a:xfrm flipV="1">
              <a:off x="2668588" y="2698750"/>
              <a:ext cx="1587" cy="157163"/>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08" name="Freeform 37"/>
            <p:cNvSpPr>
              <a:spLocks/>
            </p:cNvSpPr>
            <p:nvPr/>
          </p:nvSpPr>
          <p:spPr bwMode="auto">
            <a:xfrm>
              <a:off x="4121150" y="2873375"/>
              <a:ext cx="34925" cy="104775"/>
            </a:xfrm>
            <a:custGeom>
              <a:avLst/>
              <a:gdLst>
                <a:gd name="T0" fmla="*/ 0 w 2"/>
                <a:gd name="T1" fmla="*/ 0 h 6"/>
                <a:gd name="T2" fmla="*/ 2147483647 w 2"/>
                <a:gd name="T3" fmla="*/ 2147483647 h 6"/>
                <a:gd name="T4" fmla="*/ 2147483647 w 2"/>
                <a:gd name="T5" fmla="*/ 0 h 6"/>
                <a:gd name="T6" fmla="*/ 2147483647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09" name="Freeform 38"/>
            <p:cNvSpPr>
              <a:spLocks/>
            </p:cNvSpPr>
            <p:nvPr/>
          </p:nvSpPr>
          <p:spPr bwMode="auto">
            <a:xfrm>
              <a:off x="4121150" y="2873375"/>
              <a:ext cx="34925" cy="104775"/>
            </a:xfrm>
            <a:custGeom>
              <a:avLst/>
              <a:gdLst>
                <a:gd name="T0" fmla="*/ 0 w 22"/>
                <a:gd name="T1" fmla="*/ 0 h 66"/>
                <a:gd name="T2" fmla="*/ 2147483647 w 22"/>
                <a:gd name="T3" fmla="*/ 2147483647 h 66"/>
                <a:gd name="T4" fmla="*/ 2147483647 w 22"/>
                <a:gd name="T5" fmla="*/ 0 h 66"/>
                <a:gd name="T6" fmla="*/ 2147483647 w 22"/>
                <a:gd name="T7" fmla="*/ 0 h 66"/>
                <a:gd name="T8" fmla="*/ 0 w 22"/>
                <a:gd name="T9" fmla="*/ 0 h 66"/>
                <a:gd name="T10" fmla="*/ 0 60000 65536"/>
                <a:gd name="T11" fmla="*/ 0 60000 65536"/>
                <a:gd name="T12" fmla="*/ 0 60000 65536"/>
                <a:gd name="T13" fmla="*/ 0 60000 65536"/>
                <a:gd name="T14" fmla="*/ 0 60000 65536"/>
                <a:gd name="T15" fmla="*/ 0 w 22"/>
                <a:gd name="T16" fmla="*/ 0 h 66"/>
                <a:gd name="T17" fmla="*/ 22 w 22"/>
                <a:gd name="T18" fmla="*/ 66 h 66"/>
              </a:gdLst>
              <a:ahLst/>
              <a:cxnLst>
                <a:cxn ang="T10">
                  <a:pos x="T0" y="T1"/>
                </a:cxn>
                <a:cxn ang="T11">
                  <a:pos x="T2" y="T3"/>
                </a:cxn>
                <a:cxn ang="T12">
                  <a:pos x="T4" y="T5"/>
                </a:cxn>
                <a:cxn ang="T13">
                  <a:pos x="T6" y="T7"/>
                </a:cxn>
                <a:cxn ang="T14">
                  <a:pos x="T8" y="T9"/>
                </a:cxn>
              </a:cxnLst>
              <a:rect l="T15" t="T16" r="T17" b="T18"/>
              <a:pathLst>
                <a:path w="22" h="66">
                  <a:moveTo>
                    <a:pt x="0" y="0"/>
                  </a:moveTo>
                  <a:lnTo>
                    <a:pt x="11" y="66"/>
                  </a:lnTo>
                  <a:lnTo>
                    <a:pt x="22"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10" name="Line 39"/>
            <p:cNvSpPr>
              <a:spLocks noChangeShapeType="1"/>
            </p:cNvSpPr>
            <p:nvPr/>
          </p:nvSpPr>
          <p:spPr bwMode="auto">
            <a:xfrm flipV="1">
              <a:off x="4138613" y="2698750"/>
              <a:ext cx="1587" cy="157163"/>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11" name="Freeform 40"/>
            <p:cNvSpPr>
              <a:spLocks/>
            </p:cNvSpPr>
            <p:nvPr/>
          </p:nvSpPr>
          <p:spPr bwMode="auto">
            <a:xfrm>
              <a:off x="5591175" y="2873375"/>
              <a:ext cx="52388" cy="104775"/>
            </a:xfrm>
            <a:custGeom>
              <a:avLst/>
              <a:gdLst>
                <a:gd name="T0" fmla="*/ 0 w 3"/>
                <a:gd name="T1" fmla="*/ 0 h 6"/>
                <a:gd name="T2" fmla="*/ 2147483647 w 3"/>
                <a:gd name="T3" fmla="*/ 2147483647 h 6"/>
                <a:gd name="T4" fmla="*/ 2147483647 w 3"/>
                <a:gd name="T5" fmla="*/ 0 h 6"/>
                <a:gd name="T6" fmla="*/ 2147483647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12" name="Freeform 41"/>
            <p:cNvSpPr>
              <a:spLocks/>
            </p:cNvSpPr>
            <p:nvPr/>
          </p:nvSpPr>
          <p:spPr bwMode="auto">
            <a:xfrm>
              <a:off x="5591175" y="2873375"/>
              <a:ext cx="52388" cy="104775"/>
            </a:xfrm>
            <a:custGeom>
              <a:avLst/>
              <a:gdLst>
                <a:gd name="T0" fmla="*/ 0 w 33"/>
                <a:gd name="T1" fmla="*/ 0 h 66"/>
                <a:gd name="T2" fmla="*/ 2147483647 w 33"/>
                <a:gd name="T3" fmla="*/ 2147483647 h 66"/>
                <a:gd name="T4" fmla="*/ 2147483647 w 33"/>
                <a:gd name="T5" fmla="*/ 0 h 66"/>
                <a:gd name="T6" fmla="*/ 2147483647 w 33"/>
                <a:gd name="T7" fmla="*/ 0 h 66"/>
                <a:gd name="T8" fmla="*/ 0 w 33"/>
                <a:gd name="T9" fmla="*/ 0 h 66"/>
                <a:gd name="T10" fmla="*/ 0 60000 65536"/>
                <a:gd name="T11" fmla="*/ 0 60000 65536"/>
                <a:gd name="T12" fmla="*/ 0 60000 65536"/>
                <a:gd name="T13" fmla="*/ 0 60000 65536"/>
                <a:gd name="T14" fmla="*/ 0 60000 65536"/>
                <a:gd name="T15" fmla="*/ 0 w 33"/>
                <a:gd name="T16" fmla="*/ 0 h 66"/>
                <a:gd name="T17" fmla="*/ 33 w 33"/>
                <a:gd name="T18" fmla="*/ 66 h 66"/>
              </a:gdLst>
              <a:ahLst/>
              <a:cxnLst>
                <a:cxn ang="T10">
                  <a:pos x="T0" y="T1"/>
                </a:cxn>
                <a:cxn ang="T11">
                  <a:pos x="T2" y="T3"/>
                </a:cxn>
                <a:cxn ang="T12">
                  <a:pos x="T4" y="T5"/>
                </a:cxn>
                <a:cxn ang="T13">
                  <a:pos x="T6" y="T7"/>
                </a:cxn>
                <a:cxn ang="T14">
                  <a:pos x="T8" y="T9"/>
                </a:cxn>
              </a:cxnLst>
              <a:rect l="T15" t="T16" r="T17" b="T18"/>
              <a:pathLst>
                <a:path w="33" h="66">
                  <a:moveTo>
                    <a:pt x="0" y="0"/>
                  </a:moveTo>
                  <a:lnTo>
                    <a:pt x="11" y="66"/>
                  </a:lnTo>
                  <a:lnTo>
                    <a:pt x="33"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13" name="Line 42"/>
            <p:cNvSpPr>
              <a:spLocks noChangeShapeType="1"/>
            </p:cNvSpPr>
            <p:nvPr/>
          </p:nvSpPr>
          <p:spPr bwMode="auto">
            <a:xfrm flipV="1">
              <a:off x="5608638" y="2698750"/>
              <a:ext cx="1587" cy="157163"/>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14" name="Freeform 43"/>
            <p:cNvSpPr>
              <a:spLocks/>
            </p:cNvSpPr>
            <p:nvPr/>
          </p:nvSpPr>
          <p:spPr bwMode="auto">
            <a:xfrm>
              <a:off x="3789363" y="3590925"/>
              <a:ext cx="104775" cy="34925"/>
            </a:xfrm>
            <a:custGeom>
              <a:avLst/>
              <a:gdLst>
                <a:gd name="T0" fmla="*/ 0 w 6"/>
                <a:gd name="T1" fmla="*/ 2147483647 h 2"/>
                <a:gd name="T2" fmla="*/ 2147483647 w 6"/>
                <a:gd name="T3" fmla="*/ 2147483647 h 2"/>
                <a:gd name="T4" fmla="*/ 0 w 6"/>
                <a:gd name="T5" fmla="*/ 0 h 2"/>
                <a:gd name="T6" fmla="*/ 0 w 6"/>
                <a:gd name="T7" fmla="*/ 2147483647 h 2"/>
                <a:gd name="T8" fmla="*/ 0 w 6"/>
                <a:gd name="T9" fmla="*/ 2147483647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17526">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15" name="Freeform 44"/>
            <p:cNvSpPr>
              <a:spLocks/>
            </p:cNvSpPr>
            <p:nvPr/>
          </p:nvSpPr>
          <p:spPr bwMode="auto">
            <a:xfrm>
              <a:off x="3789363" y="3590925"/>
              <a:ext cx="104775" cy="34925"/>
            </a:xfrm>
            <a:custGeom>
              <a:avLst/>
              <a:gdLst>
                <a:gd name="T0" fmla="*/ 0 w 66"/>
                <a:gd name="T1" fmla="*/ 2147483647 h 22"/>
                <a:gd name="T2" fmla="*/ 2147483647 w 66"/>
                <a:gd name="T3" fmla="*/ 2147483647 h 22"/>
                <a:gd name="T4" fmla="*/ 0 w 66"/>
                <a:gd name="T5" fmla="*/ 0 h 22"/>
                <a:gd name="T6" fmla="*/ 0 w 66"/>
                <a:gd name="T7" fmla="*/ 2147483647 h 22"/>
                <a:gd name="T8" fmla="*/ 0 w 66"/>
                <a:gd name="T9" fmla="*/ 2147483647 h 22"/>
                <a:gd name="T10" fmla="*/ 0 60000 65536"/>
                <a:gd name="T11" fmla="*/ 0 60000 65536"/>
                <a:gd name="T12" fmla="*/ 0 60000 65536"/>
                <a:gd name="T13" fmla="*/ 0 60000 65536"/>
                <a:gd name="T14" fmla="*/ 0 60000 65536"/>
                <a:gd name="T15" fmla="*/ 0 w 66"/>
                <a:gd name="T16" fmla="*/ 0 h 22"/>
                <a:gd name="T17" fmla="*/ 66 w 66"/>
                <a:gd name="T18" fmla="*/ 22 h 22"/>
              </a:gdLst>
              <a:ahLst/>
              <a:cxnLst>
                <a:cxn ang="T10">
                  <a:pos x="T0" y="T1"/>
                </a:cxn>
                <a:cxn ang="T11">
                  <a:pos x="T2" y="T3"/>
                </a:cxn>
                <a:cxn ang="T12">
                  <a:pos x="T4" y="T5"/>
                </a:cxn>
                <a:cxn ang="T13">
                  <a:pos x="T6" y="T7"/>
                </a:cxn>
                <a:cxn ang="T14">
                  <a:pos x="T8" y="T9"/>
                </a:cxn>
              </a:cxnLst>
              <a:rect l="T15" t="T16" r="T17" b="T18"/>
              <a:pathLst>
                <a:path w="66" h="22">
                  <a:moveTo>
                    <a:pt x="0" y="22"/>
                  </a:moveTo>
                  <a:lnTo>
                    <a:pt x="66" y="11"/>
                  </a:lnTo>
                  <a:lnTo>
                    <a:pt x="0" y="0"/>
                  </a:lnTo>
                  <a:lnTo>
                    <a:pt x="0" y="11"/>
                  </a:lnTo>
                  <a:lnTo>
                    <a:pt x="0" y="22"/>
                  </a:lnTo>
                  <a:close/>
                </a:path>
              </a:pathLst>
            </a:custGeom>
            <a:solidFill>
              <a:schemeClr val="tx1"/>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16" name="Freeform 45"/>
            <p:cNvSpPr>
              <a:spLocks/>
            </p:cNvSpPr>
            <p:nvPr/>
          </p:nvSpPr>
          <p:spPr bwMode="auto">
            <a:xfrm>
              <a:off x="3578225" y="2312988"/>
              <a:ext cx="193675" cy="1295400"/>
            </a:xfrm>
            <a:custGeom>
              <a:avLst/>
              <a:gdLst>
                <a:gd name="T0" fmla="*/ 2147483647 w 11"/>
                <a:gd name="T1" fmla="*/ 2147483647 h 74"/>
                <a:gd name="T2" fmla="*/ 0 w 11"/>
                <a:gd name="T3" fmla="*/ 2147483647 h 74"/>
                <a:gd name="T4" fmla="*/ 0 w 11"/>
                <a:gd name="T5" fmla="*/ 0 h 74"/>
                <a:gd name="T6" fmla="*/ 0 60000 65536"/>
                <a:gd name="T7" fmla="*/ 0 60000 65536"/>
                <a:gd name="T8" fmla="*/ 0 60000 65536"/>
                <a:gd name="T9" fmla="*/ 0 w 11"/>
                <a:gd name="T10" fmla="*/ 0 h 74"/>
                <a:gd name="T11" fmla="*/ 11 w 11"/>
                <a:gd name="T12" fmla="*/ 74 h 74"/>
              </a:gdLst>
              <a:ahLst/>
              <a:cxnLst>
                <a:cxn ang="T6">
                  <a:pos x="T0" y="T1"/>
                </a:cxn>
                <a:cxn ang="T7">
                  <a:pos x="T2" y="T3"/>
                </a:cxn>
                <a:cxn ang="T8">
                  <a:pos x="T4" y="T5"/>
                </a:cxn>
              </a:cxnLst>
              <a:rect l="T9" t="T10" r="T11" b="T12"/>
              <a:pathLst>
                <a:path w="11" h="74">
                  <a:moveTo>
                    <a:pt x="11" y="74"/>
                  </a:moveTo>
                  <a:lnTo>
                    <a:pt x="0" y="74"/>
                  </a:lnTo>
                  <a:lnTo>
                    <a:pt x="0" y="0"/>
                  </a:lnTo>
                </a:path>
              </a:pathLst>
            </a:custGeom>
            <a:noFill/>
            <a:ln w="17526">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17" name="Freeform 46"/>
            <p:cNvSpPr>
              <a:spLocks/>
            </p:cNvSpPr>
            <p:nvPr/>
          </p:nvSpPr>
          <p:spPr bwMode="auto">
            <a:xfrm>
              <a:off x="5259388" y="3590925"/>
              <a:ext cx="104775" cy="34925"/>
            </a:xfrm>
            <a:custGeom>
              <a:avLst/>
              <a:gdLst>
                <a:gd name="T0" fmla="*/ 0 w 6"/>
                <a:gd name="T1" fmla="*/ 2147483647 h 2"/>
                <a:gd name="T2" fmla="*/ 2147483647 w 6"/>
                <a:gd name="T3" fmla="*/ 2147483647 h 2"/>
                <a:gd name="T4" fmla="*/ 0 w 6"/>
                <a:gd name="T5" fmla="*/ 0 h 2"/>
                <a:gd name="T6" fmla="*/ 0 w 6"/>
                <a:gd name="T7" fmla="*/ 2147483647 h 2"/>
                <a:gd name="T8" fmla="*/ 0 w 6"/>
                <a:gd name="T9" fmla="*/ 2147483647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17526">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18" name="Freeform 47"/>
            <p:cNvSpPr>
              <a:spLocks/>
            </p:cNvSpPr>
            <p:nvPr/>
          </p:nvSpPr>
          <p:spPr bwMode="auto">
            <a:xfrm>
              <a:off x="5259388" y="3551238"/>
              <a:ext cx="104775" cy="74612"/>
            </a:xfrm>
            <a:custGeom>
              <a:avLst/>
              <a:gdLst>
                <a:gd name="T0" fmla="*/ 0 w 66"/>
                <a:gd name="T1" fmla="*/ 2147483647 h 22"/>
                <a:gd name="T2" fmla="*/ 2147483647 w 66"/>
                <a:gd name="T3" fmla="*/ 2147483647 h 22"/>
                <a:gd name="T4" fmla="*/ 0 w 66"/>
                <a:gd name="T5" fmla="*/ 0 h 22"/>
                <a:gd name="T6" fmla="*/ 0 w 66"/>
                <a:gd name="T7" fmla="*/ 2147483647 h 22"/>
                <a:gd name="T8" fmla="*/ 0 w 66"/>
                <a:gd name="T9" fmla="*/ 2147483647 h 22"/>
                <a:gd name="T10" fmla="*/ 0 60000 65536"/>
                <a:gd name="T11" fmla="*/ 0 60000 65536"/>
                <a:gd name="T12" fmla="*/ 0 60000 65536"/>
                <a:gd name="T13" fmla="*/ 0 60000 65536"/>
                <a:gd name="T14" fmla="*/ 0 60000 65536"/>
                <a:gd name="T15" fmla="*/ 0 w 66"/>
                <a:gd name="T16" fmla="*/ 0 h 22"/>
                <a:gd name="T17" fmla="*/ 66 w 66"/>
                <a:gd name="T18" fmla="*/ 22 h 22"/>
              </a:gdLst>
              <a:ahLst/>
              <a:cxnLst>
                <a:cxn ang="T10">
                  <a:pos x="T0" y="T1"/>
                </a:cxn>
                <a:cxn ang="T11">
                  <a:pos x="T2" y="T3"/>
                </a:cxn>
                <a:cxn ang="T12">
                  <a:pos x="T4" y="T5"/>
                </a:cxn>
                <a:cxn ang="T13">
                  <a:pos x="T6" y="T7"/>
                </a:cxn>
                <a:cxn ang="T14">
                  <a:pos x="T8" y="T9"/>
                </a:cxn>
              </a:cxnLst>
              <a:rect l="T15" t="T16" r="T17" b="T18"/>
              <a:pathLst>
                <a:path w="66" h="22">
                  <a:moveTo>
                    <a:pt x="0" y="22"/>
                  </a:moveTo>
                  <a:lnTo>
                    <a:pt x="66" y="11"/>
                  </a:lnTo>
                  <a:lnTo>
                    <a:pt x="0" y="0"/>
                  </a:lnTo>
                  <a:lnTo>
                    <a:pt x="0" y="11"/>
                  </a:lnTo>
                  <a:lnTo>
                    <a:pt x="0" y="22"/>
                  </a:lnTo>
                  <a:close/>
                </a:path>
              </a:pathLst>
            </a:custGeom>
            <a:solidFill>
              <a:schemeClr val="tx1"/>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19" name="Freeform 48"/>
            <p:cNvSpPr>
              <a:spLocks/>
            </p:cNvSpPr>
            <p:nvPr/>
          </p:nvSpPr>
          <p:spPr bwMode="auto">
            <a:xfrm>
              <a:off x="5048250" y="2592388"/>
              <a:ext cx="193675" cy="1016000"/>
            </a:xfrm>
            <a:custGeom>
              <a:avLst/>
              <a:gdLst>
                <a:gd name="T0" fmla="*/ 2147483647 w 11"/>
                <a:gd name="T1" fmla="*/ 2147483647 h 58"/>
                <a:gd name="T2" fmla="*/ 0 w 11"/>
                <a:gd name="T3" fmla="*/ 2147483647 h 58"/>
                <a:gd name="T4" fmla="*/ 0 w 11"/>
                <a:gd name="T5" fmla="*/ 0 h 58"/>
                <a:gd name="T6" fmla="*/ 0 60000 65536"/>
                <a:gd name="T7" fmla="*/ 0 60000 65536"/>
                <a:gd name="T8" fmla="*/ 0 60000 65536"/>
                <a:gd name="T9" fmla="*/ 0 w 11"/>
                <a:gd name="T10" fmla="*/ 0 h 58"/>
                <a:gd name="T11" fmla="*/ 11 w 11"/>
                <a:gd name="T12" fmla="*/ 58 h 58"/>
              </a:gdLst>
              <a:ahLst/>
              <a:cxnLst>
                <a:cxn ang="T6">
                  <a:pos x="T0" y="T1"/>
                </a:cxn>
                <a:cxn ang="T7">
                  <a:pos x="T2" y="T3"/>
                </a:cxn>
                <a:cxn ang="T8">
                  <a:pos x="T4" y="T5"/>
                </a:cxn>
              </a:cxnLst>
              <a:rect l="T9" t="T10" r="T11" b="T12"/>
              <a:pathLst>
                <a:path w="11" h="58">
                  <a:moveTo>
                    <a:pt x="11" y="58"/>
                  </a:moveTo>
                  <a:lnTo>
                    <a:pt x="0" y="58"/>
                  </a:lnTo>
                  <a:lnTo>
                    <a:pt x="0" y="0"/>
                  </a:lnTo>
                </a:path>
              </a:pathLst>
            </a:custGeom>
            <a:noFill/>
            <a:ln w="17526">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20" name="Freeform 49"/>
            <p:cNvSpPr>
              <a:spLocks/>
            </p:cNvSpPr>
            <p:nvPr/>
          </p:nvSpPr>
          <p:spPr bwMode="auto">
            <a:xfrm>
              <a:off x="2300288" y="3590925"/>
              <a:ext cx="106362" cy="34925"/>
            </a:xfrm>
            <a:custGeom>
              <a:avLst/>
              <a:gdLst>
                <a:gd name="T0" fmla="*/ 0 w 6"/>
                <a:gd name="T1" fmla="*/ 2147483647 h 2"/>
                <a:gd name="T2" fmla="*/ 2147483647 w 6"/>
                <a:gd name="T3" fmla="*/ 2147483647 h 2"/>
                <a:gd name="T4" fmla="*/ 0 w 6"/>
                <a:gd name="T5" fmla="*/ 0 h 2"/>
                <a:gd name="T6" fmla="*/ 0 w 6"/>
                <a:gd name="T7" fmla="*/ 2147483647 h 2"/>
                <a:gd name="T8" fmla="*/ 0 w 6"/>
                <a:gd name="T9" fmla="*/ 2147483647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17526">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21" name="Freeform 50"/>
            <p:cNvSpPr>
              <a:spLocks/>
            </p:cNvSpPr>
            <p:nvPr/>
          </p:nvSpPr>
          <p:spPr bwMode="auto">
            <a:xfrm>
              <a:off x="2300288" y="3590925"/>
              <a:ext cx="106362" cy="34925"/>
            </a:xfrm>
            <a:custGeom>
              <a:avLst/>
              <a:gdLst>
                <a:gd name="T0" fmla="*/ 0 w 67"/>
                <a:gd name="T1" fmla="*/ 2147483647 h 22"/>
                <a:gd name="T2" fmla="*/ 2147483647 w 67"/>
                <a:gd name="T3" fmla="*/ 2147483647 h 22"/>
                <a:gd name="T4" fmla="*/ 0 w 67"/>
                <a:gd name="T5" fmla="*/ 0 h 22"/>
                <a:gd name="T6" fmla="*/ 0 w 67"/>
                <a:gd name="T7" fmla="*/ 2147483647 h 22"/>
                <a:gd name="T8" fmla="*/ 0 w 67"/>
                <a:gd name="T9" fmla="*/ 2147483647 h 22"/>
                <a:gd name="T10" fmla="*/ 0 60000 65536"/>
                <a:gd name="T11" fmla="*/ 0 60000 65536"/>
                <a:gd name="T12" fmla="*/ 0 60000 65536"/>
                <a:gd name="T13" fmla="*/ 0 60000 65536"/>
                <a:gd name="T14" fmla="*/ 0 60000 65536"/>
                <a:gd name="T15" fmla="*/ 0 w 67"/>
                <a:gd name="T16" fmla="*/ 0 h 22"/>
                <a:gd name="T17" fmla="*/ 67 w 67"/>
                <a:gd name="T18" fmla="*/ 22 h 22"/>
              </a:gdLst>
              <a:ahLst/>
              <a:cxnLst>
                <a:cxn ang="T10">
                  <a:pos x="T0" y="T1"/>
                </a:cxn>
                <a:cxn ang="T11">
                  <a:pos x="T2" y="T3"/>
                </a:cxn>
                <a:cxn ang="T12">
                  <a:pos x="T4" y="T5"/>
                </a:cxn>
                <a:cxn ang="T13">
                  <a:pos x="T6" y="T7"/>
                </a:cxn>
                <a:cxn ang="T14">
                  <a:pos x="T8" y="T9"/>
                </a:cxn>
              </a:cxnLst>
              <a:rect l="T15" t="T16" r="T17" b="T18"/>
              <a:pathLst>
                <a:path w="67" h="22">
                  <a:moveTo>
                    <a:pt x="0" y="22"/>
                  </a:moveTo>
                  <a:lnTo>
                    <a:pt x="67" y="11"/>
                  </a:lnTo>
                  <a:lnTo>
                    <a:pt x="0" y="0"/>
                  </a:lnTo>
                  <a:lnTo>
                    <a:pt x="0" y="11"/>
                  </a:lnTo>
                  <a:lnTo>
                    <a:pt x="0" y="22"/>
                  </a:lnTo>
                  <a:close/>
                </a:path>
              </a:pathLst>
            </a:custGeom>
            <a:solidFill>
              <a:schemeClr val="tx1"/>
            </a:solidFill>
            <a:ln w="0">
              <a:solidFill>
                <a:schemeClr val="tx1"/>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22" name="Freeform 51"/>
            <p:cNvSpPr>
              <a:spLocks/>
            </p:cNvSpPr>
            <p:nvPr/>
          </p:nvSpPr>
          <p:spPr bwMode="auto">
            <a:xfrm>
              <a:off x="2090738" y="2592388"/>
              <a:ext cx="209550" cy="1016000"/>
            </a:xfrm>
            <a:custGeom>
              <a:avLst/>
              <a:gdLst>
                <a:gd name="T0" fmla="*/ 2147483647 w 12"/>
                <a:gd name="T1" fmla="*/ 2147483647 h 58"/>
                <a:gd name="T2" fmla="*/ 0 w 12"/>
                <a:gd name="T3" fmla="*/ 2147483647 h 58"/>
                <a:gd name="T4" fmla="*/ 0 w 12"/>
                <a:gd name="T5" fmla="*/ 0 h 58"/>
                <a:gd name="T6" fmla="*/ 0 60000 65536"/>
                <a:gd name="T7" fmla="*/ 0 60000 65536"/>
                <a:gd name="T8" fmla="*/ 0 60000 65536"/>
                <a:gd name="T9" fmla="*/ 0 w 12"/>
                <a:gd name="T10" fmla="*/ 0 h 58"/>
                <a:gd name="T11" fmla="*/ 12 w 12"/>
                <a:gd name="T12" fmla="*/ 58 h 58"/>
              </a:gdLst>
              <a:ahLst/>
              <a:cxnLst>
                <a:cxn ang="T6">
                  <a:pos x="T0" y="T1"/>
                </a:cxn>
                <a:cxn ang="T7">
                  <a:pos x="T2" y="T3"/>
                </a:cxn>
                <a:cxn ang="T8">
                  <a:pos x="T4" y="T5"/>
                </a:cxn>
              </a:cxnLst>
              <a:rect l="T9" t="T10" r="T11" b="T12"/>
              <a:pathLst>
                <a:path w="12" h="58">
                  <a:moveTo>
                    <a:pt x="12" y="58"/>
                  </a:moveTo>
                  <a:lnTo>
                    <a:pt x="0" y="58"/>
                  </a:lnTo>
                  <a:lnTo>
                    <a:pt x="0" y="0"/>
                  </a:lnTo>
                </a:path>
              </a:pathLst>
            </a:custGeom>
            <a:noFill/>
            <a:ln w="17526">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23" name="Line 52"/>
            <p:cNvSpPr>
              <a:spLocks noChangeShapeType="1"/>
            </p:cNvSpPr>
            <p:nvPr/>
          </p:nvSpPr>
          <p:spPr bwMode="auto">
            <a:xfrm flipV="1">
              <a:off x="2895600" y="3100388"/>
              <a:ext cx="1588" cy="33337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24" name="Line 53"/>
            <p:cNvSpPr>
              <a:spLocks noChangeShapeType="1"/>
            </p:cNvSpPr>
            <p:nvPr/>
          </p:nvSpPr>
          <p:spPr bwMode="auto">
            <a:xfrm flipH="1">
              <a:off x="2441575" y="3433763"/>
              <a:ext cx="909638"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25" name="Rectangle 54"/>
            <p:cNvSpPr>
              <a:spLocks noChangeArrowheads="1"/>
            </p:cNvSpPr>
            <p:nvPr/>
          </p:nvSpPr>
          <p:spPr bwMode="auto">
            <a:xfrm>
              <a:off x="2441575" y="3100388"/>
              <a:ext cx="909638" cy="1014412"/>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6226" name="Rectangle 55"/>
            <p:cNvSpPr>
              <a:spLocks noChangeArrowheads="1"/>
            </p:cNvSpPr>
            <p:nvPr/>
          </p:nvSpPr>
          <p:spPr bwMode="auto">
            <a:xfrm>
              <a:off x="2965450" y="3170238"/>
              <a:ext cx="312738"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DBR</a:t>
              </a:r>
              <a:endParaRPr lang="en-CA" altLang="en-US" sz="2400">
                <a:latin typeface="Corbel" panose="020B0503020204020204" pitchFamily="34" charset="0"/>
              </a:endParaRPr>
            </a:p>
          </p:txBody>
        </p:sp>
        <p:sp>
          <p:nvSpPr>
            <p:cNvPr id="46227" name="Rectangle 56"/>
            <p:cNvSpPr>
              <a:spLocks noChangeArrowheads="1"/>
            </p:cNvSpPr>
            <p:nvPr/>
          </p:nvSpPr>
          <p:spPr bwMode="auto">
            <a:xfrm>
              <a:off x="2493963" y="3170238"/>
              <a:ext cx="312737"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ABR</a:t>
              </a:r>
              <a:endParaRPr lang="en-CA" altLang="en-US" sz="2400">
                <a:latin typeface="Corbel" panose="020B0503020204020204" pitchFamily="34" charset="0"/>
              </a:endParaRPr>
            </a:p>
          </p:txBody>
        </p:sp>
        <p:sp>
          <p:nvSpPr>
            <p:cNvPr id="46228" name="Line 57"/>
            <p:cNvSpPr>
              <a:spLocks noChangeShapeType="1"/>
            </p:cNvSpPr>
            <p:nvPr/>
          </p:nvSpPr>
          <p:spPr bwMode="auto">
            <a:xfrm flipV="1">
              <a:off x="4365625" y="3100388"/>
              <a:ext cx="1588" cy="33337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29" name="Line 58"/>
            <p:cNvSpPr>
              <a:spLocks noChangeShapeType="1"/>
            </p:cNvSpPr>
            <p:nvPr/>
          </p:nvSpPr>
          <p:spPr bwMode="auto">
            <a:xfrm flipH="1">
              <a:off x="3911600" y="3433763"/>
              <a:ext cx="909638"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30" name="Rectangle 59"/>
            <p:cNvSpPr>
              <a:spLocks noChangeArrowheads="1"/>
            </p:cNvSpPr>
            <p:nvPr/>
          </p:nvSpPr>
          <p:spPr bwMode="auto">
            <a:xfrm>
              <a:off x="3911600" y="3100388"/>
              <a:ext cx="909638" cy="1014412"/>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6231" name="Rectangle 60"/>
            <p:cNvSpPr>
              <a:spLocks noChangeArrowheads="1"/>
            </p:cNvSpPr>
            <p:nvPr/>
          </p:nvSpPr>
          <p:spPr bwMode="auto">
            <a:xfrm>
              <a:off x="4437063" y="3170238"/>
              <a:ext cx="312737"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DBR</a:t>
              </a:r>
              <a:endParaRPr lang="en-CA" altLang="en-US" sz="2400">
                <a:latin typeface="Corbel" panose="020B0503020204020204" pitchFamily="34" charset="0"/>
              </a:endParaRPr>
            </a:p>
          </p:txBody>
        </p:sp>
        <p:sp>
          <p:nvSpPr>
            <p:cNvPr id="46232" name="Rectangle 61"/>
            <p:cNvSpPr>
              <a:spLocks noChangeArrowheads="1"/>
            </p:cNvSpPr>
            <p:nvPr/>
          </p:nvSpPr>
          <p:spPr bwMode="auto">
            <a:xfrm>
              <a:off x="3981450" y="3170238"/>
              <a:ext cx="312738"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ABR</a:t>
              </a:r>
              <a:endParaRPr lang="en-CA" altLang="en-US" sz="2400">
                <a:latin typeface="Corbel" panose="020B0503020204020204" pitchFamily="34" charset="0"/>
              </a:endParaRPr>
            </a:p>
          </p:txBody>
        </p:sp>
        <p:sp>
          <p:nvSpPr>
            <p:cNvPr id="46233" name="Rectangle 62"/>
            <p:cNvSpPr>
              <a:spLocks noChangeArrowheads="1"/>
            </p:cNvSpPr>
            <p:nvPr/>
          </p:nvSpPr>
          <p:spPr bwMode="auto">
            <a:xfrm>
              <a:off x="5451475" y="3170238"/>
              <a:ext cx="312738"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ABR</a:t>
              </a:r>
              <a:endParaRPr lang="en-CA" altLang="en-US" sz="2400">
                <a:latin typeface="Corbel" panose="020B0503020204020204" pitchFamily="34" charset="0"/>
              </a:endParaRPr>
            </a:p>
          </p:txBody>
        </p:sp>
        <p:sp>
          <p:nvSpPr>
            <p:cNvPr id="46234" name="Rectangle 63"/>
            <p:cNvSpPr>
              <a:spLocks noChangeArrowheads="1"/>
            </p:cNvSpPr>
            <p:nvPr/>
          </p:nvSpPr>
          <p:spPr bwMode="auto">
            <a:xfrm>
              <a:off x="5907088" y="3170238"/>
              <a:ext cx="312737"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DBR</a:t>
              </a:r>
              <a:endParaRPr lang="en-CA" altLang="en-US" sz="2400">
                <a:latin typeface="Corbel" panose="020B0503020204020204" pitchFamily="34" charset="0"/>
              </a:endParaRPr>
            </a:p>
          </p:txBody>
        </p:sp>
        <p:sp>
          <p:nvSpPr>
            <p:cNvPr id="46235" name="Rectangle 64"/>
            <p:cNvSpPr>
              <a:spLocks noChangeArrowheads="1"/>
            </p:cNvSpPr>
            <p:nvPr/>
          </p:nvSpPr>
          <p:spPr bwMode="auto">
            <a:xfrm>
              <a:off x="5381625" y="3100388"/>
              <a:ext cx="909638" cy="1014412"/>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6236" name="Line 65"/>
            <p:cNvSpPr>
              <a:spLocks noChangeShapeType="1"/>
            </p:cNvSpPr>
            <p:nvPr/>
          </p:nvSpPr>
          <p:spPr bwMode="auto">
            <a:xfrm flipH="1">
              <a:off x="5381625" y="3433763"/>
              <a:ext cx="909638"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37" name="Line 66"/>
            <p:cNvSpPr>
              <a:spLocks noChangeShapeType="1"/>
            </p:cNvSpPr>
            <p:nvPr/>
          </p:nvSpPr>
          <p:spPr bwMode="auto">
            <a:xfrm flipV="1">
              <a:off x="5837238" y="3100388"/>
              <a:ext cx="1587" cy="33337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38" name="Rectangle 67"/>
            <p:cNvSpPr>
              <a:spLocks noChangeArrowheads="1"/>
            </p:cNvSpPr>
            <p:nvPr/>
          </p:nvSpPr>
          <p:spPr bwMode="auto">
            <a:xfrm>
              <a:off x="2843213" y="3765550"/>
              <a:ext cx="76200"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0</a:t>
              </a:r>
              <a:endParaRPr lang="en-CA" altLang="en-US" sz="2400">
                <a:latin typeface="Corbel" panose="020B0503020204020204" pitchFamily="34" charset="0"/>
              </a:endParaRPr>
            </a:p>
          </p:txBody>
        </p:sp>
        <p:sp>
          <p:nvSpPr>
            <p:cNvPr id="46239" name="Freeform 68"/>
            <p:cNvSpPr>
              <a:spLocks/>
            </p:cNvSpPr>
            <p:nvPr/>
          </p:nvSpPr>
          <p:spPr bwMode="auto">
            <a:xfrm>
              <a:off x="3141663" y="2190750"/>
              <a:ext cx="822325" cy="122238"/>
            </a:xfrm>
            <a:custGeom>
              <a:avLst/>
              <a:gdLst>
                <a:gd name="T0" fmla="*/ 2147483647 w 47"/>
                <a:gd name="T1" fmla="*/ 0 h 7"/>
                <a:gd name="T2" fmla="*/ 2147483647 w 47"/>
                <a:gd name="T3" fmla="*/ 2147483647 h 7"/>
                <a:gd name="T4" fmla="*/ 2147483647 w 47"/>
                <a:gd name="T5" fmla="*/ 2147483647 h 7"/>
                <a:gd name="T6" fmla="*/ 2147483647 w 47"/>
                <a:gd name="T7" fmla="*/ 2147483647 h 7"/>
                <a:gd name="T8" fmla="*/ 0 w 47"/>
                <a:gd name="T9" fmla="*/ 2147483647 h 7"/>
                <a:gd name="T10" fmla="*/ 0 w 47"/>
                <a:gd name="T11" fmla="*/ 0 h 7"/>
                <a:gd name="T12" fmla="*/ 0 60000 65536"/>
                <a:gd name="T13" fmla="*/ 0 60000 65536"/>
                <a:gd name="T14" fmla="*/ 0 60000 65536"/>
                <a:gd name="T15" fmla="*/ 0 60000 65536"/>
                <a:gd name="T16" fmla="*/ 0 60000 65536"/>
                <a:gd name="T17" fmla="*/ 0 60000 65536"/>
                <a:gd name="T18" fmla="*/ 0 w 47"/>
                <a:gd name="T19" fmla="*/ 0 h 7"/>
                <a:gd name="T20" fmla="*/ 47 w 47"/>
                <a:gd name="T21" fmla="*/ 7 h 7"/>
              </a:gdLst>
              <a:ahLst/>
              <a:cxnLst>
                <a:cxn ang="T12">
                  <a:pos x="T0" y="T1"/>
                </a:cxn>
                <a:cxn ang="T13">
                  <a:pos x="T2" y="T3"/>
                </a:cxn>
                <a:cxn ang="T14">
                  <a:pos x="T4" y="T5"/>
                </a:cxn>
                <a:cxn ang="T15">
                  <a:pos x="T6" y="T7"/>
                </a:cxn>
                <a:cxn ang="T16">
                  <a:pos x="T8" y="T9"/>
                </a:cxn>
                <a:cxn ang="T17">
                  <a:pos x="T10" y="T11"/>
                </a:cxn>
              </a:cxnLst>
              <a:rect l="T18" t="T19" r="T20" b="T21"/>
              <a:pathLst>
                <a:path w="47" h="7">
                  <a:moveTo>
                    <a:pt x="47" y="0"/>
                  </a:moveTo>
                  <a:lnTo>
                    <a:pt x="47" y="7"/>
                  </a:lnTo>
                  <a:lnTo>
                    <a:pt x="41" y="7"/>
                  </a:lnTo>
                  <a:lnTo>
                    <a:pt x="6" y="7"/>
                  </a:lnTo>
                  <a:lnTo>
                    <a:pt x="0" y="7"/>
                  </a:lnTo>
                  <a:lnTo>
                    <a:pt x="0" y="0"/>
                  </a:lnTo>
                </a:path>
              </a:pathLst>
            </a:custGeom>
            <a:noFill/>
            <a:ln w="17526">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40" name="Freeform 69"/>
            <p:cNvSpPr>
              <a:spLocks/>
            </p:cNvSpPr>
            <p:nvPr/>
          </p:nvSpPr>
          <p:spPr bwMode="auto">
            <a:xfrm>
              <a:off x="4086225" y="2190750"/>
              <a:ext cx="1487488" cy="122238"/>
            </a:xfrm>
            <a:custGeom>
              <a:avLst/>
              <a:gdLst>
                <a:gd name="T0" fmla="*/ 2147483647 w 85"/>
                <a:gd name="T1" fmla="*/ 0 h 7"/>
                <a:gd name="T2" fmla="*/ 2147483647 w 85"/>
                <a:gd name="T3" fmla="*/ 2147483647 h 7"/>
                <a:gd name="T4" fmla="*/ 2147483647 w 85"/>
                <a:gd name="T5" fmla="*/ 2147483647 h 7"/>
                <a:gd name="T6" fmla="*/ 2147483647 w 85"/>
                <a:gd name="T7" fmla="*/ 2147483647 h 7"/>
                <a:gd name="T8" fmla="*/ 0 w 85"/>
                <a:gd name="T9" fmla="*/ 2147483647 h 7"/>
                <a:gd name="T10" fmla="*/ 0 w 85"/>
                <a:gd name="T11" fmla="*/ 0 h 7"/>
                <a:gd name="T12" fmla="*/ 0 60000 65536"/>
                <a:gd name="T13" fmla="*/ 0 60000 65536"/>
                <a:gd name="T14" fmla="*/ 0 60000 65536"/>
                <a:gd name="T15" fmla="*/ 0 60000 65536"/>
                <a:gd name="T16" fmla="*/ 0 60000 65536"/>
                <a:gd name="T17" fmla="*/ 0 60000 65536"/>
                <a:gd name="T18" fmla="*/ 0 w 85"/>
                <a:gd name="T19" fmla="*/ 0 h 7"/>
                <a:gd name="T20" fmla="*/ 85 w 85"/>
                <a:gd name="T21" fmla="*/ 7 h 7"/>
              </a:gdLst>
              <a:ahLst/>
              <a:cxnLst>
                <a:cxn ang="T12">
                  <a:pos x="T0" y="T1"/>
                </a:cxn>
                <a:cxn ang="T13">
                  <a:pos x="T2" y="T3"/>
                </a:cxn>
                <a:cxn ang="T14">
                  <a:pos x="T4" y="T5"/>
                </a:cxn>
                <a:cxn ang="T15">
                  <a:pos x="T6" y="T7"/>
                </a:cxn>
                <a:cxn ang="T16">
                  <a:pos x="T8" y="T9"/>
                </a:cxn>
                <a:cxn ang="T17">
                  <a:pos x="T10" y="T11"/>
                </a:cxn>
              </a:cxnLst>
              <a:rect l="T18" t="T19" r="T20" b="T21"/>
              <a:pathLst>
                <a:path w="85" h="7">
                  <a:moveTo>
                    <a:pt x="85" y="0"/>
                  </a:moveTo>
                  <a:lnTo>
                    <a:pt x="85" y="7"/>
                  </a:lnTo>
                  <a:lnTo>
                    <a:pt x="78" y="7"/>
                  </a:lnTo>
                  <a:lnTo>
                    <a:pt x="6" y="7"/>
                  </a:lnTo>
                  <a:lnTo>
                    <a:pt x="0" y="7"/>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41" name="Freeform 70"/>
            <p:cNvSpPr>
              <a:spLocks/>
            </p:cNvSpPr>
            <p:nvPr/>
          </p:nvSpPr>
          <p:spPr bwMode="auto">
            <a:xfrm>
              <a:off x="2441575" y="2995613"/>
              <a:ext cx="454025" cy="52387"/>
            </a:xfrm>
            <a:custGeom>
              <a:avLst/>
              <a:gdLst>
                <a:gd name="T0" fmla="*/ 2147483647 w 26"/>
                <a:gd name="T1" fmla="*/ 2147483647 h 3"/>
                <a:gd name="T2" fmla="*/ 2147483647 w 26"/>
                <a:gd name="T3" fmla="*/ 0 h 3"/>
                <a:gd name="T4" fmla="*/ 2147483647 w 26"/>
                <a:gd name="T5" fmla="*/ 0 h 3"/>
                <a:gd name="T6" fmla="*/ 2147483647 w 26"/>
                <a:gd name="T7" fmla="*/ 0 h 3"/>
                <a:gd name="T8" fmla="*/ 0 w 26"/>
                <a:gd name="T9" fmla="*/ 0 h 3"/>
                <a:gd name="T10" fmla="*/ 0 w 26"/>
                <a:gd name="T11" fmla="*/ 2147483647 h 3"/>
                <a:gd name="T12" fmla="*/ 0 60000 65536"/>
                <a:gd name="T13" fmla="*/ 0 60000 65536"/>
                <a:gd name="T14" fmla="*/ 0 60000 65536"/>
                <a:gd name="T15" fmla="*/ 0 60000 65536"/>
                <a:gd name="T16" fmla="*/ 0 60000 65536"/>
                <a:gd name="T17" fmla="*/ 0 60000 65536"/>
                <a:gd name="T18" fmla="*/ 0 w 26"/>
                <a:gd name="T19" fmla="*/ 0 h 3"/>
                <a:gd name="T20" fmla="*/ 26 w 26"/>
                <a:gd name="T21" fmla="*/ 3 h 3"/>
              </a:gdLst>
              <a:ahLst/>
              <a:cxnLst>
                <a:cxn ang="T12">
                  <a:pos x="T0" y="T1"/>
                </a:cxn>
                <a:cxn ang="T13">
                  <a:pos x="T2" y="T3"/>
                </a:cxn>
                <a:cxn ang="T14">
                  <a:pos x="T4" y="T5"/>
                </a:cxn>
                <a:cxn ang="T15">
                  <a:pos x="T6" y="T7"/>
                </a:cxn>
                <a:cxn ang="T16">
                  <a:pos x="T8" y="T9"/>
                </a:cxn>
                <a:cxn ang="T17">
                  <a:pos x="T10" y="T11"/>
                </a:cxn>
              </a:cxnLst>
              <a:rect l="T18" t="T19" r="T20" b="T21"/>
              <a:pathLst>
                <a:path w="26" h="3">
                  <a:moveTo>
                    <a:pt x="26" y="3"/>
                  </a:moveTo>
                  <a:lnTo>
                    <a:pt x="26" y="0"/>
                  </a:lnTo>
                  <a:lnTo>
                    <a:pt x="19" y="0"/>
                  </a:lnTo>
                  <a:lnTo>
                    <a:pt x="6" y="0"/>
                  </a:lnTo>
                  <a:lnTo>
                    <a:pt x="0" y="0"/>
                  </a:lnTo>
                  <a:lnTo>
                    <a:pt x="0" y="3"/>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42" name="Freeform 71"/>
            <p:cNvSpPr>
              <a:spLocks/>
            </p:cNvSpPr>
            <p:nvPr/>
          </p:nvSpPr>
          <p:spPr bwMode="auto">
            <a:xfrm>
              <a:off x="3911600" y="2995613"/>
              <a:ext cx="454025" cy="52387"/>
            </a:xfrm>
            <a:custGeom>
              <a:avLst/>
              <a:gdLst>
                <a:gd name="T0" fmla="*/ 2147483647 w 26"/>
                <a:gd name="T1" fmla="*/ 2147483647 h 3"/>
                <a:gd name="T2" fmla="*/ 2147483647 w 26"/>
                <a:gd name="T3" fmla="*/ 0 h 3"/>
                <a:gd name="T4" fmla="*/ 2147483647 w 26"/>
                <a:gd name="T5" fmla="*/ 0 h 3"/>
                <a:gd name="T6" fmla="*/ 2147483647 w 26"/>
                <a:gd name="T7" fmla="*/ 0 h 3"/>
                <a:gd name="T8" fmla="*/ 0 w 26"/>
                <a:gd name="T9" fmla="*/ 0 h 3"/>
                <a:gd name="T10" fmla="*/ 0 w 26"/>
                <a:gd name="T11" fmla="*/ 2147483647 h 3"/>
                <a:gd name="T12" fmla="*/ 0 60000 65536"/>
                <a:gd name="T13" fmla="*/ 0 60000 65536"/>
                <a:gd name="T14" fmla="*/ 0 60000 65536"/>
                <a:gd name="T15" fmla="*/ 0 60000 65536"/>
                <a:gd name="T16" fmla="*/ 0 60000 65536"/>
                <a:gd name="T17" fmla="*/ 0 60000 65536"/>
                <a:gd name="T18" fmla="*/ 0 w 26"/>
                <a:gd name="T19" fmla="*/ 0 h 3"/>
                <a:gd name="T20" fmla="*/ 26 w 26"/>
                <a:gd name="T21" fmla="*/ 3 h 3"/>
              </a:gdLst>
              <a:ahLst/>
              <a:cxnLst>
                <a:cxn ang="T12">
                  <a:pos x="T0" y="T1"/>
                </a:cxn>
                <a:cxn ang="T13">
                  <a:pos x="T2" y="T3"/>
                </a:cxn>
                <a:cxn ang="T14">
                  <a:pos x="T4" y="T5"/>
                </a:cxn>
                <a:cxn ang="T15">
                  <a:pos x="T6" y="T7"/>
                </a:cxn>
                <a:cxn ang="T16">
                  <a:pos x="T8" y="T9"/>
                </a:cxn>
                <a:cxn ang="T17">
                  <a:pos x="T10" y="T11"/>
                </a:cxn>
              </a:cxnLst>
              <a:rect l="T18" t="T19" r="T20" b="T21"/>
              <a:pathLst>
                <a:path w="26" h="3">
                  <a:moveTo>
                    <a:pt x="26" y="3"/>
                  </a:moveTo>
                  <a:lnTo>
                    <a:pt x="26" y="0"/>
                  </a:lnTo>
                  <a:lnTo>
                    <a:pt x="20" y="0"/>
                  </a:lnTo>
                  <a:lnTo>
                    <a:pt x="7" y="0"/>
                  </a:lnTo>
                  <a:lnTo>
                    <a:pt x="0" y="0"/>
                  </a:lnTo>
                  <a:lnTo>
                    <a:pt x="0" y="3"/>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43" name="Freeform 72"/>
            <p:cNvSpPr>
              <a:spLocks/>
            </p:cNvSpPr>
            <p:nvPr/>
          </p:nvSpPr>
          <p:spPr bwMode="auto">
            <a:xfrm>
              <a:off x="5381625" y="2995613"/>
              <a:ext cx="455613" cy="52387"/>
            </a:xfrm>
            <a:custGeom>
              <a:avLst/>
              <a:gdLst>
                <a:gd name="T0" fmla="*/ 2147483647 w 26"/>
                <a:gd name="T1" fmla="*/ 2147483647 h 3"/>
                <a:gd name="T2" fmla="*/ 2147483647 w 26"/>
                <a:gd name="T3" fmla="*/ 0 h 3"/>
                <a:gd name="T4" fmla="*/ 2147483647 w 26"/>
                <a:gd name="T5" fmla="*/ 0 h 3"/>
                <a:gd name="T6" fmla="*/ 2147483647 w 26"/>
                <a:gd name="T7" fmla="*/ 0 h 3"/>
                <a:gd name="T8" fmla="*/ 0 w 26"/>
                <a:gd name="T9" fmla="*/ 0 h 3"/>
                <a:gd name="T10" fmla="*/ 0 w 26"/>
                <a:gd name="T11" fmla="*/ 2147483647 h 3"/>
                <a:gd name="T12" fmla="*/ 0 60000 65536"/>
                <a:gd name="T13" fmla="*/ 0 60000 65536"/>
                <a:gd name="T14" fmla="*/ 0 60000 65536"/>
                <a:gd name="T15" fmla="*/ 0 60000 65536"/>
                <a:gd name="T16" fmla="*/ 0 60000 65536"/>
                <a:gd name="T17" fmla="*/ 0 60000 65536"/>
                <a:gd name="T18" fmla="*/ 0 w 26"/>
                <a:gd name="T19" fmla="*/ 0 h 3"/>
                <a:gd name="T20" fmla="*/ 26 w 26"/>
                <a:gd name="T21" fmla="*/ 3 h 3"/>
              </a:gdLst>
              <a:ahLst/>
              <a:cxnLst>
                <a:cxn ang="T12">
                  <a:pos x="T0" y="T1"/>
                </a:cxn>
                <a:cxn ang="T13">
                  <a:pos x="T2" y="T3"/>
                </a:cxn>
                <a:cxn ang="T14">
                  <a:pos x="T4" y="T5"/>
                </a:cxn>
                <a:cxn ang="T15">
                  <a:pos x="T6" y="T7"/>
                </a:cxn>
                <a:cxn ang="T16">
                  <a:pos x="T8" y="T9"/>
                </a:cxn>
                <a:cxn ang="T17">
                  <a:pos x="T10" y="T11"/>
                </a:cxn>
              </a:cxnLst>
              <a:rect l="T18" t="T19" r="T20" b="T21"/>
              <a:pathLst>
                <a:path w="26" h="3">
                  <a:moveTo>
                    <a:pt x="26" y="3"/>
                  </a:moveTo>
                  <a:lnTo>
                    <a:pt x="26" y="0"/>
                  </a:lnTo>
                  <a:lnTo>
                    <a:pt x="20" y="0"/>
                  </a:lnTo>
                  <a:lnTo>
                    <a:pt x="7" y="0"/>
                  </a:lnTo>
                  <a:lnTo>
                    <a:pt x="0" y="0"/>
                  </a:lnTo>
                  <a:lnTo>
                    <a:pt x="0" y="3"/>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44" name="Rectangle 73"/>
            <p:cNvSpPr>
              <a:spLocks noChangeArrowheads="1"/>
            </p:cNvSpPr>
            <p:nvPr/>
          </p:nvSpPr>
          <p:spPr bwMode="auto">
            <a:xfrm>
              <a:off x="5695950" y="3748088"/>
              <a:ext cx="762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i="1">
                  <a:solidFill>
                    <a:srgbClr val="000000"/>
                  </a:solidFill>
                  <a:latin typeface="Nimbus Roman No9 L"/>
                </a:rPr>
                <a:t>n</a:t>
              </a:r>
              <a:endParaRPr lang="en-CA" altLang="en-US" sz="2400">
                <a:latin typeface="Corbel" panose="020B0503020204020204" pitchFamily="34" charset="0"/>
              </a:endParaRPr>
            </a:p>
          </p:txBody>
        </p:sp>
        <p:sp>
          <p:nvSpPr>
            <p:cNvPr id="46245" name="Rectangle 74"/>
            <p:cNvSpPr>
              <a:spLocks noChangeArrowheads="1"/>
            </p:cNvSpPr>
            <p:nvPr/>
          </p:nvSpPr>
          <p:spPr bwMode="auto">
            <a:xfrm>
              <a:off x="5924550" y="3748088"/>
              <a:ext cx="762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1</a:t>
              </a:r>
              <a:endParaRPr lang="en-CA" altLang="en-US" sz="2400">
                <a:latin typeface="Corbel" panose="020B0503020204020204" pitchFamily="34" charset="0"/>
              </a:endParaRPr>
            </a:p>
          </p:txBody>
        </p:sp>
        <p:sp>
          <p:nvSpPr>
            <p:cNvPr id="46246" name="Rectangle 75"/>
            <p:cNvSpPr>
              <a:spLocks noChangeArrowheads="1"/>
            </p:cNvSpPr>
            <p:nvPr/>
          </p:nvSpPr>
          <p:spPr bwMode="auto">
            <a:xfrm>
              <a:off x="5802313" y="3748088"/>
              <a:ext cx="508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a:t>
              </a:r>
              <a:endParaRPr lang="en-CA" altLang="en-US" sz="2400">
                <a:latin typeface="Corbel" panose="020B0503020204020204" pitchFamily="34" charset="0"/>
              </a:endParaRPr>
            </a:p>
          </p:txBody>
        </p:sp>
        <p:sp>
          <p:nvSpPr>
            <p:cNvPr id="46247" name="Line 76"/>
            <p:cNvSpPr>
              <a:spLocks noChangeShapeType="1"/>
            </p:cNvSpPr>
            <p:nvPr/>
          </p:nvSpPr>
          <p:spPr bwMode="auto">
            <a:xfrm flipV="1">
              <a:off x="4821238" y="2312988"/>
              <a:ext cx="1587" cy="38576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248" name="Freeform 77"/>
            <p:cNvSpPr>
              <a:spLocks/>
            </p:cNvSpPr>
            <p:nvPr/>
          </p:nvSpPr>
          <p:spPr bwMode="auto">
            <a:xfrm>
              <a:off x="3543300" y="2260600"/>
              <a:ext cx="69850" cy="69850"/>
            </a:xfrm>
            <a:custGeom>
              <a:avLst/>
              <a:gdLst>
                <a:gd name="T0" fmla="*/ 2147483647 w 44"/>
                <a:gd name="T1" fmla="*/ 2147483647 h 44"/>
                <a:gd name="T2" fmla="*/ 2147483647 w 44"/>
                <a:gd name="T3" fmla="*/ 0 h 44"/>
                <a:gd name="T4" fmla="*/ 2147483647 w 44"/>
                <a:gd name="T5" fmla="*/ 2147483647 h 44"/>
                <a:gd name="T6" fmla="*/ 0 w 44"/>
                <a:gd name="T7" fmla="*/ 2147483647 h 44"/>
                <a:gd name="T8" fmla="*/ 2147483647 w 44"/>
                <a:gd name="T9" fmla="*/ 2147483647 h 44"/>
                <a:gd name="T10" fmla="*/ 2147483647 w 44"/>
                <a:gd name="T11" fmla="*/ 2147483647 h 44"/>
                <a:gd name="T12" fmla="*/ 2147483647 w 44"/>
                <a:gd name="T13" fmla="*/ 2147483647 h 44"/>
                <a:gd name="T14" fmla="*/ 2147483647 w 44"/>
                <a:gd name="T15" fmla="*/ 2147483647 h 44"/>
                <a:gd name="T16" fmla="*/ 2147483647 w 44"/>
                <a:gd name="T17" fmla="*/ 2147483647 h 44"/>
                <a:gd name="T18" fmla="*/ 2147483647 w 44"/>
                <a:gd name="T19" fmla="*/ 0 h 44"/>
                <a:gd name="T20" fmla="*/ 2147483647 w 44"/>
                <a:gd name="T21" fmla="*/ 2147483647 h 4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4"/>
                <a:gd name="T34" fmla="*/ 0 h 44"/>
                <a:gd name="T35" fmla="*/ 44 w 44"/>
                <a:gd name="T36" fmla="*/ 44 h 4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4" h="44">
                  <a:moveTo>
                    <a:pt x="22" y="22"/>
                  </a:moveTo>
                  <a:lnTo>
                    <a:pt x="22" y="0"/>
                  </a:lnTo>
                  <a:lnTo>
                    <a:pt x="11" y="11"/>
                  </a:lnTo>
                  <a:lnTo>
                    <a:pt x="0" y="22"/>
                  </a:lnTo>
                  <a:lnTo>
                    <a:pt x="11" y="33"/>
                  </a:lnTo>
                  <a:lnTo>
                    <a:pt x="22" y="44"/>
                  </a:lnTo>
                  <a:lnTo>
                    <a:pt x="33" y="33"/>
                  </a:lnTo>
                  <a:lnTo>
                    <a:pt x="44" y="22"/>
                  </a:lnTo>
                  <a:lnTo>
                    <a:pt x="33" y="11"/>
                  </a:lnTo>
                  <a:lnTo>
                    <a:pt x="22" y="0"/>
                  </a:lnTo>
                  <a:lnTo>
                    <a:pt x="22" y="22"/>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49" name="Freeform 78"/>
            <p:cNvSpPr>
              <a:spLocks/>
            </p:cNvSpPr>
            <p:nvPr/>
          </p:nvSpPr>
          <p:spPr bwMode="auto">
            <a:xfrm>
              <a:off x="3543300" y="2278063"/>
              <a:ext cx="52388" cy="52387"/>
            </a:xfrm>
            <a:custGeom>
              <a:avLst/>
              <a:gdLst>
                <a:gd name="T0" fmla="*/ 2147483647 w 3"/>
                <a:gd name="T1" fmla="*/ 0 h 3"/>
                <a:gd name="T2" fmla="*/ 2147483647 w 3"/>
                <a:gd name="T3" fmla="*/ 2147483647 h 3"/>
                <a:gd name="T4" fmla="*/ 0 w 3"/>
                <a:gd name="T5" fmla="*/ 2147483647 h 3"/>
                <a:gd name="T6" fmla="*/ 2147483647 w 3"/>
                <a:gd name="T7" fmla="*/ 2147483647 h 3"/>
                <a:gd name="T8" fmla="*/ 2147483647 w 3"/>
                <a:gd name="T9" fmla="*/ 2147483647 h 3"/>
                <a:gd name="T10" fmla="*/ 2147483647 w 3"/>
                <a:gd name="T11" fmla="*/ 2147483647 h 3"/>
                <a:gd name="T12" fmla="*/ 2147483647 w 3"/>
                <a:gd name="T13" fmla="*/ 2147483647 h 3"/>
                <a:gd name="T14" fmla="*/ 2147483647 w 3"/>
                <a:gd name="T15" fmla="*/ 2147483647 h 3"/>
                <a:gd name="T16" fmla="*/ 214748364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3"/>
                  </a:lnTo>
                  <a:lnTo>
                    <a:pt x="2" y="3"/>
                  </a:lnTo>
                  <a:lnTo>
                    <a:pt x="3" y="3"/>
                  </a:lnTo>
                  <a:lnTo>
                    <a:pt x="3" y="2"/>
                  </a:lnTo>
                  <a:lnTo>
                    <a:pt x="3" y="1"/>
                  </a:lnTo>
                  <a:lnTo>
                    <a:pt x="2" y="0"/>
                  </a:lnTo>
                </a:path>
              </a:pathLst>
            </a:custGeom>
            <a:noFill/>
            <a:ln w="17526">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50" name="Freeform 79"/>
            <p:cNvSpPr>
              <a:spLocks/>
            </p:cNvSpPr>
            <p:nvPr/>
          </p:nvSpPr>
          <p:spPr bwMode="auto">
            <a:xfrm>
              <a:off x="4103688" y="2663825"/>
              <a:ext cx="69850" cy="69850"/>
            </a:xfrm>
            <a:custGeom>
              <a:avLst/>
              <a:gdLst>
                <a:gd name="T0" fmla="*/ 2147483647 w 44"/>
                <a:gd name="T1" fmla="*/ 2147483647 h 44"/>
                <a:gd name="T2" fmla="*/ 2147483647 w 44"/>
                <a:gd name="T3" fmla="*/ 0 h 44"/>
                <a:gd name="T4" fmla="*/ 2147483647 w 44"/>
                <a:gd name="T5" fmla="*/ 2147483647 h 44"/>
                <a:gd name="T6" fmla="*/ 0 w 44"/>
                <a:gd name="T7" fmla="*/ 2147483647 h 44"/>
                <a:gd name="T8" fmla="*/ 2147483647 w 44"/>
                <a:gd name="T9" fmla="*/ 2147483647 h 44"/>
                <a:gd name="T10" fmla="*/ 2147483647 w 44"/>
                <a:gd name="T11" fmla="*/ 2147483647 h 44"/>
                <a:gd name="T12" fmla="*/ 2147483647 w 44"/>
                <a:gd name="T13" fmla="*/ 2147483647 h 44"/>
                <a:gd name="T14" fmla="*/ 2147483647 w 44"/>
                <a:gd name="T15" fmla="*/ 2147483647 h 44"/>
                <a:gd name="T16" fmla="*/ 2147483647 w 44"/>
                <a:gd name="T17" fmla="*/ 2147483647 h 44"/>
                <a:gd name="T18" fmla="*/ 2147483647 w 44"/>
                <a:gd name="T19" fmla="*/ 0 h 44"/>
                <a:gd name="T20" fmla="*/ 2147483647 w 44"/>
                <a:gd name="T21" fmla="*/ 2147483647 h 4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4"/>
                <a:gd name="T34" fmla="*/ 0 h 44"/>
                <a:gd name="T35" fmla="*/ 44 w 44"/>
                <a:gd name="T36" fmla="*/ 44 h 4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4" h="44">
                  <a:moveTo>
                    <a:pt x="22" y="22"/>
                  </a:moveTo>
                  <a:lnTo>
                    <a:pt x="22" y="0"/>
                  </a:lnTo>
                  <a:lnTo>
                    <a:pt x="11" y="11"/>
                  </a:lnTo>
                  <a:lnTo>
                    <a:pt x="0" y="22"/>
                  </a:lnTo>
                  <a:lnTo>
                    <a:pt x="11" y="33"/>
                  </a:lnTo>
                  <a:lnTo>
                    <a:pt x="22" y="44"/>
                  </a:lnTo>
                  <a:lnTo>
                    <a:pt x="33" y="33"/>
                  </a:lnTo>
                  <a:lnTo>
                    <a:pt x="44" y="22"/>
                  </a:lnTo>
                  <a:lnTo>
                    <a:pt x="33" y="11"/>
                  </a:lnTo>
                  <a:lnTo>
                    <a:pt x="22" y="0"/>
                  </a:lnTo>
                  <a:lnTo>
                    <a:pt x="22" y="2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51" name="Freeform 80"/>
            <p:cNvSpPr>
              <a:spLocks/>
            </p:cNvSpPr>
            <p:nvPr/>
          </p:nvSpPr>
          <p:spPr bwMode="auto">
            <a:xfrm>
              <a:off x="4103688" y="2663825"/>
              <a:ext cx="52387" cy="52388"/>
            </a:xfrm>
            <a:custGeom>
              <a:avLst/>
              <a:gdLst>
                <a:gd name="T0" fmla="*/ 2147483647 w 3"/>
                <a:gd name="T1" fmla="*/ 0 h 3"/>
                <a:gd name="T2" fmla="*/ 2147483647 w 3"/>
                <a:gd name="T3" fmla="*/ 2147483647 h 3"/>
                <a:gd name="T4" fmla="*/ 0 w 3"/>
                <a:gd name="T5" fmla="*/ 2147483647 h 3"/>
                <a:gd name="T6" fmla="*/ 2147483647 w 3"/>
                <a:gd name="T7" fmla="*/ 2147483647 h 3"/>
                <a:gd name="T8" fmla="*/ 2147483647 w 3"/>
                <a:gd name="T9" fmla="*/ 2147483647 h 3"/>
                <a:gd name="T10" fmla="*/ 2147483647 w 3"/>
                <a:gd name="T11" fmla="*/ 2147483647 h 3"/>
                <a:gd name="T12" fmla="*/ 2147483647 w 3"/>
                <a:gd name="T13" fmla="*/ 2147483647 h 3"/>
                <a:gd name="T14" fmla="*/ 2147483647 w 3"/>
                <a:gd name="T15" fmla="*/ 2147483647 h 3"/>
                <a:gd name="T16" fmla="*/ 214748364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3"/>
                  </a:lnTo>
                  <a:lnTo>
                    <a:pt x="2" y="3"/>
                  </a:lnTo>
                  <a:lnTo>
                    <a:pt x="3" y="3"/>
                  </a:lnTo>
                  <a:lnTo>
                    <a:pt x="3" y="2"/>
                  </a:lnTo>
                  <a:lnTo>
                    <a:pt x="3" y="1"/>
                  </a:lnTo>
                  <a:lnTo>
                    <a:pt x="2"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52" name="Freeform 81"/>
            <p:cNvSpPr>
              <a:spLocks/>
            </p:cNvSpPr>
            <p:nvPr/>
          </p:nvSpPr>
          <p:spPr bwMode="auto">
            <a:xfrm>
              <a:off x="4786313" y="2663825"/>
              <a:ext cx="69850" cy="69850"/>
            </a:xfrm>
            <a:custGeom>
              <a:avLst/>
              <a:gdLst>
                <a:gd name="T0" fmla="*/ 2147483647 w 44"/>
                <a:gd name="T1" fmla="*/ 2147483647 h 44"/>
                <a:gd name="T2" fmla="*/ 2147483647 w 44"/>
                <a:gd name="T3" fmla="*/ 0 h 44"/>
                <a:gd name="T4" fmla="*/ 2147483647 w 44"/>
                <a:gd name="T5" fmla="*/ 2147483647 h 44"/>
                <a:gd name="T6" fmla="*/ 0 w 44"/>
                <a:gd name="T7" fmla="*/ 2147483647 h 44"/>
                <a:gd name="T8" fmla="*/ 2147483647 w 44"/>
                <a:gd name="T9" fmla="*/ 2147483647 h 44"/>
                <a:gd name="T10" fmla="*/ 2147483647 w 44"/>
                <a:gd name="T11" fmla="*/ 2147483647 h 44"/>
                <a:gd name="T12" fmla="*/ 2147483647 w 44"/>
                <a:gd name="T13" fmla="*/ 2147483647 h 44"/>
                <a:gd name="T14" fmla="*/ 2147483647 w 44"/>
                <a:gd name="T15" fmla="*/ 2147483647 h 44"/>
                <a:gd name="T16" fmla="*/ 2147483647 w 44"/>
                <a:gd name="T17" fmla="*/ 2147483647 h 44"/>
                <a:gd name="T18" fmla="*/ 2147483647 w 44"/>
                <a:gd name="T19" fmla="*/ 0 h 44"/>
                <a:gd name="T20" fmla="*/ 2147483647 w 44"/>
                <a:gd name="T21" fmla="*/ 2147483647 h 4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4"/>
                <a:gd name="T34" fmla="*/ 0 h 44"/>
                <a:gd name="T35" fmla="*/ 44 w 44"/>
                <a:gd name="T36" fmla="*/ 44 h 4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4" h="44">
                  <a:moveTo>
                    <a:pt x="22" y="22"/>
                  </a:moveTo>
                  <a:lnTo>
                    <a:pt x="22" y="0"/>
                  </a:lnTo>
                  <a:lnTo>
                    <a:pt x="11" y="11"/>
                  </a:lnTo>
                  <a:lnTo>
                    <a:pt x="0" y="22"/>
                  </a:lnTo>
                  <a:lnTo>
                    <a:pt x="11" y="33"/>
                  </a:lnTo>
                  <a:lnTo>
                    <a:pt x="22" y="44"/>
                  </a:lnTo>
                  <a:lnTo>
                    <a:pt x="33" y="33"/>
                  </a:lnTo>
                  <a:lnTo>
                    <a:pt x="44" y="22"/>
                  </a:lnTo>
                  <a:lnTo>
                    <a:pt x="33" y="11"/>
                  </a:lnTo>
                  <a:lnTo>
                    <a:pt x="22" y="0"/>
                  </a:lnTo>
                  <a:lnTo>
                    <a:pt x="22" y="2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53" name="Freeform 82"/>
            <p:cNvSpPr>
              <a:spLocks/>
            </p:cNvSpPr>
            <p:nvPr/>
          </p:nvSpPr>
          <p:spPr bwMode="auto">
            <a:xfrm>
              <a:off x="4786313" y="2663825"/>
              <a:ext cx="52387" cy="52388"/>
            </a:xfrm>
            <a:custGeom>
              <a:avLst/>
              <a:gdLst>
                <a:gd name="T0" fmla="*/ 2147483647 w 3"/>
                <a:gd name="T1" fmla="*/ 0 h 3"/>
                <a:gd name="T2" fmla="*/ 2147483647 w 3"/>
                <a:gd name="T3" fmla="*/ 2147483647 h 3"/>
                <a:gd name="T4" fmla="*/ 0 w 3"/>
                <a:gd name="T5" fmla="*/ 2147483647 h 3"/>
                <a:gd name="T6" fmla="*/ 2147483647 w 3"/>
                <a:gd name="T7" fmla="*/ 2147483647 h 3"/>
                <a:gd name="T8" fmla="*/ 2147483647 w 3"/>
                <a:gd name="T9" fmla="*/ 2147483647 h 3"/>
                <a:gd name="T10" fmla="*/ 2147483647 w 3"/>
                <a:gd name="T11" fmla="*/ 2147483647 h 3"/>
                <a:gd name="T12" fmla="*/ 2147483647 w 3"/>
                <a:gd name="T13" fmla="*/ 2147483647 h 3"/>
                <a:gd name="T14" fmla="*/ 2147483647 w 3"/>
                <a:gd name="T15" fmla="*/ 2147483647 h 3"/>
                <a:gd name="T16" fmla="*/ 214748364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3"/>
                  </a:lnTo>
                  <a:lnTo>
                    <a:pt x="2" y="3"/>
                  </a:lnTo>
                  <a:lnTo>
                    <a:pt x="3" y="3"/>
                  </a:lnTo>
                  <a:lnTo>
                    <a:pt x="3" y="2"/>
                  </a:lnTo>
                  <a:lnTo>
                    <a:pt x="3" y="1"/>
                  </a:lnTo>
                  <a:lnTo>
                    <a:pt x="2"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54" name="Freeform 83"/>
            <p:cNvSpPr>
              <a:spLocks/>
            </p:cNvSpPr>
            <p:nvPr/>
          </p:nvSpPr>
          <p:spPr bwMode="auto">
            <a:xfrm>
              <a:off x="3543300" y="2557463"/>
              <a:ext cx="69850" cy="69850"/>
            </a:xfrm>
            <a:custGeom>
              <a:avLst/>
              <a:gdLst>
                <a:gd name="T0" fmla="*/ 2147483647 w 44"/>
                <a:gd name="T1" fmla="*/ 2147483647 h 44"/>
                <a:gd name="T2" fmla="*/ 2147483647 w 44"/>
                <a:gd name="T3" fmla="*/ 0 h 44"/>
                <a:gd name="T4" fmla="*/ 2147483647 w 44"/>
                <a:gd name="T5" fmla="*/ 2147483647 h 44"/>
                <a:gd name="T6" fmla="*/ 0 w 44"/>
                <a:gd name="T7" fmla="*/ 2147483647 h 44"/>
                <a:gd name="T8" fmla="*/ 2147483647 w 44"/>
                <a:gd name="T9" fmla="*/ 2147483647 h 44"/>
                <a:gd name="T10" fmla="*/ 2147483647 w 44"/>
                <a:gd name="T11" fmla="*/ 2147483647 h 44"/>
                <a:gd name="T12" fmla="*/ 2147483647 w 44"/>
                <a:gd name="T13" fmla="*/ 2147483647 h 44"/>
                <a:gd name="T14" fmla="*/ 2147483647 w 44"/>
                <a:gd name="T15" fmla="*/ 2147483647 h 44"/>
                <a:gd name="T16" fmla="*/ 2147483647 w 44"/>
                <a:gd name="T17" fmla="*/ 2147483647 h 44"/>
                <a:gd name="T18" fmla="*/ 2147483647 w 44"/>
                <a:gd name="T19" fmla="*/ 0 h 44"/>
                <a:gd name="T20" fmla="*/ 2147483647 w 44"/>
                <a:gd name="T21" fmla="*/ 2147483647 h 4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4"/>
                <a:gd name="T34" fmla="*/ 0 h 44"/>
                <a:gd name="T35" fmla="*/ 44 w 44"/>
                <a:gd name="T36" fmla="*/ 44 h 4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4" h="44">
                  <a:moveTo>
                    <a:pt x="22" y="22"/>
                  </a:moveTo>
                  <a:lnTo>
                    <a:pt x="22" y="0"/>
                  </a:lnTo>
                  <a:lnTo>
                    <a:pt x="11" y="11"/>
                  </a:lnTo>
                  <a:lnTo>
                    <a:pt x="0" y="22"/>
                  </a:lnTo>
                  <a:lnTo>
                    <a:pt x="11" y="33"/>
                  </a:lnTo>
                  <a:lnTo>
                    <a:pt x="22" y="44"/>
                  </a:lnTo>
                  <a:lnTo>
                    <a:pt x="33" y="33"/>
                  </a:lnTo>
                  <a:lnTo>
                    <a:pt x="44" y="22"/>
                  </a:lnTo>
                  <a:lnTo>
                    <a:pt x="33" y="11"/>
                  </a:lnTo>
                  <a:lnTo>
                    <a:pt x="22" y="0"/>
                  </a:lnTo>
                  <a:lnTo>
                    <a:pt x="22" y="22"/>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55" name="Freeform 84"/>
            <p:cNvSpPr>
              <a:spLocks/>
            </p:cNvSpPr>
            <p:nvPr/>
          </p:nvSpPr>
          <p:spPr bwMode="auto">
            <a:xfrm>
              <a:off x="3543300" y="2557463"/>
              <a:ext cx="52388" cy="52387"/>
            </a:xfrm>
            <a:custGeom>
              <a:avLst/>
              <a:gdLst>
                <a:gd name="T0" fmla="*/ 2147483647 w 3"/>
                <a:gd name="T1" fmla="*/ 0 h 3"/>
                <a:gd name="T2" fmla="*/ 2147483647 w 3"/>
                <a:gd name="T3" fmla="*/ 2147483647 h 3"/>
                <a:gd name="T4" fmla="*/ 0 w 3"/>
                <a:gd name="T5" fmla="*/ 2147483647 h 3"/>
                <a:gd name="T6" fmla="*/ 2147483647 w 3"/>
                <a:gd name="T7" fmla="*/ 2147483647 h 3"/>
                <a:gd name="T8" fmla="*/ 2147483647 w 3"/>
                <a:gd name="T9" fmla="*/ 2147483647 h 3"/>
                <a:gd name="T10" fmla="*/ 2147483647 w 3"/>
                <a:gd name="T11" fmla="*/ 2147483647 h 3"/>
                <a:gd name="T12" fmla="*/ 2147483647 w 3"/>
                <a:gd name="T13" fmla="*/ 2147483647 h 3"/>
                <a:gd name="T14" fmla="*/ 2147483647 w 3"/>
                <a:gd name="T15" fmla="*/ 2147483647 h 3"/>
                <a:gd name="T16" fmla="*/ 214748364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3"/>
                  </a:lnTo>
                  <a:lnTo>
                    <a:pt x="2" y="3"/>
                  </a:lnTo>
                  <a:lnTo>
                    <a:pt x="3" y="3"/>
                  </a:lnTo>
                  <a:lnTo>
                    <a:pt x="3" y="2"/>
                  </a:lnTo>
                  <a:lnTo>
                    <a:pt x="3" y="1"/>
                  </a:lnTo>
                  <a:lnTo>
                    <a:pt x="2" y="0"/>
                  </a:lnTo>
                </a:path>
              </a:pathLst>
            </a:custGeom>
            <a:noFill/>
            <a:ln w="17526">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56" name="Freeform 85"/>
            <p:cNvSpPr>
              <a:spLocks/>
            </p:cNvSpPr>
            <p:nvPr/>
          </p:nvSpPr>
          <p:spPr bwMode="auto">
            <a:xfrm>
              <a:off x="5030788" y="3870325"/>
              <a:ext cx="17462"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57" name="Freeform 86"/>
            <p:cNvSpPr>
              <a:spLocks/>
            </p:cNvSpPr>
            <p:nvPr/>
          </p:nvSpPr>
          <p:spPr bwMode="auto">
            <a:xfrm>
              <a:off x="5102225" y="3870325"/>
              <a:ext cx="17463"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58" name="Freeform 87"/>
            <p:cNvSpPr>
              <a:spLocks/>
            </p:cNvSpPr>
            <p:nvPr/>
          </p:nvSpPr>
          <p:spPr bwMode="auto">
            <a:xfrm>
              <a:off x="5172075" y="3870325"/>
              <a:ext cx="17463"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59" name="Freeform 88"/>
            <p:cNvSpPr>
              <a:spLocks/>
            </p:cNvSpPr>
            <p:nvPr/>
          </p:nvSpPr>
          <p:spPr bwMode="auto">
            <a:xfrm>
              <a:off x="3560763" y="3870325"/>
              <a:ext cx="17462"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60" name="Freeform 89"/>
            <p:cNvSpPr>
              <a:spLocks/>
            </p:cNvSpPr>
            <p:nvPr/>
          </p:nvSpPr>
          <p:spPr bwMode="auto">
            <a:xfrm>
              <a:off x="3630613" y="3870325"/>
              <a:ext cx="17462"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61" name="Freeform 90"/>
            <p:cNvSpPr>
              <a:spLocks/>
            </p:cNvSpPr>
            <p:nvPr/>
          </p:nvSpPr>
          <p:spPr bwMode="auto">
            <a:xfrm>
              <a:off x="3700463" y="3870325"/>
              <a:ext cx="17462"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62" name="Freeform 91"/>
            <p:cNvSpPr>
              <a:spLocks/>
            </p:cNvSpPr>
            <p:nvPr/>
          </p:nvSpPr>
          <p:spPr bwMode="auto">
            <a:xfrm>
              <a:off x="4786313" y="2278063"/>
              <a:ext cx="69850" cy="69850"/>
            </a:xfrm>
            <a:custGeom>
              <a:avLst/>
              <a:gdLst>
                <a:gd name="T0" fmla="*/ 2147483647 w 44"/>
                <a:gd name="T1" fmla="*/ 2147483647 h 44"/>
                <a:gd name="T2" fmla="*/ 2147483647 w 44"/>
                <a:gd name="T3" fmla="*/ 0 h 44"/>
                <a:gd name="T4" fmla="*/ 2147483647 w 44"/>
                <a:gd name="T5" fmla="*/ 2147483647 h 44"/>
                <a:gd name="T6" fmla="*/ 0 w 44"/>
                <a:gd name="T7" fmla="*/ 2147483647 h 44"/>
                <a:gd name="T8" fmla="*/ 2147483647 w 44"/>
                <a:gd name="T9" fmla="*/ 2147483647 h 44"/>
                <a:gd name="T10" fmla="*/ 2147483647 w 44"/>
                <a:gd name="T11" fmla="*/ 2147483647 h 44"/>
                <a:gd name="T12" fmla="*/ 2147483647 w 44"/>
                <a:gd name="T13" fmla="*/ 2147483647 h 44"/>
                <a:gd name="T14" fmla="*/ 2147483647 w 44"/>
                <a:gd name="T15" fmla="*/ 2147483647 h 44"/>
                <a:gd name="T16" fmla="*/ 2147483647 w 44"/>
                <a:gd name="T17" fmla="*/ 2147483647 h 44"/>
                <a:gd name="T18" fmla="*/ 2147483647 w 44"/>
                <a:gd name="T19" fmla="*/ 0 h 44"/>
                <a:gd name="T20" fmla="*/ 2147483647 w 44"/>
                <a:gd name="T21" fmla="*/ 2147483647 h 4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4"/>
                <a:gd name="T34" fmla="*/ 0 h 44"/>
                <a:gd name="T35" fmla="*/ 44 w 44"/>
                <a:gd name="T36" fmla="*/ 44 h 4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4" h="44">
                  <a:moveTo>
                    <a:pt x="22" y="22"/>
                  </a:moveTo>
                  <a:lnTo>
                    <a:pt x="22" y="0"/>
                  </a:lnTo>
                  <a:lnTo>
                    <a:pt x="11" y="11"/>
                  </a:lnTo>
                  <a:lnTo>
                    <a:pt x="0" y="22"/>
                  </a:lnTo>
                  <a:lnTo>
                    <a:pt x="11" y="33"/>
                  </a:lnTo>
                  <a:lnTo>
                    <a:pt x="22" y="44"/>
                  </a:lnTo>
                  <a:lnTo>
                    <a:pt x="33" y="33"/>
                  </a:lnTo>
                  <a:lnTo>
                    <a:pt x="44" y="22"/>
                  </a:lnTo>
                  <a:lnTo>
                    <a:pt x="33" y="11"/>
                  </a:lnTo>
                  <a:lnTo>
                    <a:pt x="22" y="0"/>
                  </a:lnTo>
                  <a:lnTo>
                    <a:pt x="22" y="2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263" name="Freeform 92"/>
            <p:cNvSpPr>
              <a:spLocks/>
            </p:cNvSpPr>
            <p:nvPr/>
          </p:nvSpPr>
          <p:spPr bwMode="auto">
            <a:xfrm>
              <a:off x="4786313" y="2278063"/>
              <a:ext cx="52387" cy="52387"/>
            </a:xfrm>
            <a:custGeom>
              <a:avLst/>
              <a:gdLst>
                <a:gd name="T0" fmla="*/ 2147483647 w 3"/>
                <a:gd name="T1" fmla="*/ 0 h 3"/>
                <a:gd name="T2" fmla="*/ 2147483647 w 3"/>
                <a:gd name="T3" fmla="*/ 2147483647 h 3"/>
                <a:gd name="T4" fmla="*/ 0 w 3"/>
                <a:gd name="T5" fmla="*/ 2147483647 h 3"/>
                <a:gd name="T6" fmla="*/ 2147483647 w 3"/>
                <a:gd name="T7" fmla="*/ 2147483647 h 3"/>
                <a:gd name="T8" fmla="*/ 2147483647 w 3"/>
                <a:gd name="T9" fmla="*/ 2147483647 h 3"/>
                <a:gd name="T10" fmla="*/ 2147483647 w 3"/>
                <a:gd name="T11" fmla="*/ 2147483647 h 3"/>
                <a:gd name="T12" fmla="*/ 2147483647 w 3"/>
                <a:gd name="T13" fmla="*/ 2147483647 h 3"/>
                <a:gd name="T14" fmla="*/ 2147483647 w 3"/>
                <a:gd name="T15" fmla="*/ 2147483647 h 3"/>
                <a:gd name="T16" fmla="*/ 214748364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3"/>
                  </a:lnTo>
                  <a:lnTo>
                    <a:pt x="2" y="3"/>
                  </a:lnTo>
                  <a:lnTo>
                    <a:pt x="3" y="3"/>
                  </a:lnTo>
                  <a:lnTo>
                    <a:pt x="3" y="2"/>
                  </a:lnTo>
                  <a:lnTo>
                    <a:pt x="3" y="1"/>
                  </a:lnTo>
                  <a:lnTo>
                    <a:pt x="2"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grpSp>
        <p:nvGrpSpPr>
          <p:cNvPr id="46087" name="Group 179"/>
          <p:cNvGrpSpPr>
            <a:grpSpLocks/>
          </p:cNvGrpSpPr>
          <p:nvPr/>
        </p:nvGrpSpPr>
        <p:grpSpPr bwMode="auto">
          <a:xfrm>
            <a:off x="5029200" y="1828800"/>
            <a:ext cx="3810000" cy="2209800"/>
            <a:chOff x="2362200" y="1296988"/>
            <a:chExt cx="4200525" cy="2571750"/>
          </a:xfrm>
        </p:grpSpPr>
        <p:sp>
          <p:nvSpPr>
            <p:cNvPr id="46089" name="Freeform 4"/>
            <p:cNvSpPr>
              <a:spLocks/>
            </p:cNvSpPr>
            <p:nvPr/>
          </p:nvSpPr>
          <p:spPr bwMode="auto">
            <a:xfrm>
              <a:off x="5407025" y="1401763"/>
              <a:ext cx="104775" cy="52387"/>
            </a:xfrm>
            <a:custGeom>
              <a:avLst/>
              <a:gdLst>
                <a:gd name="T0" fmla="*/ 0 w 6"/>
                <a:gd name="T1" fmla="*/ 2147483647 h 3"/>
                <a:gd name="T2" fmla="*/ 2147483647 w 6"/>
                <a:gd name="T3" fmla="*/ 2147483647 h 3"/>
                <a:gd name="T4" fmla="*/ 0 w 6"/>
                <a:gd name="T5" fmla="*/ 0 h 3"/>
                <a:gd name="T6" fmla="*/ 0 w 6"/>
                <a:gd name="T7" fmla="*/ 2147483647 h 3"/>
                <a:gd name="T8" fmla="*/ 0 w 6"/>
                <a:gd name="T9" fmla="*/ 2147483647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090" name="Freeform 5"/>
            <p:cNvSpPr>
              <a:spLocks/>
            </p:cNvSpPr>
            <p:nvPr/>
          </p:nvSpPr>
          <p:spPr bwMode="auto">
            <a:xfrm>
              <a:off x="5407025" y="1401763"/>
              <a:ext cx="104775" cy="52387"/>
            </a:xfrm>
            <a:custGeom>
              <a:avLst/>
              <a:gdLst>
                <a:gd name="T0" fmla="*/ 0 w 66"/>
                <a:gd name="T1" fmla="*/ 2147483647 h 33"/>
                <a:gd name="T2" fmla="*/ 2147483647 w 66"/>
                <a:gd name="T3" fmla="*/ 2147483647 h 33"/>
                <a:gd name="T4" fmla="*/ 0 w 66"/>
                <a:gd name="T5" fmla="*/ 0 h 33"/>
                <a:gd name="T6" fmla="*/ 0 w 66"/>
                <a:gd name="T7" fmla="*/ 2147483647 h 33"/>
                <a:gd name="T8" fmla="*/ 0 w 66"/>
                <a:gd name="T9" fmla="*/ 2147483647 h 33"/>
                <a:gd name="T10" fmla="*/ 0 60000 65536"/>
                <a:gd name="T11" fmla="*/ 0 60000 65536"/>
                <a:gd name="T12" fmla="*/ 0 60000 65536"/>
                <a:gd name="T13" fmla="*/ 0 60000 65536"/>
                <a:gd name="T14" fmla="*/ 0 60000 65536"/>
                <a:gd name="T15" fmla="*/ 0 w 66"/>
                <a:gd name="T16" fmla="*/ 0 h 33"/>
                <a:gd name="T17" fmla="*/ 66 w 66"/>
                <a:gd name="T18" fmla="*/ 33 h 33"/>
              </a:gdLst>
              <a:ahLst/>
              <a:cxnLst>
                <a:cxn ang="T10">
                  <a:pos x="T0" y="T1"/>
                </a:cxn>
                <a:cxn ang="T11">
                  <a:pos x="T2" y="T3"/>
                </a:cxn>
                <a:cxn ang="T12">
                  <a:pos x="T4" y="T5"/>
                </a:cxn>
                <a:cxn ang="T13">
                  <a:pos x="T6" y="T7"/>
                </a:cxn>
                <a:cxn ang="T14">
                  <a:pos x="T8" y="T9"/>
                </a:cxn>
              </a:cxnLst>
              <a:rect l="T15" t="T16" r="T17" b="T18"/>
              <a:pathLst>
                <a:path w="66" h="33">
                  <a:moveTo>
                    <a:pt x="0" y="33"/>
                  </a:moveTo>
                  <a:lnTo>
                    <a:pt x="66" y="22"/>
                  </a:lnTo>
                  <a:lnTo>
                    <a:pt x="0" y="0"/>
                  </a:lnTo>
                  <a:lnTo>
                    <a:pt x="0" y="22"/>
                  </a:lnTo>
                  <a:lnTo>
                    <a:pt x="0" y="33"/>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091" name="Line 6"/>
            <p:cNvSpPr>
              <a:spLocks noChangeShapeType="1"/>
            </p:cNvSpPr>
            <p:nvPr/>
          </p:nvSpPr>
          <p:spPr bwMode="auto">
            <a:xfrm flipH="1">
              <a:off x="5302250" y="1436688"/>
              <a:ext cx="87313"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092" name="Freeform 7"/>
            <p:cNvSpPr>
              <a:spLocks/>
            </p:cNvSpPr>
            <p:nvPr/>
          </p:nvSpPr>
          <p:spPr bwMode="auto">
            <a:xfrm>
              <a:off x="4654550" y="1401763"/>
              <a:ext cx="104775" cy="52387"/>
            </a:xfrm>
            <a:custGeom>
              <a:avLst/>
              <a:gdLst>
                <a:gd name="T0" fmla="*/ 2147483647 w 6"/>
                <a:gd name="T1" fmla="*/ 0 h 3"/>
                <a:gd name="T2" fmla="*/ 0 w 6"/>
                <a:gd name="T3" fmla="*/ 2147483647 h 3"/>
                <a:gd name="T4" fmla="*/ 2147483647 w 6"/>
                <a:gd name="T5" fmla="*/ 2147483647 h 3"/>
                <a:gd name="T6" fmla="*/ 2147483647 w 6"/>
                <a:gd name="T7" fmla="*/ 2147483647 h 3"/>
                <a:gd name="T8" fmla="*/ 2147483647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2"/>
                  </a:lnTo>
                  <a:lnTo>
                    <a:pt x="6" y="3"/>
                  </a:lnTo>
                  <a:lnTo>
                    <a:pt x="6" y="2"/>
                  </a:lnTo>
                  <a:lnTo>
                    <a:pt x="6"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093" name="Freeform 8"/>
            <p:cNvSpPr>
              <a:spLocks/>
            </p:cNvSpPr>
            <p:nvPr/>
          </p:nvSpPr>
          <p:spPr bwMode="auto">
            <a:xfrm>
              <a:off x="4654550" y="1401763"/>
              <a:ext cx="104775" cy="52387"/>
            </a:xfrm>
            <a:custGeom>
              <a:avLst/>
              <a:gdLst>
                <a:gd name="T0" fmla="*/ 2147483647 w 66"/>
                <a:gd name="T1" fmla="*/ 0 h 33"/>
                <a:gd name="T2" fmla="*/ 0 w 66"/>
                <a:gd name="T3" fmla="*/ 2147483647 h 33"/>
                <a:gd name="T4" fmla="*/ 2147483647 w 66"/>
                <a:gd name="T5" fmla="*/ 2147483647 h 33"/>
                <a:gd name="T6" fmla="*/ 2147483647 w 66"/>
                <a:gd name="T7" fmla="*/ 2147483647 h 33"/>
                <a:gd name="T8" fmla="*/ 2147483647 w 66"/>
                <a:gd name="T9" fmla="*/ 0 h 33"/>
                <a:gd name="T10" fmla="*/ 0 60000 65536"/>
                <a:gd name="T11" fmla="*/ 0 60000 65536"/>
                <a:gd name="T12" fmla="*/ 0 60000 65536"/>
                <a:gd name="T13" fmla="*/ 0 60000 65536"/>
                <a:gd name="T14" fmla="*/ 0 60000 65536"/>
                <a:gd name="T15" fmla="*/ 0 w 66"/>
                <a:gd name="T16" fmla="*/ 0 h 33"/>
                <a:gd name="T17" fmla="*/ 66 w 66"/>
                <a:gd name="T18" fmla="*/ 33 h 33"/>
              </a:gdLst>
              <a:ahLst/>
              <a:cxnLst>
                <a:cxn ang="T10">
                  <a:pos x="T0" y="T1"/>
                </a:cxn>
                <a:cxn ang="T11">
                  <a:pos x="T2" y="T3"/>
                </a:cxn>
                <a:cxn ang="T12">
                  <a:pos x="T4" y="T5"/>
                </a:cxn>
                <a:cxn ang="T13">
                  <a:pos x="T6" y="T7"/>
                </a:cxn>
                <a:cxn ang="T14">
                  <a:pos x="T8" y="T9"/>
                </a:cxn>
              </a:cxnLst>
              <a:rect l="T15" t="T16" r="T17" b="T18"/>
              <a:pathLst>
                <a:path w="66" h="33">
                  <a:moveTo>
                    <a:pt x="66" y="0"/>
                  </a:moveTo>
                  <a:lnTo>
                    <a:pt x="0" y="22"/>
                  </a:lnTo>
                  <a:lnTo>
                    <a:pt x="66" y="33"/>
                  </a:lnTo>
                  <a:lnTo>
                    <a:pt x="66" y="22"/>
                  </a:lnTo>
                  <a:lnTo>
                    <a:pt x="66"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094" name="Line 9"/>
            <p:cNvSpPr>
              <a:spLocks noChangeShapeType="1"/>
            </p:cNvSpPr>
            <p:nvPr/>
          </p:nvSpPr>
          <p:spPr bwMode="auto">
            <a:xfrm>
              <a:off x="4759325" y="1436688"/>
              <a:ext cx="87313"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095" name="Rectangle 10"/>
            <p:cNvSpPr>
              <a:spLocks noChangeArrowheads="1"/>
            </p:cNvSpPr>
            <p:nvPr/>
          </p:nvSpPr>
          <p:spPr bwMode="auto">
            <a:xfrm>
              <a:off x="4268788" y="3502025"/>
              <a:ext cx="42862"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i="1">
                  <a:solidFill>
                    <a:srgbClr val="000000"/>
                  </a:solidFill>
                  <a:latin typeface="Nimbus Roman No9 L"/>
                </a:rPr>
                <a:t>i</a:t>
              </a:r>
              <a:endParaRPr lang="en-CA" altLang="en-US" sz="2400">
                <a:latin typeface="Corbel" panose="020B0503020204020204" pitchFamily="34" charset="0"/>
              </a:endParaRPr>
            </a:p>
          </p:txBody>
        </p:sp>
        <p:sp>
          <p:nvSpPr>
            <p:cNvPr id="46096" name="Rectangle 11"/>
            <p:cNvSpPr>
              <a:spLocks noChangeArrowheads="1"/>
            </p:cNvSpPr>
            <p:nvPr/>
          </p:nvSpPr>
          <p:spPr bwMode="auto">
            <a:xfrm>
              <a:off x="4916488" y="1296988"/>
              <a:ext cx="68262"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i="1">
                  <a:solidFill>
                    <a:srgbClr val="000000"/>
                  </a:solidFill>
                  <a:latin typeface="Nimbus Roman No9 L"/>
                </a:rPr>
                <a:t>k</a:t>
              </a:r>
              <a:endParaRPr lang="en-CA" altLang="en-US" sz="2400">
                <a:latin typeface="Corbel" panose="020B0503020204020204" pitchFamily="34" charset="0"/>
              </a:endParaRPr>
            </a:p>
          </p:txBody>
        </p:sp>
        <p:sp>
          <p:nvSpPr>
            <p:cNvPr id="46097" name="Rectangle 12"/>
            <p:cNvSpPr>
              <a:spLocks noChangeArrowheads="1"/>
            </p:cNvSpPr>
            <p:nvPr/>
          </p:nvSpPr>
          <p:spPr bwMode="auto">
            <a:xfrm>
              <a:off x="4987925" y="1296988"/>
              <a:ext cx="258763"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 bits</a:t>
              </a:r>
              <a:endParaRPr lang="en-CA" altLang="en-US" sz="2400">
                <a:latin typeface="Corbel" panose="020B0503020204020204" pitchFamily="34" charset="0"/>
              </a:endParaRPr>
            </a:p>
          </p:txBody>
        </p:sp>
        <p:sp>
          <p:nvSpPr>
            <p:cNvPr id="46098" name="Rectangle 13"/>
            <p:cNvSpPr>
              <a:spLocks noChangeArrowheads="1"/>
            </p:cNvSpPr>
            <p:nvPr/>
          </p:nvSpPr>
          <p:spPr bwMode="auto">
            <a:xfrm>
              <a:off x="2763838" y="3502025"/>
              <a:ext cx="76200"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0</a:t>
              </a:r>
              <a:endParaRPr lang="en-CA" altLang="en-US" sz="2400">
                <a:latin typeface="Corbel" panose="020B0503020204020204" pitchFamily="34" charset="0"/>
              </a:endParaRPr>
            </a:p>
          </p:txBody>
        </p:sp>
        <p:sp>
          <p:nvSpPr>
            <p:cNvPr id="46099" name="Rectangle 14"/>
            <p:cNvSpPr>
              <a:spLocks noChangeArrowheads="1"/>
            </p:cNvSpPr>
            <p:nvPr/>
          </p:nvSpPr>
          <p:spPr bwMode="auto">
            <a:xfrm>
              <a:off x="5511800" y="3292475"/>
              <a:ext cx="474663"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Module</a:t>
              </a:r>
              <a:endParaRPr lang="en-CA" altLang="en-US" sz="2400">
                <a:latin typeface="Corbel" panose="020B0503020204020204" pitchFamily="34" charset="0"/>
              </a:endParaRPr>
            </a:p>
          </p:txBody>
        </p:sp>
        <p:sp>
          <p:nvSpPr>
            <p:cNvPr id="46100" name="Rectangle 15"/>
            <p:cNvSpPr>
              <a:spLocks noChangeArrowheads="1"/>
            </p:cNvSpPr>
            <p:nvPr/>
          </p:nvSpPr>
          <p:spPr bwMode="auto">
            <a:xfrm>
              <a:off x="4041775" y="3292475"/>
              <a:ext cx="474663"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Module</a:t>
              </a:r>
              <a:endParaRPr lang="en-CA" altLang="en-US" sz="2400">
                <a:latin typeface="Corbel" panose="020B0503020204020204" pitchFamily="34" charset="0"/>
              </a:endParaRPr>
            </a:p>
          </p:txBody>
        </p:sp>
        <p:sp>
          <p:nvSpPr>
            <p:cNvPr id="46101" name="Rectangle 16"/>
            <p:cNvSpPr>
              <a:spLocks noChangeArrowheads="1"/>
            </p:cNvSpPr>
            <p:nvPr/>
          </p:nvSpPr>
          <p:spPr bwMode="auto">
            <a:xfrm>
              <a:off x="2571750" y="3292475"/>
              <a:ext cx="474663"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Module</a:t>
              </a:r>
              <a:endParaRPr lang="en-CA" altLang="en-US" sz="2400">
                <a:latin typeface="Corbel" panose="020B0503020204020204" pitchFamily="34" charset="0"/>
              </a:endParaRPr>
            </a:p>
          </p:txBody>
        </p:sp>
        <p:sp>
          <p:nvSpPr>
            <p:cNvPr id="46102" name="Rectangle 17"/>
            <p:cNvSpPr>
              <a:spLocks noChangeArrowheads="1"/>
            </p:cNvSpPr>
            <p:nvPr/>
          </p:nvSpPr>
          <p:spPr bwMode="auto">
            <a:xfrm>
              <a:off x="3044825" y="1541463"/>
              <a:ext cx="2484438" cy="333375"/>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6103" name="Line 18"/>
            <p:cNvSpPr>
              <a:spLocks noChangeShapeType="1"/>
            </p:cNvSpPr>
            <p:nvPr/>
          </p:nvSpPr>
          <p:spPr bwMode="auto">
            <a:xfrm flipV="1">
              <a:off x="4619625" y="1541463"/>
              <a:ext cx="1588" cy="33337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04" name="Rectangle 19"/>
            <p:cNvSpPr>
              <a:spLocks noChangeArrowheads="1"/>
            </p:cNvSpPr>
            <p:nvPr/>
          </p:nvSpPr>
          <p:spPr bwMode="auto">
            <a:xfrm>
              <a:off x="4846638" y="1611313"/>
              <a:ext cx="474662"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Module</a:t>
              </a:r>
              <a:endParaRPr lang="en-CA" altLang="en-US" sz="2400">
                <a:latin typeface="Corbel" panose="020B0503020204020204" pitchFamily="34" charset="0"/>
              </a:endParaRPr>
            </a:p>
          </p:txBody>
        </p:sp>
        <p:sp>
          <p:nvSpPr>
            <p:cNvPr id="46105" name="Rectangle 20"/>
            <p:cNvSpPr>
              <a:spLocks noChangeArrowheads="1"/>
            </p:cNvSpPr>
            <p:nvPr/>
          </p:nvSpPr>
          <p:spPr bwMode="auto">
            <a:xfrm>
              <a:off x="5653088" y="1611313"/>
              <a:ext cx="765175"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MM address</a:t>
              </a:r>
              <a:endParaRPr lang="en-CA" altLang="en-US" sz="2400">
                <a:latin typeface="Corbel" panose="020B0503020204020204" pitchFamily="34" charset="0"/>
              </a:endParaRPr>
            </a:p>
          </p:txBody>
        </p:sp>
        <p:sp>
          <p:nvSpPr>
            <p:cNvPr id="46106" name="Freeform 21"/>
            <p:cNvSpPr>
              <a:spLocks/>
            </p:cNvSpPr>
            <p:nvPr/>
          </p:nvSpPr>
          <p:spPr bwMode="auto">
            <a:xfrm>
              <a:off x="4041775" y="2609850"/>
              <a:ext cx="34925" cy="104775"/>
            </a:xfrm>
            <a:custGeom>
              <a:avLst/>
              <a:gdLst>
                <a:gd name="T0" fmla="*/ 0 w 2"/>
                <a:gd name="T1" fmla="*/ 0 h 6"/>
                <a:gd name="T2" fmla="*/ 2147483647 w 2"/>
                <a:gd name="T3" fmla="*/ 2147483647 h 6"/>
                <a:gd name="T4" fmla="*/ 2147483647 w 2"/>
                <a:gd name="T5" fmla="*/ 0 h 6"/>
                <a:gd name="T6" fmla="*/ 2147483647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07" name="Freeform 22"/>
            <p:cNvSpPr>
              <a:spLocks/>
            </p:cNvSpPr>
            <p:nvPr/>
          </p:nvSpPr>
          <p:spPr bwMode="auto">
            <a:xfrm>
              <a:off x="4041775" y="2609850"/>
              <a:ext cx="34925" cy="104775"/>
            </a:xfrm>
            <a:custGeom>
              <a:avLst/>
              <a:gdLst>
                <a:gd name="T0" fmla="*/ 0 w 22"/>
                <a:gd name="T1" fmla="*/ 0 h 66"/>
                <a:gd name="T2" fmla="*/ 2147483647 w 22"/>
                <a:gd name="T3" fmla="*/ 2147483647 h 66"/>
                <a:gd name="T4" fmla="*/ 2147483647 w 22"/>
                <a:gd name="T5" fmla="*/ 0 h 66"/>
                <a:gd name="T6" fmla="*/ 2147483647 w 22"/>
                <a:gd name="T7" fmla="*/ 0 h 66"/>
                <a:gd name="T8" fmla="*/ 0 w 22"/>
                <a:gd name="T9" fmla="*/ 0 h 66"/>
                <a:gd name="T10" fmla="*/ 0 60000 65536"/>
                <a:gd name="T11" fmla="*/ 0 60000 65536"/>
                <a:gd name="T12" fmla="*/ 0 60000 65536"/>
                <a:gd name="T13" fmla="*/ 0 60000 65536"/>
                <a:gd name="T14" fmla="*/ 0 60000 65536"/>
                <a:gd name="T15" fmla="*/ 0 w 22"/>
                <a:gd name="T16" fmla="*/ 0 h 66"/>
                <a:gd name="T17" fmla="*/ 22 w 22"/>
                <a:gd name="T18" fmla="*/ 66 h 66"/>
              </a:gdLst>
              <a:ahLst/>
              <a:cxnLst>
                <a:cxn ang="T10">
                  <a:pos x="T0" y="T1"/>
                </a:cxn>
                <a:cxn ang="T11">
                  <a:pos x="T2" y="T3"/>
                </a:cxn>
                <a:cxn ang="T12">
                  <a:pos x="T4" y="T5"/>
                </a:cxn>
                <a:cxn ang="T13">
                  <a:pos x="T6" y="T7"/>
                </a:cxn>
                <a:cxn ang="T14">
                  <a:pos x="T8" y="T9"/>
                </a:cxn>
              </a:cxnLst>
              <a:rect l="T15" t="T16" r="T17" b="T18"/>
              <a:pathLst>
                <a:path w="22" h="66">
                  <a:moveTo>
                    <a:pt x="0" y="0"/>
                  </a:moveTo>
                  <a:lnTo>
                    <a:pt x="11" y="66"/>
                  </a:lnTo>
                  <a:lnTo>
                    <a:pt x="22"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08" name="Line 23"/>
            <p:cNvSpPr>
              <a:spLocks noChangeShapeType="1"/>
            </p:cNvSpPr>
            <p:nvPr/>
          </p:nvSpPr>
          <p:spPr bwMode="auto">
            <a:xfrm flipV="1">
              <a:off x="4059238" y="2328863"/>
              <a:ext cx="1587" cy="2809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09" name="Freeform 24"/>
            <p:cNvSpPr>
              <a:spLocks/>
            </p:cNvSpPr>
            <p:nvPr/>
          </p:nvSpPr>
          <p:spPr bwMode="auto">
            <a:xfrm>
              <a:off x="5511800" y="2609850"/>
              <a:ext cx="52388" cy="104775"/>
            </a:xfrm>
            <a:custGeom>
              <a:avLst/>
              <a:gdLst>
                <a:gd name="T0" fmla="*/ 0 w 3"/>
                <a:gd name="T1" fmla="*/ 0 h 6"/>
                <a:gd name="T2" fmla="*/ 2147483647 w 3"/>
                <a:gd name="T3" fmla="*/ 2147483647 h 6"/>
                <a:gd name="T4" fmla="*/ 2147483647 w 3"/>
                <a:gd name="T5" fmla="*/ 0 h 6"/>
                <a:gd name="T6" fmla="*/ 2147483647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10" name="Freeform 25"/>
            <p:cNvSpPr>
              <a:spLocks/>
            </p:cNvSpPr>
            <p:nvPr/>
          </p:nvSpPr>
          <p:spPr bwMode="auto">
            <a:xfrm>
              <a:off x="5511800" y="2609850"/>
              <a:ext cx="52388" cy="104775"/>
            </a:xfrm>
            <a:custGeom>
              <a:avLst/>
              <a:gdLst>
                <a:gd name="T0" fmla="*/ 0 w 33"/>
                <a:gd name="T1" fmla="*/ 0 h 66"/>
                <a:gd name="T2" fmla="*/ 2147483647 w 33"/>
                <a:gd name="T3" fmla="*/ 2147483647 h 66"/>
                <a:gd name="T4" fmla="*/ 2147483647 w 33"/>
                <a:gd name="T5" fmla="*/ 0 h 66"/>
                <a:gd name="T6" fmla="*/ 2147483647 w 33"/>
                <a:gd name="T7" fmla="*/ 0 h 66"/>
                <a:gd name="T8" fmla="*/ 0 w 33"/>
                <a:gd name="T9" fmla="*/ 0 h 66"/>
                <a:gd name="T10" fmla="*/ 0 60000 65536"/>
                <a:gd name="T11" fmla="*/ 0 60000 65536"/>
                <a:gd name="T12" fmla="*/ 0 60000 65536"/>
                <a:gd name="T13" fmla="*/ 0 60000 65536"/>
                <a:gd name="T14" fmla="*/ 0 60000 65536"/>
                <a:gd name="T15" fmla="*/ 0 w 33"/>
                <a:gd name="T16" fmla="*/ 0 h 66"/>
                <a:gd name="T17" fmla="*/ 33 w 33"/>
                <a:gd name="T18" fmla="*/ 66 h 66"/>
              </a:gdLst>
              <a:ahLst/>
              <a:cxnLst>
                <a:cxn ang="T10">
                  <a:pos x="T0" y="T1"/>
                </a:cxn>
                <a:cxn ang="T11">
                  <a:pos x="T2" y="T3"/>
                </a:cxn>
                <a:cxn ang="T12">
                  <a:pos x="T4" y="T5"/>
                </a:cxn>
                <a:cxn ang="T13">
                  <a:pos x="T6" y="T7"/>
                </a:cxn>
                <a:cxn ang="T14">
                  <a:pos x="T8" y="T9"/>
                </a:cxn>
              </a:cxnLst>
              <a:rect l="T15" t="T16" r="T17" b="T18"/>
              <a:pathLst>
                <a:path w="33" h="66">
                  <a:moveTo>
                    <a:pt x="0" y="0"/>
                  </a:moveTo>
                  <a:lnTo>
                    <a:pt x="11" y="66"/>
                  </a:lnTo>
                  <a:lnTo>
                    <a:pt x="33"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11" name="Freeform 26"/>
            <p:cNvSpPr>
              <a:spLocks/>
            </p:cNvSpPr>
            <p:nvPr/>
          </p:nvSpPr>
          <p:spPr bwMode="auto">
            <a:xfrm>
              <a:off x="5145088" y="2328863"/>
              <a:ext cx="384175" cy="280987"/>
            </a:xfrm>
            <a:custGeom>
              <a:avLst/>
              <a:gdLst>
                <a:gd name="T0" fmla="*/ 2147483647 w 22"/>
                <a:gd name="T1" fmla="*/ 2147483647 h 16"/>
                <a:gd name="T2" fmla="*/ 2147483647 w 22"/>
                <a:gd name="T3" fmla="*/ 0 h 16"/>
                <a:gd name="T4" fmla="*/ 0 w 22"/>
                <a:gd name="T5" fmla="*/ 0 h 16"/>
                <a:gd name="T6" fmla="*/ 0 60000 65536"/>
                <a:gd name="T7" fmla="*/ 0 60000 65536"/>
                <a:gd name="T8" fmla="*/ 0 60000 65536"/>
                <a:gd name="T9" fmla="*/ 0 w 22"/>
                <a:gd name="T10" fmla="*/ 0 h 16"/>
                <a:gd name="T11" fmla="*/ 22 w 22"/>
                <a:gd name="T12" fmla="*/ 16 h 16"/>
              </a:gdLst>
              <a:ahLst/>
              <a:cxnLst>
                <a:cxn ang="T6">
                  <a:pos x="T0" y="T1"/>
                </a:cxn>
                <a:cxn ang="T7">
                  <a:pos x="T2" y="T3"/>
                </a:cxn>
                <a:cxn ang="T8">
                  <a:pos x="T4" y="T5"/>
                </a:cxn>
              </a:cxnLst>
              <a:rect l="T9" t="T10" r="T11" b="T12"/>
              <a:pathLst>
                <a:path w="22" h="16">
                  <a:moveTo>
                    <a:pt x="22" y="16"/>
                  </a:moveTo>
                  <a:lnTo>
                    <a:pt x="22"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12" name="Freeform 27"/>
            <p:cNvSpPr>
              <a:spLocks/>
            </p:cNvSpPr>
            <p:nvPr/>
          </p:nvSpPr>
          <p:spPr bwMode="auto">
            <a:xfrm>
              <a:off x="2571750" y="2609850"/>
              <a:ext cx="34925" cy="104775"/>
            </a:xfrm>
            <a:custGeom>
              <a:avLst/>
              <a:gdLst>
                <a:gd name="T0" fmla="*/ 0 w 2"/>
                <a:gd name="T1" fmla="*/ 0 h 6"/>
                <a:gd name="T2" fmla="*/ 2147483647 w 2"/>
                <a:gd name="T3" fmla="*/ 2147483647 h 6"/>
                <a:gd name="T4" fmla="*/ 2147483647 w 2"/>
                <a:gd name="T5" fmla="*/ 0 h 6"/>
                <a:gd name="T6" fmla="*/ 2147483647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13" name="Freeform 28"/>
            <p:cNvSpPr>
              <a:spLocks/>
            </p:cNvSpPr>
            <p:nvPr/>
          </p:nvSpPr>
          <p:spPr bwMode="auto">
            <a:xfrm>
              <a:off x="2571750" y="2609850"/>
              <a:ext cx="34925" cy="104775"/>
            </a:xfrm>
            <a:custGeom>
              <a:avLst/>
              <a:gdLst>
                <a:gd name="T0" fmla="*/ 0 w 22"/>
                <a:gd name="T1" fmla="*/ 0 h 66"/>
                <a:gd name="T2" fmla="*/ 2147483647 w 22"/>
                <a:gd name="T3" fmla="*/ 2147483647 h 66"/>
                <a:gd name="T4" fmla="*/ 2147483647 w 22"/>
                <a:gd name="T5" fmla="*/ 0 h 66"/>
                <a:gd name="T6" fmla="*/ 2147483647 w 22"/>
                <a:gd name="T7" fmla="*/ 0 h 66"/>
                <a:gd name="T8" fmla="*/ 0 w 22"/>
                <a:gd name="T9" fmla="*/ 0 h 66"/>
                <a:gd name="T10" fmla="*/ 0 60000 65536"/>
                <a:gd name="T11" fmla="*/ 0 60000 65536"/>
                <a:gd name="T12" fmla="*/ 0 60000 65536"/>
                <a:gd name="T13" fmla="*/ 0 60000 65536"/>
                <a:gd name="T14" fmla="*/ 0 60000 65536"/>
                <a:gd name="T15" fmla="*/ 0 w 22"/>
                <a:gd name="T16" fmla="*/ 0 h 66"/>
                <a:gd name="T17" fmla="*/ 22 w 22"/>
                <a:gd name="T18" fmla="*/ 66 h 66"/>
              </a:gdLst>
              <a:ahLst/>
              <a:cxnLst>
                <a:cxn ang="T10">
                  <a:pos x="T0" y="T1"/>
                </a:cxn>
                <a:cxn ang="T11">
                  <a:pos x="T2" y="T3"/>
                </a:cxn>
                <a:cxn ang="T12">
                  <a:pos x="T4" y="T5"/>
                </a:cxn>
                <a:cxn ang="T13">
                  <a:pos x="T6" y="T7"/>
                </a:cxn>
                <a:cxn ang="T14">
                  <a:pos x="T8" y="T9"/>
                </a:cxn>
              </a:cxnLst>
              <a:rect l="T15" t="T16" r="T17" b="T18"/>
              <a:pathLst>
                <a:path w="22" h="66">
                  <a:moveTo>
                    <a:pt x="0" y="0"/>
                  </a:moveTo>
                  <a:lnTo>
                    <a:pt x="11" y="66"/>
                  </a:lnTo>
                  <a:lnTo>
                    <a:pt x="22"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14" name="Freeform 29"/>
            <p:cNvSpPr>
              <a:spLocks/>
            </p:cNvSpPr>
            <p:nvPr/>
          </p:nvSpPr>
          <p:spPr bwMode="auto">
            <a:xfrm>
              <a:off x="2589213" y="2328863"/>
              <a:ext cx="2433637" cy="280987"/>
            </a:xfrm>
            <a:custGeom>
              <a:avLst/>
              <a:gdLst>
                <a:gd name="T0" fmla="*/ 0 w 139"/>
                <a:gd name="T1" fmla="*/ 2147483647 h 16"/>
                <a:gd name="T2" fmla="*/ 0 w 139"/>
                <a:gd name="T3" fmla="*/ 0 h 16"/>
                <a:gd name="T4" fmla="*/ 2147483647 w 139"/>
                <a:gd name="T5" fmla="*/ 0 h 16"/>
                <a:gd name="T6" fmla="*/ 0 60000 65536"/>
                <a:gd name="T7" fmla="*/ 0 60000 65536"/>
                <a:gd name="T8" fmla="*/ 0 60000 65536"/>
                <a:gd name="T9" fmla="*/ 0 w 139"/>
                <a:gd name="T10" fmla="*/ 0 h 16"/>
                <a:gd name="T11" fmla="*/ 139 w 139"/>
                <a:gd name="T12" fmla="*/ 16 h 16"/>
              </a:gdLst>
              <a:ahLst/>
              <a:cxnLst>
                <a:cxn ang="T6">
                  <a:pos x="T0" y="T1"/>
                </a:cxn>
                <a:cxn ang="T7">
                  <a:pos x="T2" y="T3"/>
                </a:cxn>
                <a:cxn ang="T8">
                  <a:pos x="T4" y="T5"/>
                </a:cxn>
              </a:cxnLst>
              <a:rect l="T9" t="T10" r="T11" b="T12"/>
              <a:pathLst>
                <a:path w="139" h="16">
                  <a:moveTo>
                    <a:pt x="0" y="16"/>
                  </a:moveTo>
                  <a:lnTo>
                    <a:pt x="0" y="0"/>
                  </a:lnTo>
                  <a:lnTo>
                    <a:pt x="139"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15" name="Freeform 30"/>
            <p:cNvSpPr>
              <a:spLocks/>
            </p:cNvSpPr>
            <p:nvPr/>
          </p:nvSpPr>
          <p:spPr bwMode="auto">
            <a:xfrm>
              <a:off x="6246813" y="3325813"/>
              <a:ext cx="106362" cy="53975"/>
            </a:xfrm>
            <a:custGeom>
              <a:avLst/>
              <a:gdLst>
                <a:gd name="T0" fmla="*/ 2147483647 w 6"/>
                <a:gd name="T1" fmla="*/ 0 h 3"/>
                <a:gd name="T2" fmla="*/ 0 w 6"/>
                <a:gd name="T3" fmla="*/ 2147483647 h 3"/>
                <a:gd name="T4" fmla="*/ 2147483647 w 6"/>
                <a:gd name="T5" fmla="*/ 2147483647 h 3"/>
                <a:gd name="T6" fmla="*/ 2147483647 w 6"/>
                <a:gd name="T7" fmla="*/ 2147483647 h 3"/>
                <a:gd name="T8" fmla="*/ 2147483647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2"/>
                  </a:lnTo>
                  <a:lnTo>
                    <a:pt x="6" y="3"/>
                  </a:lnTo>
                  <a:lnTo>
                    <a:pt x="6" y="2"/>
                  </a:lnTo>
                  <a:lnTo>
                    <a:pt x="6" y="0"/>
                  </a:lnTo>
                </a:path>
              </a:pathLst>
            </a:custGeom>
            <a:noFill/>
            <a:ln w="17526">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16" name="Freeform 31"/>
            <p:cNvSpPr>
              <a:spLocks/>
            </p:cNvSpPr>
            <p:nvPr/>
          </p:nvSpPr>
          <p:spPr bwMode="auto">
            <a:xfrm>
              <a:off x="6246813" y="3325813"/>
              <a:ext cx="106362" cy="53975"/>
            </a:xfrm>
            <a:custGeom>
              <a:avLst/>
              <a:gdLst>
                <a:gd name="T0" fmla="*/ 2147483647 w 67"/>
                <a:gd name="T1" fmla="*/ 0 h 34"/>
                <a:gd name="T2" fmla="*/ 0 w 67"/>
                <a:gd name="T3" fmla="*/ 2147483647 h 34"/>
                <a:gd name="T4" fmla="*/ 2147483647 w 67"/>
                <a:gd name="T5" fmla="*/ 2147483647 h 34"/>
                <a:gd name="T6" fmla="*/ 2147483647 w 67"/>
                <a:gd name="T7" fmla="*/ 2147483647 h 34"/>
                <a:gd name="T8" fmla="*/ 2147483647 w 67"/>
                <a:gd name="T9" fmla="*/ 0 h 34"/>
                <a:gd name="T10" fmla="*/ 0 60000 65536"/>
                <a:gd name="T11" fmla="*/ 0 60000 65536"/>
                <a:gd name="T12" fmla="*/ 0 60000 65536"/>
                <a:gd name="T13" fmla="*/ 0 60000 65536"/>
                <a:gd name="T14" fmla="*/ 0 60000 65536"/>
                <a:gd name="T15" fmla="*/ 0 w 67"/>
                <a:gd name="T16" fmla="*/ 0 h 34"/>
                <a:gd name="T17" fmla="*/ 67 w 67"/>
                <a:gd name="T18" fmla="*/ 34 h 34"/>
              </a:gdLst>
              <a:ahLst/>
              <a:cxnLst>
                <a:cxn ang="T10">
                  <a:pos x="T0" y="T1"/>
                </a:cxn>
                <a:cxn ang="T11">
                  <a:pos x="T2" y="T3"/>
                </a:cxn>
                <a:cxn ang="T12">
                  <a:pos x="T4" y="T5"/>
                </a:cxn>
                <a:cxn ang="T13">
                  <a:pos x="T6" y="T7"/>
                </a:cxn>
                <a:cxn ang="T14">
                  <a:pos x="T8" y="T9"/>
                </a:cxn>
              </a:cxnLst>
              <a:rect l="T15" t="T16" r="T17" b="T18"/>
              <a:pathLst>
                <a:path w="67" h="34">
                  <a:moveTo>
                    <a:pt x="67" y="0"/>
                  </a:moveTo>
                  <a:lnTo>
                    <a:pt x="0" y="23"/>
                  </a:lnTo>
                  <a:lnTo>
                    <a:pt x="67" y="34"/>
                  </a:lnTo>
                  <a:lnTo>
                    <a:pt x="67" y="23"/>
                  </a:lnTo>
                  <a:lnTo>
                    <a:pt x="67" y="0"/>
                  </a:lnTo>
                  <a:close/>
                </a:path>
              </a:pathLst>
            </a:custGeom>
            <a:solidFill>
              <a:srgbClr val="CC3300"/>
            </a:solidFill>
            <a:ln w="0">
              <a:solidFill>
                <a:srgbClr val="CC33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17" name="Freeform 32"/>
            <p:cNvSpPr>
              <a:spLocks/>
            </p:cNvSpPr>
            <p:nvPr/>
          </p:nvSpPr>
          <p:spPr bwMode="auto">
            <a:xfrm>
              <a:off x="5599113" y="2451100"/>
              <a:ext cx="963612" cy="911225"/>
            </a:xfrm>
            <a:custGeom>
              <a:avLst/>
              <a:gdLst>
                <a:gd name="T0" fmla="*/ 2147483647 w 55"/>
                <a:gd name="T1" fmla="*/ 2147483647 h 52"/>
                <a:gd name="T2" fmla="*/ 2147483647 w 55"/>
                <a:gd name="T3" fmla="*/ 2147483647 h 52"/>
                <a:gd name="T4" fmla="*/ 2147483647 w 55"/>
                <a:gd name="T5" fmla="*/ 0 h 52"/>
                <a:gd name="T6" fmla="*/ 0 w 55"/>
                <a:gd name="T7" fmla="*/ 0 h 52"/>
                <a:gd name="T8" fmla="*/ 0 60000 65536"/>
                <a:gd name="T9" fmla="*/ 0 60000 65536"/>
                <a:gd name="T10" fmla="*/ 0 60000 65536"/>
                <a:gd name="T11" fmla="*/ 0 60000 65536"/>
                <a:gd name="T12" fmla="*/ 0 w 55"/>
                <a:gd name="T13" fmla="*/ 0 h 52"/>
                <a:gd name="T14" fmla="*/ 55 w 55"/>
                <a:gd name="T15" fmla="*/ 52 h 52"/>
              </a:gdLst>
              <a:ahLst/>
              <a:cxnLst>
                <a:cxn ang="T8">
                  <a:pos x="T0" y="T1"/>
                </a:cxn>
                <a:cxn ang="T9">
                  <a:pos x="T2" y="T3"/>
                </a:cxn>
                <a:cxn ang="T10">
                  <a:pos x="T4" y="T5"/>
                </a:cxn>
                <a:cxn ang="T11">
                  <a:pos x="T6" y="T7"/>
                </a:cxn>
              </a:cxnLst>
              <a:rect l="T12" t="T13" r="T14" b="T15"/>
              <a:pathLst>
                <a:path w="55" h="52">
                  <a:moveTo>
                    <a:pt x="43" y="52"/>
                  </a:moveTo>
                  <a:lnTo>
                    <a:pt x="55" y="52"/>
                  </a:lnTo>
                  <a:lnTo>
                    <a:pt x="55" y="0"/>
                  </a:lnTo>
                  <a:lnTo>
                    <a:pt x="0" y="0"/>
                  </a:lnTo>
                </a:path>
              </a:pathLst>
            </a:custGeom>
            <a:noFill/>
            <a:ln w="17526">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18" name="Freeform 33"/>
            <p:cNvSpPr>
              <a:spLocks/>
            </p:cNvSpPr>
            <p:nvPr/>
          </p:nvSpPr>
          <p:spPr bwMode="auto">
            <a:xfrm>
              <a:off x="3289300" y="3325813"/>
              <a:ext cx="104775" cy="53975"/>
            </a:xfrm>
            <a:custGeom>
              <a:avLst/>
              <a:gdLst>
                <a:gd name="T0" fmla="*/ 2147483647 w 6"/>
                <a:gd name="T1" fmla="*/ 0 h 3"/>
                <a:gd name="T2" fmla="*/ 0 w 6"/>
                <a:gd name="T3" fmla="*/ 2147483647 h 3"/>
                <a:gd name="T4" fmla="*/ 2147483647 w 6"/>
                <a:gd name="T5" fmla="*/ 2147483647 h 3"/>
                <a:gd name="T6" fmla="*/ 2147483647 w 6"/>
                <a:gd name="T7" fmla="*/ 2147483647 h 3"/>
                <a:gd name="T8" fmla="*/ 2147483647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2"/>
                  </a:lnTo>
                  <a:lnTo>
                    <a:pt x="6" y="3"/>
                  </a:lnTo>
                  <a:lnTo>
                    <a:pt x="6" y="2"/>
                  </a:lnTo>
                  <a:lnTo>
                    <a:pt x="6" y="0"/>
                  </a:lnTo>
                </a:path>
              </a:pathLst>
            </a:custGeom>
            <a:noFill/>
            <a:ln w="17526">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19" name="Freeform 34"/>
            <p:cNvSpPr>
              <a:spLocks/>
            </p:cNvSpPr>
            <p:nvPr/>
          </p:nvSpPr>
          <p:spPr bwMode="auto">
            <a:xfrm>
              <a:off x="3289300" y="3325813"/>
              <a:ext cx="104775" cy="53975"/>
            </a:xfrm>
            <a:custGeom>
              <a:avLst/>
              <a:gdLst>
                <a:gd name="T0" fmla="*/ 2147483647 w 66"/>
                <a:gd name="T1" fmla="*/ 0 h 34"/>
                <a:gd name="T2" fmla="*/ 0 w 66"/>
                <a:gd name="T3" fmla="*/ 2147483647 h 34"/>
                <a:gd name="T4" fmla="*/ 2147483647 w 66"/>
                <a:gd name="T5" fmla="*/ 2147483647 h 34"/>
                <a:gd name="T6" fmla="*/ 2147483647 w 66"/>
                <a:gd name="T7" fmla="*/ 2147483647 h 34"/>
                <a:gd name="T8" fmla="*/ 2147483647 w 66"/>
                <a:gd name="T9" fmla="*/ 0 h 34"/>
                <a:gd name="T10" fmla="*/ 0 60000 65536"/>
                <a:gd name="T11" fmla="*/ 0 60000 65536"/>
                <a:gd name="T12" fmla="*/ 0 60000 65536"/>
                <a:gd name="T13" fmla="*/ 0 60000 65536"/>
                <a:gd name="T14" fmla="*/ 0 60000 65536"/>
                <a:gd name="T15" fmla="*/ 0 w 66"/>
                <a:gd name="T16" fmla="*/ 0 h 34"/>
                <a:gd name="T17" fmla="*/ 66 w 66"/>
                <a:gd name="T18" fmla="*/ 34 h 34"/>
              </a:gdLst>
              <a:ahLst/>
              <a:cxnLst>
                <a:cxn ang="T10">
                  <a:pos x="T0" y="T1"/>
                </a:cxn>
                <a:cxn ang="T11">
                  <a:pos x="T2" y="T3"/>
                </a:cxn>
                <a:cxn ang="T12">
                  <a:pos x="T4" y="T5"/>
                </a:cxn>
                <a:cxn ang="T13">
                  <a:pos x="T6" y="T7"/>
                </a:cxn>
                <a:cxn ang="T14">
                  <a:pos x="T8" y="T9"/>
                </a:cxn>
              </a:cxnLst>
              <a:rect l="T15" t="T16" r="T17" b="T18"/>
              <a:pathLst>
                <a:path w="66" h="34">
                  <a:moveTo>
                    <a:pt x="66" y="0"/>
                  </a:moveTo>
                  <a:lnTo>
                    <a:pt x="0" y="23"/>
                  </a:lnTo>
                  <a:lnTo>
                    <a:pt x="66" y="34"/>
                  </a:lnTo>
                  <a:lnTo>
                    <a:pt x="66" y="23"/>
                  </a:lnTo>
                  <a:lnTo>
                    <a:pt x="66" y="0"/>
                  </a:lnTo>
                  <a:close/>
                </a:path>
              </a:pathLst>
            </a:custGeom>
            <a:solidFill>
              <a:srgbClr val="CC3300"/>
            </a:solidFill>
            <a:ln w="0">
              <a:solidFill>
                <a:srgbClr val="CC33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20" name="Freeform 35"/>
            <p:cNvSpPr>
              <a:spLocks/>
            </p:cNvSpPr>
            <p:nvPr/>
          </p:nvSpPr>
          <p:spPr bwMode="auto">
            <a:xfrm>
              <a:off x="3411538" y="2451100"/>
              <a:ext cx="595312" cy="911225"/>
            </a:xfrm>
            <a:custGeom>
              <a:avLst/>
              <a:gdLst>
                <a:gd name="T0" fmla="*/ 0 w 34"/>
                <a:gd name="T1" fmla="*/ 2147483647 h 52"/>
                <a:gd name="T2" fmla="*/ 2147483647 w 34"/>
                <a:gd name="T3" fmla="*/ 2147483647 h 52"/>
                <a:gd name="T4" fmla="*/ 2147483647 w 34"/>
                <a:gd name="T5" fmla="*/ 0 h 52"/>
                <a:gd name="T6" fmla="*/ 2147483647 w 34"/>
                <a:gd name="T7" fmla="*/ 0 h 52"/>
                <a:gd name="T8" fmla="*/ 0 60000 65536"/>
                <a:gd name="T9" fmla="*/ 0 60000 65536"/>
                <a:gd name="T10" fmla="*/ 0 60000 65536"/>
                <a:gd name="T11" fmla="*/ 0 60000 65536"/>
                <a:gd name="T12" fmla="*/ 0 w 34"/>
                <a:gd name="T13" fmla="*/ 0 h 52"/>
                <a:gd name="T14" fmla="*/ 34 w 34"/>
                <a:gd name="T15" fmla="*/ 52 h 52"/>
              </a:gdLst>
              <a:ahLst/>
              <a:cxnLst>
                <a:cxn ang="T8">
                  <a:pos x="T0" y="T1"/>
                </a:cxn>
                <a:cxn ang="T9">
                  <a:pos x="T2" y="T3"/>
                </a:cxn>
                <a:cxn ang="T10">
                  <a:pos x="T4" y="T5"/>
                </a:cxn>
                <a:cxn ang="T11">
                  <a:pos x="T6" y="T7"/>
                </a:cxn>
              </a:cxnLst>
              <a:rect l="T12" t="T13" r="T14" b="T15"/>
              <a:pathLst>
                <a:path w="34" h="52">
                  <a:moveTo>
                    <a:pt x="0" y="52"/>
                  </a:moveTo>
                  <a:lnTo>
                    <a:pt x="11" y="52"/>
                  </a:lnTo>
                  <a:lnTo>
                    <a:pt x="11" y="0"/>
                  </a:lnTo>
                  <a:lnTo>
                    <a:pt x="34" y="0"/>
                  </a:lnTo>
                </a:path>
              </a:pathLst>
            </a:custGeom>
            <a:noFill/>
            <a:ln w="17526">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21" name="Line 36"/>
            <p:cNvSpPr>
              <a:spLocks noChangeShapeType="1"/>
            </p:cNvSpPr>
            <p:nvPr/>
          </p:nvSpPr>
          <p:spPr bwMode="auto">
            <a:xfrm flipV="1">
              <a:off x="5757863" y="2854325"/>
              <a:ext cx="1587" cy="3317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22" name="Line 37"/>
            <p:cNvSpPr>
              <a:spLocks noChangeShapeType="1"/>
            </p:cNvSpPr>
            <p:nvPr/>
          </p:nvSpPr>
          <p:spPr bwMode="auto">
            <a:xfrm flipH="1">
              <a:off x="5302250" y="3186113"/>
              <a:ext cx="909638"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23" name="Rectangle 38"/>
            <p:cNvSpPr>
              <a:spLocks noChangeArrowheads="1"/>
            </p:cNvSpPr>
            <p:nvPr/>
          </p:nvSpPr>
          <p:spPr bwMode="auto">
            <a:xfrm>
              <a:off x="5302250" y="2854325"/>
              <a:ext cx="909638" cy="1014413"/>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6124" name="Rectangle 39"/>
            <p:cNvSpPr>
              <a:spLocks noChangeArrowheads="1"/>
            </p:cNvSpPr>
            <p:nvPr/>
          </p:nvSpPr>
          <p:spPr bwMode="auto">
            <a:xfrm>
              <a:off x="5827713" y="2906713"/>
              <a:ext cx="312737"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DBR</a:t>
              </a:r>
              <a:endParaRPr lang="en-CA" altLang="en-US" sz="2400">
                <a:latin typeface="Corbel" panose="020B0503020204020204" pitchFamily="34" charset="0"/>
              </a:endParaRPr>
            </a:p>
          </p:txBody>
        </p:sp>
        <p:sp>
          <p:nvSpPr>
            <p:cNvPr id="46125" name="Rectangle 40"/>
            <p:cNvSpPr>
              <a:spLocks noChangeArrowheads="1"/>
            </p:cNvSpPr>
            <p:nvPr/>
          </p:nvSpPr>
          <p:spPr bwMode="auto">
            <a:xfrm>
              <a:off x="5372100" y="2906713"/>
              <a:ext cx="312738"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ABR</a:t>
              </a:r>
              <a:endParaRPr lang="en-CA" altLang="en-US" sz="2400">
                <a:latin typeface="Corbel" panose="020B0503020204020204" pitchFamily="34" charset="0"/>
              </a:endParaRPr>
            </a:p>
          </p:txBody>
        </p:sp>
        <p:sp>
          <p:nvSpPr>
            <p:cNvPr id="46126" name="Rectangle 41"/>
            <p:cNvSpPr>
              <a:spLocks noChangeArrowheads="1"/>
            </p:cNvSpPr>
            <p:nvPr/>
          </p:nvSpPr>
          <p:spPr bwMode="auto">
            <a:xfrm>
              <a:off x="3902075" y="2906713"/>
              <a:ext cx="312738"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ABR</a:t>
              </a:r>
              <a:endParaRPr lang="en-CA" altLang="en-US" sz="2400">
                <a:latin typeface="Corbel" panose="020B0503020204020204" pitchFamily="34" charset="0"/>
              </a:endParaRPr>
            </a:p>
          </p:txBody>
        </p:sp>
        <p:sp>
          <p:nvSpPr>
            <p:cNvPr id="46127" name="Rectangle 42"/>
            <p:cNvSpPr>
              <a:spLocks noChangeArrowheads="1"/>
            </p:cNvSpPr>
            <p:nvPr/>
          </p:nvSpPr>
          <p:spPr bwMode="auto">
            <a:xfrm>
              <a:off x="4357688" y="2906713"/>
              <a:ext cx="312737"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DBR</a:t>
              </a:r>
              <a:endParaRPr lang="en-CA" altLang="en-US" sz="2400">
                <a:latin typeface="Corbel" panose="020B0503020204020204" pitchFamily="34" charset="0"/>
              </a:endParaRPr>
            </a:p>
          </p:txBody>
        </p:sp>
        <p:sp>
          <p:nvSpPr>
            <p:cNvPr id="46128" name="Rectangle 43"/>
            <p:cNvSpPr>
              <a:spLocks noChangeArrowheads="1"/>
            </p:cNvSpPr>
            <p:nvPr/>
          </p:nvSpPr>
          <p:spPr bwMode="auto">
            <a:xfrm>
              <a:off x="3832225" y="2854325"/>
              <a:ext cx="909638" cy="1014413"/>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6129" name="Line 44"/>
            <p:cNvSpPr>
              <a:spLocks noChangeShapeType="1"/>
            </p:cNvSpPr>
            <p:nvPr/>
          </p:nvSpPr>
          <p:spPr bwMode="auto">
            <a:xfrm flipH="1">
              <a:off x="3832225" y="3186113"/>
              <a:ext cx="909638"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30" name="Line 45"/>
            <p:cNvSpPr>
              <a:spLocks noChangeShapeType="1"/>
            </p:cNvSpPr>
            <p:nvPr/>
          </p:nvSpPr>
          <p:spPr bwMode="auto">
            <a:xfrm flipV="1">
              <a:off x="4286250" y="2854325"/>
              <a:ext cx="1588" cy="3317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31" name="Rectangle 46"/>
            <p:cNvSpPr>
              <a:spLocks noChangeArrowheads="1"/>
            </p:cNvSpPr>
            <p:nvPr/>
          </p:nvSpPr>
          <p:spPr bwMode="auto">
            <a:xfrm>
              <a:off x="2432050" y="2906713"/>
              <a:ext cx="312738"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ABR</a:t>
              </a:r>
              <a:endParaRPr lang="en-CA" altLang="en-US" sz="2400">
                <a:latin typeface="Corbel" panose="020B0503020204020204" pitchFamily="34" charset="0"/>
              </a:endParaRPr>
            </a:p>
          </p:txBody>
        </p:sp>
        <p:sp>
          <p:nvSpPr>
            <p:cNvPr id="46132" name="Rectangle 47"/>
            <p:cNvSpPr>
              <a:spLocks noChangeArrowheads="1"/>
            </p:cNvSpPr>
            <p:nvPr/>
          </p:nvSpPr>
          <p:spPr bwMode="auto">
            <a:xfrm>
              <a:off x="2886075" y="2906713"/>
              <a:ext cx="312738"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DBR</a:t>
              </a:r>
              <a:endParaRPr lang="en-CA" altLang="en-US" sz="2400">
                <a:latin typeface="Corbel" panose="020B0503020204020204" pitchFamily="34" charset="0"/>
              </a:endParaRPr>
            </a:p>
          </p:txBody>
        </p:sp>
        <p:sp>
          <p:nvSpPr>
            <p:cNvPr id="46133" name="Rectangle 48"/>
            <p:cNvSpPr>
              <a:spLocks noChangeArrowheads="1"/>
            </p:cNvSpPr>
            <p:nvPr/>
          </p:nvSpPr>
          <p:spPr bwMode="auto">
            <a:xfrm>
              <a:off x="2362200" y="2854325"/>
              <a:ext cx="909638" cy="1014413"/>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46134" name="Line 49"/>
            <p:cNvSpPr>
              <a:spLocks noChangeShapeType="1"/>
            </p:cNvSpPr>
            <p:nvPr/>
          </p:nvSpPr>
          <p:spPr bwMode="auto">
            <a:xfrm flipH="1">
              <a:off x="2362200" y="3186113"/>
              <a:ext cx="909638"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35" name="Line 50"/>
            <p:cNvSpPr>
              <a:spLocks noChangeShapeType="1"/>
            </p:cNvSpPr>
            <p:nvPr/>
          </p:nvSpPr>
          <p:spPr bwMode="auto">
            <a:xfrm flipV="1">
              <a:off x="2816225" y="2854325"/>
              <a:ext cx="1588" cy="3317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36" name="Freeform 51"/>
            <p:cNvSpPr>
              <a:spLocks/>
            </p:cNvSpPr>
            <p:nvPr/>
          </p:nvSpPr>
          <p:spPr bwMode="auto">
            <a:xfrm>
              <a:off x="3079750" y="1944688"/>
              <a:ext cx="1504950" cy="104775"/>
            </a:xfrm>
            <a:custGeom>
              <a:avLst/>
              <a:gdLst>
                <a:gd name="T0" fmla="*/ 2147483647 w 86"/>
                <a:gd name="T1" fmla="*/ 0 h 6"/>
                <a:gd name="T2" fmla="*/ 2147483647 w 86"/>
                <a:gd name="T3" fmla="*/ 2147483647 h 6"/>
                <a:gd name="T4" fmla="*/ 2147483647 w 86"/>
                <a:gd name="T5" fmla="*/ 2147483647 h 6"/>
                <a:gd name="T6" fmla="*/ 2147483647 w 86"/>
                <a:gd name="T7" fmla="*/ 2147483647 h 6"/>
                <a:gd name="T8" fmla="*/ 0 w 86"/>
                <a:gd name="T9" fmla="*/ 2147483647 h 6"/>
                <a:gd name="T10" fmla="*/ 0 w 86"/>
                <a:gd name="T11" fmla="*/ 0 h 6"/>
                <a:gd name="T12" fmla="*/ 0 60000 65536"/>
                <a:gd name="T13" fmla="*/ 0 60000 65536"/>
                <a:gd name="T14" fmla="*/ 0 60000 65536"/>
                <a:gd name="T15" fmla="*/ 0 60000 65536"/>
                <a:gd name="T16" fmla="*/ 0 60000 65536"/>
                <a:gd name="T17" fmla="*/ 0 60000 65536"/>
                <a:gd name="T18" fmla="*/ 0 w 86"/>
                <a:gd name="T19" fmla="*/ 0 h 6"/>
                <a:gd name="T20" fmla="*/ 86 w 86"/>
                <a:gd name="T21" fmla="*/ 6 h 6"/>
              </a:gdLst>
              <a:ahLst/>
              <a:cxnLst>
                <a:cxn ang="T12">
                  <a:pos x="T0" y="T1"/>
                </a:cxn>
                <a:cxn ang="T13">
                  <a:pos x="T2" y="T3"/>
                </a:cxn>
                <a:cxn ang="T14">
                  <a:pos x="T4" y="T5"/>
                </a:cxn>
                <a:cxn ang="T15">
                  <a:pos x="T6" y="T7"/>
                </a:cxn>
                <a:cxn ang="T16">
                  <a:pos x="T8" y="T9"/>
                </a:cxn>
                <a:cxn ang="T17">
                  <a:pos x="T10" y="T11"/>
                </a:cxn>
              </a:cxnLst>
              <a:rect l="T18" t="T19" r="T20" b="T21"/>
              <a:pathLst>
                <a:path w="86" h="6">
                  <a:moveTo>
                    <a:pt x="86" y="0"/>
                  </a:moveTo>
                  <a:lnTo>
                    <a:pt x="86" y="6"/>
                  </a:lnTo>
                  <a:lnTo>
                    <a:pt x="80" y="6"/>
                  </a:lnTo>
                  <a:lnTo>
                    <a:pt x="6" y="6"/>
                  </a:lnTo>
                  <a:lnTo>
                    <a:pt x="0" y="6"/>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37" name="Freeform 52"/>
            <p:cNvSpPr>
              <a:spLocks/>
            </p:cNvSpPr>
            <p:nvPr/>
          </p:nvSpPr>
          <p:spPr bwMode="auto">
            <a:xfrm>
              <a:off x="4672013" y="1944688"/>
              <a:ext cx="822325" cy="104775"/>
            </a:xfrm>
            <a:custGeom>
              <a:avLst/>
              <a:gdLst>
                <a:gd name="T0" fmla="*/ 2147483647 w 47"/>
                <a:gd name="T1" fmla="*/ 0 h 6"/>
                <a:gd name="T2" fmla="*/ 2147483647 w 47"/>
                <a:gd name="T3" fmla="*/ 2147483647 h 6"/>
                <a:gd name="T4" fmla="*/ 2147483647 w 47"/>
                <a:gd name="T5" fmla="*/ 2147483647 h 6"/>
                <a:gd name="T6" fmla="*/ 2147483647 w 47"/>
                <a:gd name="T7" fmla="*/ 2147483647 h 6"/>
                <a:gd name="T8" fmla="*/ 0 w 47"/>
                <a:gd name="T9" fmla="*/ 2147483647 h 6"/>
                <a:gd name="T10" fmla="*/ 0 w 47"/>
                <a:gd name="T11" fmla="*/ 0 h 6"/>
                <a:gd name="T12" fmla="*/ 0 60000 65536"/>
                <a:gd name="T13" fmla="*/ 0 60000 65536"/>
                <a:gd name="T14" fmla="*/ 0 60000 65536"/>
                <a:gd name="T15" fmla="*/ 0 60000 65536"/>
                <a:gd name="T16" fmla="*/ 0 60000 65536"/>
                <a:gd name="T17" fmla="*/ 0 60000 65536"/>
                <a:gd name="T18" fmla="*/ 0 w 47"/>
                <a:gd name="T19" fmla="*/ 0 h 6"/>
                <a:gd name="T20" fmla="*/ 47 w 47"/>
                <a:gd name="T21" fmla="*/ 6 h 6"/>
              </a:gdLst>
              <a:ahLst/>
              <a:cxnLst>
                <a:cxn ang="T12">
                  <a:pos x="T0" y="T1"/>
                </a:cxn>
                <a:cxn ang="T13">
                  <a:pos x="T2" y="T3"/>
                </a:cxn>
                <a:cxn ang="T14">
                  <a:pos x="T4" y="T5"/>
                </a:cxn>
                <a:cxn ang="T15">
                  <a:pos x="T6" y="T7"/>
                </a:cxn>
                <a:cxn ang="T16">
                  <a:pos x="T8" y="T9"/>
                </a:cxn>
                <a:cxn ang="T17">
                  <a:pos x="T10" y="T11"/>
                </a:cxn>
              </a:cxnLst>
              <a:rect l="T18" t="T19" r="T20" b="T21"/>
              <a:pathLst>
                <a:path w="47" h="6">
                  <a:moveTo>
                    <a:pt x="47" y="0"/>
                  </a:moveTo>
                  <a:lnTo>
                    <a:pt x="47" y="6"/>
                  </a:lnTo>
                  <a:lnTo>
                    <a:pt x="41" y="6"/>
                  </a:lnTo>
                  <a:lnTo>
                    <a:pt x="6" y="6"/>
                  </a:lnTo>
                  <a:lnTo>
                    <a:pt x="0" y="6"/>
                  </a:lnTo>
                  <a:lnTo>
                    <a:pt x="0" y="0"/>
                  </a:lnTo>
                </a:path>
              </a:pathLst>
            </a:custGeom>
            <a:noFill/>
            <a:ln w="17526">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38" name="Freeform 53"/>
            <p:cNvSpPr>
              <a:spLocks/>
            </p:cNvSpPr>
            <p:nvPr/>
          </p:nvSpPr>
          <p:spPr bwMode="auto">
            <a:xfrm>
              <a:off x="4759325" y="3325813"/>
              <a:ext cx="104775" cy="53975"/>
            </a:xfrm>
            <a:custGeom>
              <a:avLst/>
              <a:gdLst>
                <a:gd name="T0" fmla="*/ 2147483647 w 6"/>
                <a:gd name="T1" fmla="*/ 0 h 3"/>
                <a:gd name="T2" fmla="*/ 0 w 6"/>
                <a:gd name="T3" fmla="*/ 2147483647 h 3"/>
                <a:gd name="T4" fmla="*/ 2147483647 w 6"/>
                <a:gd name="T5" fmla="*/ 2147483647 h 3"/>
                <a:gd name="T6" fmla="*/ 2147483647 w 6"/>
                <a:gd name="T7" fmla="*/ 2147483647 h 3"/>
                <a:gd name="T8" fmla="*/ 2147483647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2"/>
                  </a:lnTo>
                  <a:lnTo>
                    <a:pt x="6" y="3"/>
                  </a:lnTo>
                  <a:lnTo>
                    <a:pt x="6" y="2"/>
                  </a:lnTo>
                  <a:lnTo>
                    <a:pt x="6" y="0"/>
                  </a:lnTo>
                </a:path>
              </a:pathLst>
            </a:custGeom>
            <a:noFill/>
            <a:ln w="17526">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39" name="Freeform 54"/>
            <p:cNvSpPr>
              <a:spLocks/>
            </p:cNvSpPr>
            <p:nvPr/>
          </p:nvSpPr>
          <p:spPr bwMode="auto">
            <a:xfrm>
              <a:off x="4759325" y="3325813"/>
              <a:ext cx="104775" cy="53975"/>
            </a:xfrm>
            <a:custGeom>
              <a:avLst/>
              <a:gdLst>
                <a:gd name="T0" fmla="*/ 2147483647 w 66"/>
                <a:gd name="T1" fmla="*/ 0 h 34"/>
                <a:gd name="T2" fmla="*/ 0 w 66"/>
                <a:gd name="T3" fmla="*/ 2147483647 h 34"/>
                <a:gd name="T4" fmla="*/ 2147483647 w 66"/>
                <a:gd name="T5" fmla="*/ 2147483647 h 34"/>
                <a:gd name="T6" fmla="*/ 2147483647 w 66"/>
                <a:gd name="T7" fmla="*/ 2147483647 h 34"/>
                <a:gd name="T8" fmla="*/ 2147483647 w 66"/>
                <a:gd name="T9" fmla="*/ 0 h 34"/>
                <a:gd name="T10" fmla="*/ 0 60000 65536"/>
                <a:gd name="T11" fmla="*/ 0 60000 65536"/>
                <a:gd name="T12" fmla="*/ 0 60000 65536"/>
                <a:gd name="T13" fmla="*/ 0 60000 65536"/>
                <a:gd name="T14" fmla="*/ 0 60000 65536"/>
                <a:gd name="T15" fmla="*/ 0 w 66"/>
                <a:gd name="T16" fmla="*/ 0 h 34"/>
                <a:gd name="T17" fmla="*/ 66 w 66"/>
                <a:gd name="T18" fmla="*/ 34 h 34"/>
              </a:gdLst>
              <a:ahLst/>
              <a:cxnLst>
                <a:cxn ang="T10">
                  <a:pos x="T0" y="T1"/>
                </a:cxn>
                <a:cxn ang="T11">
                  <a:pos x="T2" y="T3"/>
                </a:cxn>
                <a:cxn ang="T12">
                  <a:pos x="T4" y="T5"/>
                </a:cxn>
                <a:cxn ang="T13">
                  <a:pos x="T6" y="T7"/>
                </a:cxn>
                <a:cxn ang="T14">
                  <a:pos x="T8" y="T9"/>
                </a:cxn>
              </a:cxnLst>
              <a:rect l="T15" t="T16" r="T17" b="T18"/>
              <a:pathLst>
                <a:path w="66" h="34">
                  <a:moveTo>
                    <a:pt x="66" y="0"/>
                  </a:moveTo>
                  <a:lnTo>
                    <a:pt x="0" y="23"/>
                  </a:lnTo>
                  <a:lnTo>
                    <a:pt x="66" y="34"/>
                  </a:lnTo>
                  <a:lnTo>
                    <a:pt x="66" y="23"/>
                  </a:lnTo>
                  <a:lnTo>
                    <a:pt x="66" y="0"/>
                  </a:lnTo>
                  <a:close/>
                </a:path>
              </a:pathLst>
            </a:custGeom>
            <a:solidFill>
              <a:srgbClr val="CC3300"/>
            </a:solidFill>
            <a:ln w="0">
              <a:solidFill>
                <a:srgbClr val="CC33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40" name="Freeform 55"/>
            <p:cNvSpPr>
              <a:spLocks/>
            </p:cNvSpPr>
            <p:nvPr/>
          </p:nvSpPr>
          <p:spPr bwMode="auto">
            <a:xfrm>
              <a:off x="4881563" y="2049463"/>
              <a:ext cx="193675" cy="1312862"/>
            </a:xfrm>
            <a:custGeom>
              <a:avLst/>
              <a:gdLst>
                <a:gd name="T0" fmla="*/ 0 w 11"/>
                <a:gd name="T1" fmla="*/ 2147483647 h 75"/>
                <a:gd name="T2" fmla="*/ 2147483647 w 11"/>
                <a:gd name="T3" fmla="*/ 2147483647 h 75"/>
                <a:gd name="T4" fmla="*/ 2147483647 w 11"/>
                <a:gd name="T5" fmla="*/ 0 h 75"/>
                <a:gd name="T6" fmla="*/ 0 60000 65536"/>
                <a:gd name="T7" fmla="*/ 0 60000 65536"/>
                <a:gd name="T8" fmla="*/ 0 60000 65536"/>
                <a:gd name="T9" fmla="*/ 0 w 11"/>
                <a:gd name="T10" fmla="*/ 0 h 75"/>
                <a:gd name="T11" fmla="*/ 11 w 11"/>
                <a:gd name="T12" fmla="*/ 75 h 75"/>
              </a:gdLst>
              <a:ahLst/>
              <a:cxnLst>
                <a:cxn ang="T6">
                  <a:pos x="T0" y="T1"/>
                </a:cxn>
                <a:cxn ang="T7">
                  <a:pos x="T2" y="T3"/>
                </a:cxn>
                <a:cxn ang="T8">
                  <a:pos x="T4" y="T5"/>
                </a:cxn>
              </a:cxnLst>
              <a:rect l="T9" t="T10" r="T11" b="T12"/>
              <a:pathLst>
                <a:path w="11" h="75">
                  <a:moveTo>
                    <a:pt x="0" y="75"/>
                  </a:moveTo>
                  <a:lnTo>
                    <a:pt x="11" y="75"/>
                  </a:lnTo>
                  <a:lnTo>
                    <a:pt x="11" y="0"/>
                  </a:lnTo>
                </a:path>
              </a:pathLst>
            </a:custGeom>
            <a:noFill/>
            <a:ln w="17526">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41" name="Rectangle 56"/>
            <p:cNvSpPr>
              <a:spLocks noChangeArrowheads="1"/>
            </p:cNvSpPr>
            <p:nvPr/>
          </p:nvSpPr>
          <p:spPr bwMode="auto">
            <a:xfrm>
              <a:off x="3146763" y="1611313"/>
              <a:ext cx="1399710" cy="214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r>
                <a:rPr lang="en-CA" altLang="en-US" sz="1200">
                  <a:solidFill>
                    <a:srgbClr val="000000"/>
                  </a:solidFill>
                  <a:latin typeface="Nimbus Roman No9 L"/>
                </a:rPr>
                <a:t>Address in module</a:t>
              </a:r>
              <a:endParaRPr lang="en-CA" altLang="en-US" sz="2400">
                <a:latin typeface="Corbel" panose="020B0503020204020204" pitchFamily="34" charset="0"/>
              </a:endParaRPr>
            </a:p>
          </p:txBody>
        </p:sp>
        <p:sp>
          <p:nvSpPr>
            <p:cNvPr id="46142" name="Rectangle 57"/>
            <p:cNvSpPr>
              <a:spLocks noChangeArrowheads="1"/>
            </p:cNvSpPr>
            <p:nvPr/>
          </p:nvSpPr>
          <p:spPr bwMode="auto">
            <a:xfrm>
              <a:off x="5564188" y="3484563"/>
              <a:ext cx="762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2</a:t>
              </a:r>
              <a:endParaRPr lang="en-CA" altLang="en-US" sz="2400">
                <a:latin typeface="Corbel" panose="020B0503020204020204" pitchFamily="34" charset="0"/>
              </a:endParaRPr>
            </a:p>
          </p:txBody>
        </p:sp>
        <p:sp>
          <p:nvSpPr>
            <p:cNvPr id="46143" name="Rectangle 58"/>
            <p:cNvSpPr>
              <a:spLocks noChangeArrowheads="1"/>
            </p:cNvSpPr>
            <p:nvPr/>
          </p:nvSpPr>
          <p:spPr bwMode="auto">
            <a:xfrm>
              <a:off x="5653088" y="3449638"/>
              <a:ext cx="44450" cy="122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800" i="1">
                  <a:solidFill>
                    <a:srgbClr val="000000"/>
                  </a:solidFill>
                  <a:latin typeface="Nimbus Roman No9 L"/>
                </a:rPr>
                <a:t>k</a:t>
              </a:r>
              <a:endParaRPr lang="en-CA" altLang="en-US" sz="2400">
                <a:latin typeface="Corbel" panose="020B0503020204020204" pitchFamily="34" charset="0"/>
              </a:endParaRPr>
            </a:p>
          </p:txBody>
        </p:sp>
        <p:sp>
          <p:nvSpPr>
            <p:cNvPr id="46144" name="Rectangle 59"/>
            <p:cNvSpPr>
              <a:spLocks noChangeArrowheads="1"/>
            </p:cNvSpPr>
            <p:nvPr/>
          </p:nvSpPr>
          <p:spPr bwMode="auto">
            <a:xfrm>
              <a:off x="5862638" y="3484563"/>
              <a:ext cx="762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1</a:t>
              </a:r>
              <a:endParaRPr lang="en-CA" altLang="en-US" sz="2400">
                <a:latin typeface="Corbel" panose="020B0503020204020204" pitchFamily="34" charset="0"/>
              </a:endParaRPr>
            </a:p>
          </p:txBody>
        </p:sp>
        <p:sp>
          <p:nvSpPr>
            <p:cNvPr id="46145" name="Rectangle 60"/>
            <p:cNvSpPr>
              <a:spLocks noChangeArrowheads="1"/>
            </p:cNvSpPr>
            <p:nvPr/>
          </p:nvSpPr>
          <p:spPr bwMode="auto">
            <a:xfrm>
              <a:off x="5740400" y="3484563"/>
              <a:ext cx="508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a:t>
              </a:r>
              <a:endParaRPr lang="en-CA" altLang="en-US" sz="2400">
                <a:latin typeface="Corbel" panose="020B0503020204020204" pitchFamily="34" charset="0"/>
              </a:endParaRPr>
            </a:p>
          </p:txBody>
        </p:sp>
        <p:sp>
          <p:nvSpPr>
            <p:cNvPr id="46146" name="Line 61"/>
            <p:cNvSpPr>
              <a:spLocks noChangeShapeType="1"/>
            </p:cNvSpPr>
            <p:nvPr/>
          </p:nvSpPr>
          <p:spPr bwMode="auto">
            <a:xfrm flipH="1">
              <a:off x="4111625" y="2451100"/>
              <a:ext cx="1382713" cy="1588"/>
            </a:xfrm>
            <a:prstGeom prst="line">
              <a:avLst/>
            </a:prstGeom>
            <a:noFill/>
            <a:ln w="17526">
              <a:solidFill>
                <a:srgbClr val="CC33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47" name="Freeform 62"/>
            <p:cNvSpPr>
              <a:spLocks/>
            </p:cNvSpPr>
            <p:nvPr/>
          </p:nvSpPr>
          <p:spPr bwMode="auto">
            <a:xfrm>
              <a:off x="2362200" y="2749550"/>
              <a:ext cx="454025" cy="34925"/>
            </a:xfrm>
            <a:custGeom>
              <a:avLst/>
              <a:gdLst>
                <a:gd name="T0" fmla="*/ 2147483647 w 26"/>
                <a:gd name="T1" fmla="*/ 2147483647 h 2"/>
                <a:gd name="T2" fmla="*/ 2147483647 w 26"/>
                <a:gd name="T3" fmla="*/ 0 h 2"/>
                <a:gd name="T4" fmla="*/ 2147483647 w 26"/>
                <a:gd name="T5" fmla="*/ 0 h 2"/>
                <a:gd name="T6" fmla="*/ 2147483647 w 26"/>
                <a:gd name="T7" fmla="*/ 0 h 2"/>
                <a:gd name="T8" fmla="*/ 0 w 26"/>
                <a:gd name="T9" fmla="*/ 0 h 2"/>
                <a:gd name="T10" fmla="*/ 0 w 26"/>
                <a:gd name="T11" fmla="*/ 2147483647 h 2"/>
                <a:gd name="T12" fmla="*/ 0 60000 65536"/>
                <a:gd name="T13" fmla="*/ 0 60000 65536"/>
                <a:gd name="T14" fmla="*/ 0 60000 65536"/>
                <a:gd name="T15" fmla="*/ 0 60000 65536"/>
                <a:gd name="T16" fmla="*/ 0 60000 65536"/>
                <a:gd name="T17" fmla="*/ 0 60000 65536"/>
                <a:gd name="T18" fmla="*/ 0 w 26"/>
                <a:gd name="T19" fmla="*/ 0 h 2"/>
                <a:gd name="T20" fmla="*/ 26 w 26"/>
                <a:gd name="T21" fmla="*/ 2 h 2"/>
              </a:gdLst>
              <a:ahLst/>
              <a:cxnLst>
                <a:cxn ang="T12">
                  <a:pos x="T0" y="T1"/>
                </a:cxn>
                <a:cxn ang="T13">
                  <a:pos x="T2" y="T3"/>
                </a:cxn>
                <a:cxn ang="T14">
                  <a:pos x="T4" y="T5"/>
                </a:cxn>
                <a:cxn ang="T15">
                  <a:pos x="T6" y="T7"/>
                </a:cxn>
                <a:cxn ang="T16">
                  <a:pos x="T8" y="T9"/>
                </a:cxn>
                <a:cxn ang="T17">
                  <a:pos x="T10" y="T11"/>
                </a:cxn>
              </a:cxnLst>
              <a:rect l="T18" t="T19" r="T20" b="T21"/>
              <a:pathLst>
                <a:path w="26" h="2">
                  <a:moveTo>
                    <a:pt x="26" y="2"/>
                  </a:moveTo>
                  <a:lnTo>
                    <a:pt x="26" y="0"/>
                  </a:lnTo>
                  <a:lnTo>
                    <a:pt x="19" y="0"/>
                  </a:lnTo>
                  <a:lnTo>
                    <a:pt x="6" y="0"/>
                  </a:lnTo>
                  <a:lnTo>
                    <a:pt x="0" y="0"/>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48" name="Freeform 63"/>
            <p:cNvSpPr>
              <a:spLocks/>
            </p:cNvSpPr>
            <p:nvPr/>
          </p:nvSpPr>
          <p:spPr bwMode="auto">
            <a:xfrm>
              <a:off x="3832225" y="2749550"/>
              <a:ext cx="454025" cy="34925"/>
            </a:xfrm>
            <a:custGeom>
              <a:avLst/>
              <a:gdLst>
                <a:gd name="T0" fmla="*/ 2147483647 w 26"/>
                <a:gd name="T1" fmla="*/ 2147483647 h 2"/>
                <a:gd name="T2" fmla="*/ 2147483647 w 26"/>
                <a:gd name="T3" fmla="*/ 0 h 2"/>
                <a:gd name="T4" fmla="*/ 2147483647 w 26"/>
                <a:gd name="T5" fmla="*/ 0 h 2"/>
                <a:gd name="T6" fmla="*/ 2147483647 w 26"/>
                <a:gd name="T7" fmla="*/ 0 h 2"/>
                <a:gd name="T8" fmla="*/ 0 w 26"/>
                <a:gd name="T9" fmla="*/ 0 h 2"/>
                <a:gd name="T10" fmla="*/ 0 w 26"/>
                <a:gd name="T11" fmla="*/ 2147483647 h 2"/>
                <a:gd name="T12" fmla="*/ 0 60000 65536"/>
                <a:gd name="T13" fmla="*/ 0 60000 65536"/>
                <a:gd name="T14" fmla="*/ 0 60000 65536"/>
                <a:gd name="T15" fmla="*/ 0 60000 65536"/>
                <a:gd name="T16" fmla="*/ 0 60000 65536"/>
                <a:gd name="T17" fmla="*/ 0 60000 65536"/>
                <a:gd name="T18" fmla="*/ 0 w 26"/>
                <a:gd name="T19" fmla="*/ 0 h 2"/>
                <a:gd name="T20" fmla="*/ 26 w 26"/>
                <a:gd name="T21" fmla="*/ 2 h 2"/>
              </a:gdLst>
              <a:ahLst/>
              <a:cxnLst>
                <a:cxn ang="T12">
                  <a:pos x="T0" y="T1"/>
                </a:cxn>
                <a:cxn ang="T13">
                  <a:pos x="T2" y="T3"/>
                </a:cxn>
                <a:cxn ang="T14">
                  <a:pos x="T4" y="T5"/>
                </a:cxn>
                <a:cxn ang="T15">
                  <a:pos x="T6" y="T7"/>
                </a:cxn>
                <a:cxn ang="T16">
                  <a:pos x="T8" y="T9"/>
                </a:cxn>
                <a:cxn ang="T17">
                  <a:pos x="T10" y="T11"/>
                </a:cxn>
              </a:cxnLst>
              <a:rect l="T18" t="T19" r="T20" b="T21"/>
              <a:pathLst>
                <a:path w="26" h="2">
                  <a:moveTo>
                    <a:pt x="26" y="2"/>
                  </a:moveTo>
                  <a:lnTo>
                    <a:pt x="26" y="0"/>
                  </a:lnTo>
                  <a:lnTo>
                    <a:pt x="20" y="0"/>
                  </a:lnTo>
                  <a:lnTo>
                    <a:pt x="7" y="0"/>
                  </a:lnTo>
                  <a:lnTo>
                    <a:pt x="0" y="0"/>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49" name="Freeform 64"/>
            <p:cNvSpPr>
              <a:spLocks/>
            </p:cNvSpPr>
            <p:nvPr/>
          </p:nvSpPr>
          <p:spPr bwMode="auto">
            <a:xfrm>
              <a:off x="5302250" y="2749550"/>
              <a:ext cx="455613" cy="34925"/>
            </a:xfrm>
            <a:custGeom>
              <a:avLst/>
              <a:gdLst>
                <a:gd name="T0" fmla="*/ 2147483647 w 26"/>
                <a:gd name="T1" fmla="*/ 2147483647 h 2"/>
                <a:gd name="T2" fmla="*/ 2147483647 w 26"/>
                <a:gd name="T3" fmla="*/ 0 h 2"/>
                <a:gd name="T4" fmla="*/ 2147483647 w 26"/>
                <a:gd name="T5" fmla="*/ 0 h 2"/>
                <a:gd name="T6" fmla="*/ 2147483647 w 26"/>
                <a:gd name="T7" fmla="*/ 0 h 2"/>
                <a:gd name="T8" fmla="*/ 0 w 26"/>
                <a:gd name="T9" fmla="*/ 0 h 2"/>
                <a:gd name="T10" fmla="*/ 0 w 26"/>
                <a:gd name="T11" fmla="*/ 2147483647 h 2"/>
                <a:gd name="T12" fmla="*/ 0 60000 65536"/>
                <a:gd name="T13" fmla="*/ 0 60000 65536"/>
                <a:gd name="T14" fmla="*/ 0 60000 65536"/>
                <a:gd name="T15" fmla="*/ 0 60000 65536"/>
                <a:gd name="T16" fmla="*/ 0 60000 65536"/>
                <a:gd name="T17" fmla="*/ 0 60000 65536"/>
                <a:gd name="T18" fmla="*/ 0 w 26"/>
                <a:gd name="T19" fmla="*/ 0 h 2"/>
                <a:gd name="T20" fmla="*/ 26 w 26"/>
                <a:gd name="T21" fmla="*/ 2 h 2"/>
              </a:gdLst>
              <a:ahLst/>
              <a:cxnLst>
                <a:cxn ang="T12">
                  <a:pos x="T0" y="T1"/>
                </a:cxn>
                <a:cxn ang="T13">
                  <a:pos x="T2" y="T3"/>
                </a:cxn>
                <a:cxn ang="T14">
                  <a:pos x="T4" y="T5"/>
                </a:cxn>
                <a:cxn ang="T15">
                  <a:pos x="T6" y="T7"/>
                </a:cxn>
                <a:cxn ang="T16">
                  <a:pos x="T8" y="T9"/>
                </a:cxn>
                <a:cxn ang="T17">
                  <a:pos x="T10" y="T11"/>
                </a:cxn>
              </a:cxnLst>
              <a:rect l="T18" t="T19" r="T20" b="T21"/>
              <a:pathLst>
                <a:path w="26" h="2">
                  <a:moveTo>
                    <a:pt x="26" y="2"/>
                  </a:moveTo>
                  <a:lnTo>
                    <a:pt x="26" y="0"/>
                  </a:lnTo>
                  <a:lnTo>
                    <a:pt x="20" y="0"/>
                  </a:lnTo>
                  <a:lnTo>
                    <a:pt x="7" y="0"/>
                  </a:lnTo>
                  <a:lnTo>
                    <a:pt x="0" y="0"/>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50" name="Freeform 65"/>
            <p:cNvSpPr>
              <a:spLocks/>
            </p:cNvSpPr>
            <p:nvPr/>
          </p:nvSpPr>
          <p:spPr bwMode="auto">
            <a:xfrm>
              <a:off x="4024313" y="2293938"/>
              <a:ext cx="69850" cy="69850"/>
            </a:xfrm>
            <a:custGeom>
              <a:avLst/>
              <a:gdLst>
                <a:gd name="T0" fmla="*/ 2147483647 w 44"/>
                <a:gd name="T1" fmla="*/ 2147483647 h 44"/>
                <a:gd name="T2" fmla="*/ 2147483647 w 44"/>
                <a:gd name="T3" fmla="*/ 0 h 44"/>
                <a:gd name="T4" fmla="*/ 2147483647 w 44"/>
                <a:gd name="T5" fmla="*/ 2147483647 h 44"/>
                <a:gd name="T6" fmla="*/ 0 w 44"/>
                <a:gd name="T7" fmla="*/ 2147483647 h 44"/>
                <a:gd name="T8" fmla="*/ 2147483647 w 44"/>
                <a:gd name="T9" fmla="*/ 2147483647 h 44"/>
                <a:gd name="T10" fmla="*/ 2147483647 w 44"/>
                <a:gd name="T11" fmla="*/ 2147483647 h 44"/>
                <a:gd name="T12" fmla="*/ 2147483647 w 44"/>
                <a:gd name="T13" fmla="*/ 2147483647 h 44"/>
                <a:gd name="T14" fmla="*/ 2147483647 w 44"/>
                <a:gd name="T15" fmla="*/ 2147483647 h 44"/>
                <a:gd name="T16" fmla="*/ 2147483647 w 44"/>
                <a:gd name="T17" fmla="*/ 2147483647 h 44"/>
                <a:gd name="T18" fmla="*/ 2147483647 w 44"/>
                <a:gd name="T19" fmla="*/ 0 h 44"/>
                <a:gd name="T20" fmla="*/ 2147483647 w 44"/>
                <a:gd name="T21" fmla="*/ 2147483647 h 4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4"/>
                <a:gd name="T34" fmla="*/ 0 h 44"/>
                <a:gd name="T35" fmla="*/ 44 w 44"/>
                <a:gd name="T36" fmla="*/ 44 h 4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4" h="44">
                  <a:moveTo>
                    <a:pt x="22" y="22"/>
                  </a:moveTo>
                  <a:lnTo>
                    <a:pt x="22" y="0"/>
                  </a:lnTo>
                  <a:lnTo>
                    <a:pt x="11" y="11"/>
                  </a:lnTo>
                  <a:lnTo>
                    <a:pt x="0" y="22"/>
                  </a:lnTo>
                  <a:lnTo>
                    <a:pt x="11" y="33"/>
                  </a:lnTo>
                  <a:lnTo>
                    <a:pt x="22" y="44"/>
                  </a:lnTo>
                  <a:lnTo>
                    <a:pt x="33" y="33"/>
                  </a:lnTo>
                  <a:lnTo>
                    <a:pt x="44" y="22"/>
                  </a:lnTo>
                  <a:lnTo>
                    <a:pt x="33" y="11"/>
                  </a:lnTo>
                  <a:lnTo>
                    <a:pt x="22" y="0"/>
                  </a:lnTo>
                  <a:lnTo>
                    <a:pt x="22" y="2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51" name="Freeform 66"/>
            <p:cNvSpPr>
              <a:spLocks/>
            </p:cNvSpPr>
            <p:nvPr/>
          </p:nvSpPr>
          <p:spPr bwMode="auto">
            <a:xfrm>
              <a:off x="4024313" y="2293938"/>
              <a:ext cx="52387" cy="52387"/>
            </a:xfrm>
            <a:custGeom>
              <a:avLst/>
              <a:gdLst>
                <a:gd name="T0" fmla="*/ 2147483647 w 3"/>
                <a:gd name="T1" fmla="*/ 0 h 3"/>
                <a:gd name="T2" fmla="*/ 2147483647 w 3"/>
                <a:gd name="T3" fmla="*/ 2147483647 h 3"/>
                <a:gd name="T4" fmla="*/ 0 w 3"/>
                <a:gd name="T5" fmla="*/ 2147483647 h 3"/>
                <a:gd name="T6" fmla="*/ 2147483647 w 3"/>
                <a:gd name="T7" fmla="*/ 2147483647 h 3"/>
                <a:gd name="T8" fmla="*/ 2147483647 w 3"/>
                <a:gd name="T9" fmla="*/ 2147483647 h 3"/>
                <a:gd name="T10" fmla="*/ 2147483647 w 3"/>
                <a:gd name="T11" fmla="*/ 2147483647 h 3"/>
                <a:gd name="T12" fmla="*/ 2147483647 w 3"/>
                <a:gd name="T13" fmla="*/ 2147483647 h 3"/>
                <a:gd name="T14" fmla="*/ 2147483647 w 3"/>
                <a:gd name="T15" fmla="*/ 2147483647 h 3"/>
                <a:gd name="T16" fmla="*/ 214748364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3"/>
                  </a:lnTo>
                  <a:lnTo>
                    <a:pt x="2" y="3"/>
                  </a:lnTo>
                  <a:lnTo>
                    <a:pt x="3" y="3"/>
                  </a:lnTo>
                  <a:lnTo>
                    <a:pt x="3" y="2"/>
                  </a:lnTo>
                  <a:lnTo>
                    <a:pt x="3" y="1"/>
                  </a:lnTo>
                  <a:lnTo>
                    <a:pt x="2"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52" name="Freeform 67"/>
            <p:cNvSpPr>
              <a:spLocks/>
            </p:cNvSpPr>
            <p:nvPr/>
          </p:nvSpPr>
          <p:spPr bwMode="auto">
            <a:xfrm>
              <a:off x="5040313" y="2014538"/>
              <a:ext cx="69850" cy="69850"/>
            </a:xfrm>
            <a:custGeom>
              <a:avLst/>
              <a:gdLst>
                <a:gd name="T0" fmla="*/ 2147483647 w 44"/>
                <a:gd name="T1" fmla="*/ 2147483647 h 44"/>
                <a:gd name="T2" fmla="*/ 2147483647 w 44"/>
                <a:gd name="T3" fmla="*/ 0 h 44"/>
                <a:gd name="T4" fmla="*/ 2147483647 w 44"/>
                <a:gd name="T5" fmla="*/ 2147483647 h 44"/>
                <a:gd name="T6" fmla="*/ 0 w 44"/>
                <a:gd name="T7" fmla="*/ 2147483647 h 44"/>
                <a:gd name="T8" fmla="*/ 2147483647 w 44"/>
                <a:gd name="T9" fmla="*/ 2147483647 h 44"/>
                <a:gd name="T10" fmla="*/ 2147483647 w 44"/>
                <a:gd name="T11" fmla="*/ 2147483647 h 44"/>
                <a:gd name="T12" fmla="*/ 2147483647 w 44"/>
                <a:gd name="T13" fmla="*/ 2147483647 h 44"/>
                <a:gd name="T14" fmla="*/ 2147483647 w 44"/>
                <a:gd name="T15" fmla="*/ 2147483647 h 44"/>
                <a:gd name="T16" fmla="*/ 2147483647 w 44"/>
                <a:gd name="T17" fmla="*/ 2147483647 h 44"/>
                <a:gd name="T18" fmla="*/ 2147483647 w 44"/>
                <a:gd name="T19" fmla="*/ 0 h 44"/>
                <a:gd name="T20" fmla="*/ 2147483647 w 44"/>
                <a:gd name="T21" fmla="*/ 2147483647 h 4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4"/>
                <a:gd name="T34" fmla="*/ 0 h 44"/>
                <a:gd name="T35" fmla="*/ 44 w 44"/>
                <a:gd name="T36" fmla="*/ 44 h 4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4" h="44">
                  <a:moveTo>
                    <a:pt x="22" y="22"/>
                  </a:moveTo>
                  <a:lnTo>
                    <a:pt x="22" y="0"/>
                  </a:lnTo>
                  <a:lnTo>
                    <a:pt x="11" y="11"/>
                  </a:lnTo>
                  <a:lnTo>
                    <a:pt x="0" y="22"/>
                  </a:lnTo>
                  <a:lnTo>
                    <a:pt x="11" y="33"/>
                  </a:lnTo>
                  <a:lnTo>
                    <a:pt x="22" y="44"/>
                  </a:lnTo>
                  <a:lnTo>
                    <a:pt x="33" y="33"/>
                  </a:lnTo>
                  <a:lnTo>
                    <a:pt x="44" y="22"/>
                  </a:lnTo>
                  <a:lnTo>
                    <a:pt x="33" y="11"/>
                  </a:lnTo>
                  <a:lnTo>
                    <a:pt x="22" y="0"/>
                  </a:lnTo>
                  <a:lnTo>
                    <a:pt x="22" y="22"/>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53" name="Freeform 68"/>
            <p:cNvSpPr>
              <a:spLocks/>
            </p:cNvSpPr>
            <p:nvPr/>
          </p:nvSpPr>
          <p:spPr bwMode="auto">
            <a:xfrm>
              <a:off x="5057775" y="2014538"/>
              <a:ext cx="52388" cy="52387"/>
            </a:xfrm>
            <a:custGeom>
              <a:avLst/>
              <a:gdLst>
                <a:gd name="T0" fmla="*/ 2147483647 w 3"/>
                <a:gd name="T1" fmla="*/ 0 h 3"/>
                <a:gd name="T2" fmla="*/ 2147483647 w 3"/>
                <a:gd name="T3" fmla="*/ 2147483647 h 3"/>
                <a:gd name="T4" fmla="*/ 0 w 3"/>
                <a:gd name="T5" fmla="*/ 2147483647 h 3"/>
                <a:gd name="T6" fmla="*/ 2147483647 w 3"/>
                <a:gd name="T7" fmla="*/ 2147483647 h 3"/>
                <a:gd name="T8" fmla="*/ 2147483647 w 3"/>
                <a:gd name="T9" fmla="*/ 2147483647 h 3"/>
                <a:gd name="T10" fmla="*/ 2147483647 w 3"/>
                <a:gd name="T11" fmla="*/ 2147483647 h 3"/>
                <a:gd name="T12" fmla="*/ 2147483647 w 3"/>
                <a:gd name="T13" fmla="*/ 2147483647 h 3"/>
                <a:gd name="T14" fmla="*/ 2147483647 w 3"/>
                <a:gd name="T15" fmla="*/ 2147483647 h 3"/>
                <a:gd name="T16" fmla="*/ 214748364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3"/>
                  </a:lnTo>
                  <a:lnTo>
                    <a:pt x="2" y="3"/>
                  </a:lnTo>
                  <a:lnTo>
                    <a:pt x="3" y="3"/>
                  </a:lnTo>
                  <a:lnTo>
                    <a:pt x="3" y="2"/>
                  </a:lnTo>
                  <a:lnTo>
                    <a:pt x="3" y="1"/>
                  </a:lnTo>
                  <a:lnTo>
                    <a:pt x="2" y="0"/>
                  </a:lnTo>
                </a:path>
              </a:pathLst>
            </a:custGeom>
            <a:noFill/>
            <a:ln w="17526">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54" name="Freeform 69"/>
            <p:cNvSpPr>
              <a:spLocks/>
            </p:cNvSpPr>
            <p:nvPr/>
          </p:nvSpPr>
          <p:spPr bwMode="auto">
            <a:xfrm>
              <a:off x="5040313" y="2416175"/>
              <a:ext cx="69850" cy="69850"/>
            </a:xfrm>
            <a:custGeom>
              <a:avLst/>
              <a:gdLst>
                <a:gd name="T0" fmla="*/ 2147483647 w 44"/>
                <a:gd name="T1" fmla="*/ 2147483647 h 44"/>
                <a:gd name="T2" fmla="*/ 2147483647 w 44"/>
                <a:gd name="T3" fmla="*/ 0 h 44"/>
                <a:gd name="T4" fmla="*/ 2147483647 w 44"/>
                <a:gd name="T5" fmla="*/ 2147483647 h 44"/>
                <a:gd name="T6" fmla="*/ 0 w 44"/>
                <a:gd name="T7" fmla="*/ 2147483647 h 44"/>
                <a:gd name="T8" fmla="*/ 2147483647 w 44"/>
                <a:gd name="T9" fmla="*/ 2147483647 h 44"/>
                <a:gd name="T10" fmla="*/ 2147483647 w 44"/>
                <a:gd name="T11" fmla="*/ 2147483647 h 44"/>
                <a:gd name="T12" fmla="*/ 2147483647 w 44"/>
                <a:gd name="T13" fmla="*/ 2147483647 h 44"/>
                <a:gd name="T14" fmla="*/ 2147483647 w 44"/>
                <a:gd name="T15" fmla="*/ 2147483647 h 44"/>
                <a:gd name="T16" fmla="*/ 2147483647 w 44"/>
                <a:gd name="T17" fmla="*/ 2147483647 h 44"/>
                <a:gd name="T18" fmla="*/ 2147483647 w 44"/>
                <a:gd name="T19" fmla="*/ 0 h 44"/>
                <a:gd name="T20" fmla="*/ 2147483647 w 44"/>
                <a:gd name="T21" fmla="*/ 2147483647 h 4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4"/>
                <a:gd name="T34" fmla="*/ 0 h 44"/>
                <a:gd name="T35" fmla="*/ 44 w 44"/>
                <a:gd name="T36" fmla="*/ 44 h 4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4" h="44">
                  <a:moveTo>
                    <a:pt x="22" y="22"/>
                  </a:moveTo>
                  <a:lnTo>
                    <a:pt x="22" y="0"/>
                  </a:lnTo>
                  <a:lnTo>
                    <a:pt x="11" y="11"/>
                  </a:lnTo>
                  <a:lnTo>
                    <a:pt x="0" y="22"/>
                  </a:lnTo>
                  <a:lnTo>
                    <a:pt x="11" y="33"/>
                  </a:lnTo>
                  <a:lnTo>
                    <a:pt x="22" y="44"/>
                  </a:lnTo>
                  <a:lnTo>
                    <a:pt x="33" y="33"/>
                  </a:lnTo>
                  <a:lnTo>
                    <a:pt x="44" y="22"/>
                  </a:lnTo>
                  <a:lnTo>
                    <a:pt x="33" y="11"/>
                  </a:lnTo>
                  <a:lnTo>
                    <a:pt x="22" y="0"/>
                  </a:lnTo>
                  <a:lnTo>
                    <a:pt x="22" y="22"/>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55" name="Freeform 70"/>
            <p:cNvSpPr>
              <a:spLocks/>
            </p:cNvSpPr>
            <p:nvPr/>
          </p:nvSpPr>
          <p:spPr bwMode="auto">
            <a:xfrm>
              <a:off x="5057775" y="2416175"/>
              <a:ext cx="52388" cy="52388"/>
            </a:xfrm>
            <a:custGeom>
              <a:avLst/>
              <a:gdLst>
                <a:gd name="T0" fmla="*/ 2147483647 w 3"/>
                <a:gd name="T1" fmla="*/ 0 h 3"/>
                <a:gd name="T2" fmla="*/ 2147483647 w 3"/>
                <a:gd name="T3" fmla="*/ 2147483647 h 3"/>
                <a:gd name="T4" fmla="*/ 0 w 3"/>
                <a:gd name="T5" fmla="*/ 2147483647 h 3"/>
                <a:gd name="T6" fmla="*/ 2147483647 w 3"/>
                <a:gd name="T7" fmla="*/ 2147483647 h 3"/>
                <a:gd name="T8" fmla="*/ 2147483647 w 3"/>
                <a:gd name="T9" fmla="*/ 2147483647 h 3"/>
                <a:gd name="T10" fmla="*/ 2147483647 w 3"/>
                <a:gd name="T11" fmla="*/ 2147483647 h 3"/>
                <a:gd name="T12" fmla="*/ 2147483647 w 3"/>
                <a:gd name="T13" fmla="*/ 2147483647 h 3"/>
                <a:gd name="T14" fmla="*/ 2147483647 w 3"/>
                <a:gd name="T15" fmla="*/ 2147483647 h 3"/>
                <a:gd name="T16" fmla="*/ 214748364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3"/>
                  </a:lnTo>
                  <a:lnTo>
                    <a:pt x="2" y="3"/>
                  </a:lnTo>
                  <a:lnTo>
                    <a:pt x="3" y="3"/>
                  </a:lnTo>
                  <a:lnTo>
                    <a:pt x="3" y="2"/>
                  </a:lnTo>
                  <a:lnTo>
                    <a:pt x="3" y="1"/>
                  </a:lnTo>
                  <a:lnTo>
                    <a:pt x="2" y="0"/>
                  </a:lnTo>
                </a:path>
              </a:pathLst>
            </a:custGeom>
            <a:noFill/>
            <a:ln w="17526">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56" name="Freeform 71"/>
            <p:cNvSpPr>
              <a:spLocks/>
            </p:cNvSpPr>
            <p:nvPr/>
          </p:nvSpPr>
          <p:spPr bwMode="auto">
            <a:xfrm>
              <a:off x="4951413" y="3606800"/>
              <a:ext cx="17462"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57" name="Freeform 72"/>
            <p:cNvSpPr>
              <a:spLocks/>
            </p:cNvSpPr>
            <p:nvPr/>
          </p:nvSpPr>
          <p:spPr bwMode="auto">
            <a:xfrm>
              <a:off x="5022850" y="3606800"/>
              <a:ext cx="17463"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58" name="Freeform 73"/>
            <p:cNvSpPr>
              <a:spLocks/>
            </p:cNvSpPr>
            <p:nvPr/>
          </p:nvSpPr>
          <p:spPr bwMode="auto">
            <a:xfrm>
              <a:off x="5092700" y="3606800"/>
              <a:ext cx="17463"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59" name="Freeform 74"/>
            <p:cNvSpPr>
              <a:spLocks/>
            </p:cNvSpPr>
            <p:nvPr/>
          </p:nvSpPr>
          <p:spPr bwMode="auto">
            <a:xfrm>
              <a:off x="3481388" y="3606800"/>
              <a:ext cx="17462"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60" name="Freeform 75"/>
            <p:cNvSpPr>
              <a:spLocks/>
            </p:cNvSpPr>
            <p:nvPr/>
          </p:nvSpPr>
          <p:spPr bwMode="auto">
            <a:xfrm>
              <a:off x="3551238" y="3606800"/>
              <a:ext cx="17462"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61" name="Freeform 76"/>
            <p:cNvSpPr>
              <a:spLocks/>
            </p:cNvSpPr>
            <p:nvPr/>
          </p:nvSpPr>
          <p:spPr bwMode="auto">
            <a:xfrm>
              <a:off x="3621088" y="3606800"/>
              <a:ext cx="17462" cy="17463"/>
            </a:xfrm>
            <a:custGeom>
              <a:avLst/>
              <a:gdLst>
                <a:gd name="T0" fmla="*/ 0 w 1"/>
                <a:gd name="T1" fmla="*/ 0 h 1"/>
                <a:gd name="T2" fmla="*/ 0 w 1"/>
                <a:gd name="T3" fmla="*/ 0 h 1"/>
                <a:gd name="T4" fmla="*/ 0 w 1"/>
                <a:gd name="T5" fmla="*/ 2147483647 h 1"/>
                <a:gd name="T6" fmla="*/ 2147483647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62" name="Line 77"/>
            <p:cNvSpPr>
              <a:spLocks noChangeShapeType="1"/>
            </p:cNvSpPr>
            <p:nvPr/>
          </p:nvSpPr>
          <p:spPr bwMode="auto">
            <a:xfrm flipV="1">
              <a:off x="3832225" y="2066925"/>
              <a:ext cx="1588" cy="26193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63" name="Freeform 78"/>
            <p:cNvSpPr>
              <a:spLocks/>
            </p:cNvSpPr>
            <p:nvPr/>
          </p:nvSpPr>
          <p:spPr bwMode="auto">
            <a:xfrm>
              <a:off x="3797300" y="2014538"/>
              <a:ext cx="69850" cy="69850"/>
            </a:xfrm>
            <a:custGeom>
              <a:avLst/>
              <a:gdLst>
                <a:gd name="T0" fmla="*/ 2147483647 w 44"/>
                <a:gd name="T1" fmla="*/ 2147483647 h 44"/>
                <a:gd name="T2" fmla="*/ 2147483647 w 44"/>
                <a:gd name="T3" fmla="*/ 0 h 44"/>
                <a:gd name="T4" fmla="*/ 2147483647 w 44"/>
                <a:gd name="T5" fmla="*/ 2147483647 h 44"/>
                <a:gd name="T6" fmla="*/ 0 w 44"/>
                <a:gd name="T7" fmla="*/ 2147483647 h 44"/>
                <a:gd name="T8" fmla="*/ 2147483647 w 44"/>
                <a:gd name="T9" fmla="*/ 2147483647 h 44"/>
                <a:gd name="T10" fmla="*/ 2147483647 w 44"/>
                <a:gd name="T11" fmla="*/ 2147483647 h 44"/>
                <a:gd name="T12" fmla="*/ 2147483647 w 44"/>
                <a:gd name="T13" fmla="*/ 2147483647 h 44"/>
                <a:gd name="T14" fmla="*/ 2147483647 w 44"/>
                <a:gd name="T15" fmla="*/ 2147483647 h 44"/>
                <a:gd name="T16" fmla="*/ 2147483647 w 44"/>
                <a:gd name="T17" fmla="*/ 2147483647 h 44"/>
                <a:gd name="T18" fmla="*/ 2147483647 w 44"/>
                <a:gd name="T19" fmla="*/ 0 h 44"/>
                <a:gd name="T20" fmla="*/ 2147483647 w 44"/>
                <a:gd name="T21" fmla="*/ 2147483647 h 4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4"/>
                <a:gd name="T34" fmla="*/ 0 h 44"/>
                <a:gd name="T35" fmla="*/ 44 w 44"/>
                <a:gd name="T36" fmla="*/ 44 h 4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4" h="44">
                  <a:moveTo>
                    <a:pt x="22" y="22"/>
                  </a:moveTo>
                  <a:lnTo>
                    <a:pt x="22" y="0"/>
                  </a:lnTo>
                  <a:lnTo>
                    <a:pt x="11" y="11"/>
                  </a:lnTo>
                  <a:lnTo>
                    <a:pt x="0" y="22"/>
                  </a:lnTo>
                  <a:lnTo>
                    <a:pt x="11" y="33"/>
                  </a:lnTo>
                  <a:lnTo>
                    <a:pt x="22" y="44"/>
                  </a:lnTo>
                  <a:lnTo>
                    <a:pt x="33" y="33"/>
                  </a:lnTo>
                  <a:lnTo>
                    <a:pt x="44" y="22"/>
                  </a:lnTo>
                  <a:lnTo>
                    <a:pt x="33" y="11"/>
                  </a:lnTo>
                  <a:lnTo>
                    <a:pt x="22" y="0"/>
                  </a:lnTo>
                  <a:lnTo>
                    <a:pt x="22" y="2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64" name="Freeform 79"/>
            <p:cNvSpPr>
              <a:spLocks/>
            </p:cNvSpPr>
            <p:nvPr/>
          </p:nvSpPr>
          <p:spPr bwMode="auto">
            <a:xfrm>
              <a:off x="3797300" y="2014538"/>
              <a:ext cx="52388" cy="52387"/>
            </a:xfrm>
            <a:custGeom>
              <a:avLst/>
              <a:gdLst>
                <a:gd name="T0" fmla="*/ 2147483647 w 3"/>
                <a:gd name="T1" fmla="*/ 0 h 3"/>
                <a:gd name="T2" fmla="*/ 2147483647 w 3"/>
                <a:gd name="T3" fmla="*/ 2147483647 h 3"/>
                <a:gd name="T4" fmla="*/ 0 w 3"/>
                <a:gd name="T5" fmla="*/ 2147483647 h 3"/>
                <a:gd name="T6" fmla="*/ 2147483647 w 3"/>
                <a:gd name="T7" fmla="*/ 2147483647 h 3"/>
                <a:gd name="T8" fmla="*/ 2147483647 w 3"/>
                <a:gd name="T9" fmla="*/ 2147483647 h 3"/>
                <a:gd name="T10" fmla="*/ 2147483647 w 3"/>
                <a:gd name="T11" fmla="*/ 2147483647 h 3"/>
                <a:gd name="T12" fmla="*/ 2147483647 w 3"/>
                <a:gd name="T13" fmla="*/ 2147483647 h 3"/>
                <a:gd name="T14" fmla="*/ 2147483647 w 3"/>
                <a:gd name="T15" fmla="*/ 2147483647 h 3"/>
                <a:gd name="T16" fmla="*/ 214748364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3"/>
                  </a:lnTo>
                  <a:lnTo>
                    <a:pt x="2" y="3"/>
                  </a:lnTo>
                  <a:lnTo>
                    <a:pt x="3" y="3"/>
                  </a:lnTo>
                  <a:lnTo>
                    <a:pt x="3" y="2"/>
                  </a:lnTo>
                  <a:lnTo>
                    <a:pt x="3" y="1"/>
                  </a:lnTo>
                  <a:lnTo>
                    <a:pt x="2"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65" name="Rectangle 80"/>
            <p:cNvSpPr>
              <a:spLocks noChangeArrowheads="1"/>
            </p:cNvSpPr>
            <p:nvPr/>
          </p:nvSpPr>
          <p:spPr bwMode="auto">
            <a:xfrm>
              <a:off x="3638550" y="1296988"/>
              <a:ext cx="109538"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i="1">
                  <a:solidFill>
                    <a:srgbClr val="000000"/>
                  </a:solidFill>
                  <a:latin typeface="Nimbus Roman No9 L"/>
                </a:rPr>
                <a:t>m</a:t>
              </a:r>
              <a:endParaRPr lang="en-CA" altLang="en-US" sz="2400">
                <a:latin typeface="Corbel" panose="020B0503020204020204" pitchFamily="34" charset="0"/>
              </a:endParaRPr>
            </a:p>
          </p:txBody>
        </p:sp>
        <p:sp>
          <p:nvSpPr>
            <p:cNvPr id="46166" name="Rectangle 81"/>
            <p:cNvSpPr>
              <a:spLocks noChangeArrowheads="1"/>
            </p:cNvSpPr>
            <p:nvPr/>
          </p:nvSpPr>
          <p:spPr bwMode="auto">
            <a:xfrm>
              <a:off x="3744913" y="1296988"/>
              <a:ext cx="258762"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a:solidFill>
                    <a:srgbClr val="000000"/>
                  </a:solidFill>
                  <a:latin typeface="Nimbus Roman No9 L"/>
                </a:rPr>
                <a:t> bits</a:t>
              </a:r>
              <a:endParaRPr lang="en-CA" altLang="en-US" sz="2400">
                <a:latin typeface="Corbel" panose="020B0503020204020204" pitchFamily="34" charset="0"/>
              </a:endParaRPr>
            </a:p>
          </p:txBody>
        </p:sp>
        <p:sp>
          <p:nvSpPr>
            <p:cNvPr id="46167" name="Freeform 82"/>
            <p:cNvSpPr>
              <a:spLocks/>
            </p:cNvSpPr>
            <p:nvPr/>
          </p:nvSpPr>
          <p:spPr bwMode="auto">
            <a:xfrm>
              <a:off x="4497388" y="1401763"/>
              <a:ext cx="104775" cy="52387"/>
            </a:xfrm>
            <a:custGeom>
              <a:avLst/>
              <a:gdLst>
                <a:gd name="T0" fmla="*/ 0 w 6"/>
                <a:gd name="T1" fmla="*/ 2147483647 h 3"/>
                <a:gd name="T2" fmla="*/ 2147483647 w 6"/>
                <a:gd name="T3" fmla="*/ 2147483647 h 3"/>
                <a:gd name="T4" fmla="*/ 0 w 6"/>
                <a:gd name="T5" fmla="*/ 0 h 3"/>
                <a:gd name="T6" fmla="*/ 0 w 6"/>
                <a:gd name="T7" fmla="*/ 2147483647 h 3"/>
                <a:gd name="T8" fmla="*/ 0 w 6"/>
                <a:gd name="T9" fmla="*/ 2147483647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68" name="Freeform 83"/>
            <p:cNvSpPr>
              <a:spLocks/>
            </p:cNvSpPr>
            <p:nvPr/>
          </p:nvSpPr>
          <p:spPr bwMode="auto">
            <a:xfrm>
              <a:off x="4497388" y="1401763"/>
              <a:ext cx="104775" cy="52387"/>
            </a:xfrm>
            <a:custGeom>
              <a:avLst/>
              <a:gdLst>
                <a:gd name="T0" fmla="*/ 0 w 66"/>
                <a:gd name="T1" fmla="*/ 2147483647 h 33"/>
                <a:gd name="T2" fmla="*/ 2147483647 w 66"/>
                <a:gd name="T3" fmla="*/ 2147483647 h 33"/>
                <a:gd name="T4" fmla="*/ 0 w 66"/>
                <a:gd name="T5" fmla="*/ 0 h 33"/>
                <a:gd name="T6" fmla="*/ 0 w 66"/>
                <a:gd name="T7" fmla="*/ 2147483647 h 33"/>
                <a:gd name="T8" fmla="*/ 0 w 66"/>
                <a:gd name="T9" fmla="*/ 2147483647 h 33"/>
                <a:gd name="T10" fmla="*/ 0 60000 65536"/>
                <a:gd name="T11" fmla="*/ 0 60000 65536"/>
                <a:gd name="T12" fmla="*/ 0 60000 65536"/>
                <a:gd name="T13" fmla="*/ 0 60000 65536"/>
                <a:gd name="T14" fmla="*/ 0 60000 65536"/>
                <a:gd name="T15" fmla="*/ 0 w 66"/>
                <a:gd name="T16" fmla="*/ 0 h 33"/>
                <a:gd name="T17" fmla="*/ 66 w 66"/>
                <a:gd name="T18" fmla="*/ 33 h 33"/>
              </a:gdLst>
              <a:ahLst/>
              <a:cxnLst>
                <a:cxn ang="T10">
                  <a:pos x="T0" y="T1"/>
                </a:cxn>
                <a:cxn ang="T11">
                  <a:pos x="T2" y="T3"/>
                </a:cxn>
                <a:cxn ang="T12">
                  <a:pos x="T4" y="T5"/>
                </a:cxn>
                <a:cxn ang="T13">
                  <a:pos x="T6" y="T7"/>
                </a:cxn>
                <a:cxn ang="T14">
                  <a:pos x="T8" y="T9"/>
                </a:cxn>
              </a:cxnLst>
              <a:rect l="T15" t="T16" r="T17" b="T18"/>
              <a:pathLst>
                <a:path w="66" h="33">
                  <a:moveTo>
                    <a:pt x="0" y="33"/>
                  </a:moveTo>
                  <a:lnTo>
                    <a:pt x="66" y="22"/>
                  </a:lnTo>
                  <a:lnTo>
                    <a:pt x="0" y="0"/>
                  </a:lnTo>
                  <a:lnTo>
                    <a:pt x="0" y="22"/>
                  </a:lnTo>
                  <a:lnTo>
                    <a:pt x="0" y="33"/>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69" name="Line 84"/>
            <p:cNvSpPr>
              <a:spLocks noChangeShapeType="1"/>
            </p:cNvSpPr>
            <p:nvPr/>
          </p:nvSpPr>
          <p:spPr bwMode="auto">
            <a:xfrm flipH="1">
              <a:off x="4059238" y="1436688"/>
              <a:ext cx="420687"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70" name="Freeform 85"/>
            <p:cNvSpPr>
              <a:spLocks/>
            </p:cNvSpPr>
            <p:nvPr/>
          </p:nvSpPr>
          <p:spPr bwMode="auto">
            <a:xfrm>
              <a:off x="3062288" y="1401763"/>
              <a:ext cx="104775" cy="52387"/>
            </a:xfrm>
            <a:custGeom>
              <a:avLst/>
              <a:gdLst>
                <a:gd name="T0" fmla="*/ 2147483647 w 6"/>
                <a:gd name="T1" fmla="*/ 0 h 3"/>
                <a:gd name="T2" fmla="*/ 0 w 6"/>
                <a:gd name="T3" fmla="*/ 2147483647 h 3"/>
                <a:gd name="T4" fmla="*/ 2147483647 w 6"/>
                <a:gd name="T5" fmla="*/ 2147483647 h 3"/>
                <a:gd name="T6" fmla="*/ 2147483647 w 6"/>
                <a:gd name="T7" fmla="*/ 2147483647 h 3"/>
                <a:gd name="T8" fmla="*/ 2147483647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2"/>
                  </a:lnTo>
                  <a:lnTo>
                    <a:pt x="6" y="3"/>
                  </a:lnTo>
                  <a:lnTo>
                    <a:pt x="6" y="2"/>
                  </a:lnTo>
                  <a:lnTo>
                    <a:pt x="6"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71" name="Freeform 86"/>
            <p:cNvSpPr>
              <a:spLocks/>
            </p:cNvSpPr>
            <p:nvPr/>
          </p:nvSpPr>
          <p:spPr bwMode="auto">
            <a:xfrm>
              <a:off x="3062288" y="1401763"/>
              <a:ext cx="104775" cy="52387"/>
            </a:xfrm>
            <a:custGeom>
              <a:avLst/>
              <a:gdLst>
                <a:gd name="T0" fmla="*/ 2147483647 w 66"/>
                <a:gd name="T1" fmla="*/ 0 h 33"/>
                <a:gd name="T2" fmla="*/ 0 w 66"/>
                <a:gd name="T3" fmla="*/ 2147483647 h 33"/>
                <a:gd name="T4" fmla="*/ 2147483647 w 66"/>
                <a:gd name="T5" fmla="*/ 2147483647 h 33"/>
                <a:gd name="T6" fmla="*/ 2147483647 w 66"/>
                <a:gd name="T7" fmla="*/ 2147483647 h 33"/>
                <a:gd name="T8" fmla="*/ 2147483647 w 66"/>
                <a:gd name="T9" fmla="*/ 0 h 33"/>
                <a:gd name="T10" fmla="*/ 0 60000 65536"/>
                <a:gd name="T11" fmla="*/ 0 60000 65536"/>
                <a:gd name="T12" fmla="*/ 0 60000 65536"/>
                <a:gd name="T13" fmla="*/ 0 60000 65536"/>
                <a:gd name="T14" fmla="*/ 0 60000 65536"/>
                <a:gd name="T15" fmla="*/ 0 w 66"/>
                <a:gd name="T16" fmla="*/ 0 h 33"/>
                <a:gd name="T17" fmla="*/ 66 w 66"/>
                <a:gd name="T18" fmla="*/ 33 h 33"/>
              </a:gdLst>
              <a:ahLst/>
              <a:cxnLst>
                <a:cxn ang="T10">
                  <a:pos x="T0" y="T1"/>
                </a:cxn>
                <a:cxn ang="T11">
                  <a:pos x="T2" y="T3"/>
                </a:cxn>
                <a:cxn ang="T12">
                  <a:pos x="T4" y="T5"/>
                </a:cxn>
                <a:cxn ang="T13">
                  <a:pos x="T6" y="T7"/>
                </a:cxn>
                <a:cxn ang="T14">
                  <a:pos x="T8" y="T9"/>
                </a:cxn>
              </a:cxnLst>
              <a:rect l="T15" t="T16" r="T17" b="T18"/>
              <a:pathLst>
                <a:path w="66" h="33">
                  <a:moveTo>
                    <a:pt x="66" y="0"/>
                  </a:moveTo>
                  <a:lnTo>
                    <a:pt x="0" y="22"/>
                  </a:lnTo>
                  <a:lnTo>
                    <a:pt x="66" y="33"/>
                  </a:lnTo>
                  <a:lnTo>
                    <a:pt x="66" y="22"/>
                  </a:lnTo>
                  <a:lnTo>
                    <a:pt x="66"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72" name="Line 87"/>
            <p:cNvSpPr>
              <a:spLocks noChangeShapeType="1"/>
            </p:cNvSpPr>
            <p:nvPr/>
          </p:nvSpPr>
          <p:spPr bwMode="auto">
            <a:xfrm>
              <a:off x="3167063" y="1436688"/>
              <a:ext cx="419100"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6173" name="Freeform 88"/>
            <p:cNvSpPr>
              <a:spLocks/>
            </p:cNvSpPr>
            <p:nvPr/>
          </p:nvSpPr>
          <p:spPr bwMode="auto">
            <a:xfrm>
              <a:off x="3797300" y="2293938"/>
              <a:ext cx="69850" cy="69850"/>
            </a:xfrm>
            <a:custGeom>
              <a:avLst/>
              <a:gdLst>
                <a:gd name="T0" fmla="*/ 2147483647 w 44"/>
                <a:gd name="T1" fmla="*/ 2147483647 h 44"/>
                <a:gd name="T2" fmla="*/ 2147483647 w 44"/>
                <a:gd name="T3" fmla="*/ 0 h 44"/>
                <a:gd name="T4" fmla="*/ 2147483647 w 44"/>
                <a:gd name="T5" fmla="*/ 2147483647 h 44"/>
                <a:gd name="T6" fmla="*/ 0 w 44"/>
                <a:gd name="T7" fmla="*/ 2147483647 h 44"/>
                <a:gd name="T8" fmla="*/ 2147483647 w 44"/>
                <a:gd name="T9" fmla="*/ 2147483647 h 44"/>
                <a:gd name="T10" fmla="*/ 2147483647 w 44"/>
                <a:gd name="T11" fmla="*/ 2147483647 h 44"/>
                <a:gd name="T12" fmla="*/ 2147483647 w 44"/>
                <a:gd name="T13" fmla="*/ 2147483647 h 44"/>
                <a:gd name="T14" fmla="*/ 2147483647 w 44"/>
                <a:gd name="T15" fmla="*/ 2147483647 h 44"/>
                <a:gd name="T16" fmla="*/ 2147483647 w 44"/>
                <a:gd name="T17" fmla="*/ 2147483647 h 44"/>
                <a:gd name="T18" fmla="*/ 2147483647 w 44"/>
                <a:gd name="T19" fmla="*/ 0 h 44"/>
                <a:gd name="T20" fmla="*/ 2147483647 w 44"/>
                <a:gd name="T21" fmla="*/ 2147483647 h 4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4"/>
                <a:gd name="T34" fmla="*/ 0 h 44"/>
                <a:gd name="T35" fmla="*/ 44 w 44"/>
                <a:gd name="T36" fmla="*/ 44 h 4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4" h="44">
                  <a:moveTo>
                    <a:pt x="22" y="22"/>
                  </a:moveTo>
                  <a:lnTo>
                    <a:pt x="22" y="0"/>
                  </a:lnTo>
                  <a:lnTo>
                    <a:pt x="11" y="11"/>
                  </a:lnTo>
                  <a:lnTo>
                    <a:pt x="0" y="22"/>
                  </a:lnTo>
                  <a:lnTo>
                    <a:pt x="11" y="33"/>
                  </a:lnTo>
                  <a:lnTo>
                    <a:pt x="22" y="44"/>
                  </a:lnTo>
                  <a:lnTo>
                    <a:pt x="33" y="33"/>
                  </a:lnTo>
                  <a:lnTo>
                    <a:pt x="44" y="22"/>
                  </a:lnTo>
                  <a:lnTo>
                    <a:pt x="33" y="11"/>
                  </a:lnTo>
                  <a:lnTo>
                    <a:pt x="22" y="0"/>
                  </a:lnTo>
                  <a:lnTo>
                    <a:pt x="22" y="2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46174" name="Freeform 89"/>
            <p:cNvSpPr>
              <a:spLocks/>
            </p:cNvSpPr>
            <p:nvPr/>
          </p:nvSpPr>
          <p:spPr bwMode="auto">
            <a:xfrm>
              <a:off x="3797300" y="2293938"/>
              <a:ext cx="52388" cy="52387"/>
            </a:xfrm>
            <a:custGeom>
              <a:avLst/>
              <a:gdLst>
                <a:gd name="T0" fmla="*/ 2147483647 w 3"/>
                <a:gd name="T1" fmla="*/ 0 h 3"/>
                <a:gd name="T2" fmla="*/ 2147483647 w 3"/>
                <a:gd name="T3" fmla="*/ 2147483647 h 3"/>
                <a:gd name="T4" fmla="*/ 0 w 3"/>
                <a:gd name="T5" fmla="*/ 2147483647 h 3"/>
                <a:gd name="T6" fmla="*/ 2147483647 w 3"/>
                <a:gd name="T7" fmla="*/ 2147483647 h 3"/>
                <a:gd name="T8" fmla="*/ 2147483647 w 3"/>
                <a:gd name="T9" fmla="*/ 2147483647 h 3"/>
                <a:gd name="T10" fmla="*/ 2147483647 w 3"/>
                <a:gd name="T11" fmla="*/ 2147483647 h 3"/>
                <a:gd name="T12" fmla="*/ 2147483647 w 3"/>
                <a:gd name="T13" fmla="*/ 2147483647 h 3"/>
                <a:gd name="T14" fmla="*/ 2147483647 w 3"/>
                <a:gd name="T15" fmla="*/ 2147483647 h 3"/>
                <a:gd name="T16" fmla="*/ 2147483647 w 3"/>
                <a:gd name="T17" fmla="*/ 0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2" y="0"/>
                  </a:moveTo>
                  <a:lnTo>
                    <a:pt x="1" y="1"/>
                  </a:lnTo>
                  <a:lnTo>
                    <a:pt x="0" y="2"/>
                  </a:lnTo>
                  <a:lnTo>
                    <a:pt x="1" y="3"/>
                  </a:lnTo>
                  <a:lnTo>
                    <a:pt x="2" y="3"/>
                  </a:lnTo>
                  <a:lnTo>
                    <a:pt x="3" y="3"/>
                  </a:lnTo>
                  <a:lnTo>
                    <a:pt x="3" y="2"/>
                  </a:lnTo>
                  <a:lnTo>
                    <a:pt x="3" y="1"/>
                  </a:lnTo>
                  <a:lnTo>
                    <a:pt x="2"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grpSp>
      <p:sp>
        <p:nvSpPr>
          <p:cNvPr id="183" name="Content Placeholder 2"/>
          <p:cNvSpPr txBox="1">
            <a:spLocks/>
          </p:cNvSpPr>
          <p:nvPr/>
        </p:nvSpPr>
        <p:spPr>
          <a:xfrm>
            <a:off x="4809460" y="4323692"/>
            <a:ext cx="3733800" cy="2362200"/>
          </a:xfrm>
          <a:prstGeom prst="rect">
            <a:avLst/>
          </a:prstGeom>
        </p:spPr>
        <p:txBody>
          <a:bodyPr lIns="54864" tIns="91440">
            <a:normAutofit/>
          </a:bodyPr>
          <a:lstStyle/>
          <a:p>
            <a:pPr algn="just" fontAlgn="auto">
              <a:spcBef>
                <a:spcPts val="0"/>
              </a:spcBef>
              <a:spcAft>
                <a:spcPts val="0"/>
              </a:spcAft>
              <a:buFont typeface="Arial" pitchFamily="34" charset="0"/>
              <a:buChar char="•"/>
              <a:defRPr/>
            </a:pPr>
            <a:r>
              <a:rPr lang="en-US" sz="1600" b="1" i="1" dirty="0">
                <a:latin typeface="+mn-lt"/>
              </a:rPr>
              <a:t>Consecutive words are located in consecutive modules.</a:t>
            </a:r>
          </a:p>
          <a:p>
            <a:pPr algn="just" fontAlgn="auto">
              <a:spcBef>
                <a:spcPts val="0"/>
              </a:spcBef>
              <a:spcAft>
                <a:spcPts val="0"/>
              </a:spcAft>
              <a:buFont typeface="Arial" pitchFamily="34" charset="0"/>
              <a:buChar char="•"/>
              <a:defRPr/>
            </a:pPr>
            <a:r>
              <a:rPr lang="en-US" sz="1600" b="1" i="1" dirty="0">
                <a:latin typeface="+mn-lt"/>
              </a:rPr>
              <a:t>Consecutive addresses can be located in consecutive modules.</a:t>
            </a:r>
          </a:p>
          <a:p>
            <a:pPr algn="just" fontAlgn="auto">
              <a:spcBef>
                <a:spcPts val="0"/>
              </a:spcBef>
              <a:spcAft>
                <a:spcPts val="0"/>
              </a:spcAft>
              <a:buFont typeface="Arial" pitchFamily="34" charset="0"/>
              <a:buChar char="•"/>
              <a:defRPr/>
            </a:pPr>
            <a:r>
              <a:rPr lang="en-US" sz="1600" b="1" i="1" dirty="0">
                <a:latin typeface="+mn-lt"/>
              </a:rPr>
              <a:t>While transferring a block of data, several memory modules can be kept busy at the same time. </a:t>
            </a:r>
          </a:p>
          <a:p>
            <a:pPr marL="438912" indent="-320040" fontAlgn="auto">
              <a:spcBef>
                <a:spcPts val="0"/>
              </a:spcBef>
              <a:spcAft>
                <a:spcPts val="0"/>
              </a:spcAft>
              <a:buClr>
                <a:schemeClr val="accent1"/>
              </a:buClr>
              <a:buSzPct val="80000"/>
              <a:buFont typeface="Wingdings 2"/>
              <a:buNone/>
              <a:defRPr/>
            </a:pPr>
            <a:endParaRPr lang="en-US" sz="3200" dirty="0">
              <a:latin typeface="+mn-lt"/>
            </a:endParaRPr>
          </a:p>
        </p:txBody>
      </p:sp>
      <p:pic>
        <p:nvPicPr>
          <p:cNvPr id="4" name="Picture 3">
            <a:extLst>
              <a:ext uri="{FF2B5EF4-FFF2-40B4-BE49-F238E27FC236}">
                <a16:creationId xmlns:a16="http://schemas.microsoft.com/office/drawing/2014/main" xmlns="" id="{36512C85-1C80-4F26-91E6-11443FA3D56A}"/>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286605"/>
            <a:ext cx="7543800" cy="703996"/>
          </a:xfrm>
        </p:spPr>
        <p:txBody>
          <a:bodyPr>
            <a:normAutofit/>
          </a:bodyPr>
          <a:lstStyle/>
          <a:p>
            <a:pPr eaLnBrk="1" fontAlgn="auto" hangingPunct="1">
              <a:spcAft>
                <a:spcPts val="0"/>
              </a:spcAft>
              <a:defRPr/>
            </a:pPr>
            <a:r>
              <a:rPr lang="en-US" sz="3400" b="1" dirty="0">
                <a:solidFill>
                  <a:schemeClr val="accent1">
                    <a:satMod val="150000"/>
                  </a:schemeClr>
                </a:solidFill>
              </a:rPr>
              <a:t>Memory Basic Concepts(Contd.,)</a:t>
            </a:r>
          </a:p>
        </p:txBody>
      </p:sp>
      <p:sp>
        <p:nvSpPr>
          <p:cNvPr id="3" name="Content Placeholder 2"/>
          <p:cNvSpPr>
            <a:spLocks noGrp="1"/>
          </p:cNvSpPr>
          <p:nvPr>
            <p:ph idx="1"/>
          </p:nvPr>
        </p:nvSpPr>
        <p:spPr>
          <a:xfrm>
            <a:off x="457200" y="1219200"/>
            <a:ext cx="8016241" cy="4511039"/>
          </a:xfrm>
        </p:spPr>
        <p:txBody>
          <a:bodyPr rtlCol="0">
            <a:normAutofit fontScale="92500" lnSpcReduction="20000"/>
          </a:bodyPr>
          <a:lstStyle/>
          <a:p>
            <a:pPr marL="438912" indent="-320040" eaLnBrk="1" fontAlgn="auto" hangingPunct="1">
              <a:lnSpc>
                <a:spcPct val="200000"/>
              </a:lnSpc>
              <a:spcBef>
                <a:spcPts val="0"/>
              </a:spcBef>
              <a:spcAft>
                <a:spcPts val="0"/>
              </a:spcAft>
              <a:buFont typeface="Wingdings 2"/>
              <a:buChar char=""/>
              <a:defRPr/>
            </a:pPr>
            <a:r>
              <a:rPr lang="en-US" dirty="0"/>
              <a:t>Measures for the speed of a memory:</a:t>
            </a:r>
          </a:p>
          <a:p>
            <a:pPr marL="731520" lvl="1" indent="-274320" eaLnBrk="1" fontAlgn="auto" hangingPunct="1">
              <a:lnSpc>
                <a:spcPct val="200000"/>
              </a:lnSpc>
              <a:spcAft>
                <a:spcPts val="0"/>
              </a:spcAft>
              <a:buFont typeface="Wingdings"/>
              <a:buChar char=""/>
              <a:defRPr/>
            </a:pPr>
            <a:r>
              <a:rPr lang="en-US" dirty="0">
                <a:solidFill>
                  <a:schemeClr val="accent2"/>
                </a:solidFill>
              </a:rPr>
              <a:t>M</a:t>
            </a:r>
            <a:r>
              <a:rPr lang="en-US" sz="1800" dirty="0">
                <a:solidFill>
                  <a:schemeClr val="accent2"/>
                </a:solidFill>
              </a:rPr>
              <a:t>emory access time.</a:t>
            </a:r>
          </a:p>
          <a:p>
            <a:pPr marL="731520" lvl="1" indent="-274320" eaLnBrk="1" fontAlgn="auto" hangingPunct="1">
              <a:lnSpc>
                <a:spcPct val="200000"/>
              </a:lnSpc>
              <a:spcAft>
                <a:spcPts val="0"/>
              </a:spcAft>
              <a:buFont typeface="Wingdings"/>
              <a:buChar char=""/>
              <a:defRPr/>
            </a:pPr>
            <a:r>
              <a:rPr lang="en-US" dirty="0">
                <a:solidFill>
                  <a:schemeClr val="accent2"/>
                </a:solidFill>
              </a:rPr>
              <a:t>M</a:t>
            </a:r>
            <a:r>
              <a:rPr lang="en-US" sz="1800" dirty="0">
                <a:solidFill>
                  <a:schemeClr val="accent2"/>
                </a:solidFill>
              </a:rPr>
              <a:t>emory cycle time.</a:t>
            </a:r>
          </a:p>
          <a:p>
            <a:pPr marL="438912" indent="-320040" eaLnBrk="1" fontAlgn="auto" hangingPunct="1">
              <a:lnSpc>
                <a:spcPct val="200000"/>
              </a:lnSpc>
              <a:spcBef>
                <a:spcPts val="0"/>
              </a:spcBef>
              <a:spcAft>
                <a:spcPts val="0"/>
              </a:spcAft>
              <a:buFont typeface="Wingdings 2"/>
              <a:buChar char=""/>
              <a:defRPr/>
            </a:pPr>
            <a:r>
              <a:rPr lang="en-US" dirty="0"/>
              <a:t>An important design issue is to </a:t>
            </a:r>
            <a:r>
              <a:rPr lang="en-US" dirty="0">
                <a:solidFill>
                  <a:schemeClr val="tx1"/>
                </a:solidFill>
              </a:rPr>
              <a:t>provide a computer system with as large and fast a memory as possible, within a given cost target.</a:t>
            </a:r>
          </a:p>
          <a:p>
            <a:pPr marL="438912" indent="-320040" eaLnBrk="1" fontAlgn="auto" hangingPunct="1">
              <a:lnSpc>
                <a:spcPct val="200000"/>
              </a:lnSpc>
              <a:spcBef>
                <a:spcPts val="0"/>
              </a:spcBef>
              <a:spcAft>
                <a:spcPts val="0"/>
              </a:spcAft>
              <a:buFont typeface="Wingdings 2"/>
              <a:buChar char=""/>
              <a:defRPr/>
            </a:pPr>
            <a:r>
              <a:rPr lang="en-US" dirty="0">
                <a:solidFill>
                  <a:schemeClr val="tx1"/>
                </a:solidFill>
              </a:rPr>
              <a:t>Several techniques to increase the effective size and speed of the memory:</a:t>
            </a:r>
          </a:p>
          <a:p>
            <a:pPr marL="731520" lvl="1" indent="-274320" eaLnBrk="1" fontAlgn="auto" hangingPunct="1">
              <a:lnSpc>
                <a:spcPct val="200000"/>
              </a:lnSpc>
              <a:spcAft>
                <a:spcPts val="0"/>
              </a:spcAft>
              <a:buFont typeface="Wingdings"/>
              <a:buChar char=""/>
              <a:defRPr/>
            </a:pPr>
            <a:r>
              <a:rPr lang="en-US" sz="1800" dirty="0"/>
              <a:t>Cache memory (to increase the effective speed).</a:t>
            </a:r>
          </a:p>
          <a:p>
            <a:pPr marL="731520" lvl="1" indent="-274320" eaLnBrk="1" fontAlgn="auto" hangingPunct="1">
              <a:lnSpc>
                <a:spcPct val="200000"/>
              </a:lnSpc>
              <a:spcAft>
                <a:spcPts val="0"/>
              </a:spcAft>
              <a:buFont typeface="Wingdings"/>
              <a:buChar char=""/>
              <a:defRPr/>
            </a:pPr>
            <a:r>
              <a:rPr lang="en-US" sz="1800" dirty="0"/>
              <a:t>Virtual memory (to increase the effective size).</a:t>
            </a:r>
          </a:p>
          <a:p>
            <a:pPr marL="731520" lvl="1" indent="-274320" eaLnBrk="1" fontAlgn="auto" hangingPunct="1">
              <a:spcAft>
                <a:spcPts val="0"/>
              </a:spcAft>
              <a:buFont typeface="Wingdings"/>
              <a:buChar char=""/>
              <a:defRPr/>
            </a:pPr>
            <a:endParaRPr lang="en-US" sz="1800" dirty="0">
              <a:solidFill>
                <a:schemeClr val="accent2"/>
              </a:solidFill>
            </a:endParaRP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C9F26A05-76D3-4AD3-97A5-A8FEE31C9D70}"/>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
    </mc:Choice>
    <mc:Fallback>
      <p:transition spd="slow" advTm="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Hit Rate and Miss Penalty</a:t>
            </a:r>
          </a:p>
        </p:txBody>
      </p:sp>
      <p:sp>
        <p:nvSpPr>
          <p:cNvPr id="47107" name="Content Placeholder 2"/>
          <p:cNvSpPr>
            <a:spLocks noGrp="1"/>
          </p:cNvSpPr>
          <p:nvPr>
            <p:ph idx="1"/>
          </p:nvPr>
        </p:nvSpPr>
        <p:spPr>
          <a:xfrm>
            <a:off x="609600" y="1524000"/>
            <a:ext cx="7315200" cy="3962400"/>
          </a:xfrm>
        </p:spPr>
        <p:txBody>
          <a:bodyPr>
            <a:normAutofit/>
          </a:bodyPr>
          <a:lstStyle/>
          <a:p>
            <a:pPr eaLnBrk="1" hangingPunct="1"/>
            <a:r>
              <a:rPr lang="en-US" altLang="en-US" sz="2400" dirty="0">
                <a:solidFill>
                  <a:srgbClr val="C00000"/>
                </a:solidFill>
              </a:rPr>
              <a:t>Hit rate</a:t>
            </a:r>
          </a:p>
          <a:p>
            <a:pPr eaLnBrk="1" hangingPunct="1"/>
            <a:r>
              <a:rPr lang="en-US" altLang="en-US" sz="2400" dirty="0">
                <a:solidFill>
                  <a:srgbClr val="C00000"/>
                </a:solidFill>
              </a:rPr>
              <a:t>Miss penalty</a:t>
            </a:r>
          </a:p>
          <a:p>
            <a:pPr eaLnBrk="1" hangingPunct="1"/>
            <a:r>
              <a:rPr lang="en-US" altLang="en-US" sz="2400" dirty="0"/>
              <a:t>Hit rate can be improved by increasing block size, while keeping cache size constant</a:t>
            </a:r>
          </a:p>
          <a:p>
            <a:pPr eaLnBrk="1" hangingPunct="1"/>
            <a:r>
              <a:rPr lang="en-US" altLang="en-US" sz="2400" dirty="0"/>
              <a:t>Block sizes that are neither very small nor very large give best results.</a:t>
            </a:r>
          </a:p>
          <a:p>
            <a:pPr eaLnBrk="1" hangingPunct="1"/>
            <a:r>
              <a:rPr lang="en-US" altLang="en-US" sz="2400" dirty="0"/>
              <a:t>Miss penalty can be reduced if load-through approach is used when loading new blocks into cache.</a:t>
            </a:r>
          </a:p>
        </p:txBody>
      </p:sp>
      <p:pic>
        <p:nvPicPr>
          <p:cNvPr id="3" name="Picture 2">
            <a:extLst>
              <a:ext uri="{FF2B5EF4-FFF2-40B4-BE49-F238E27FC236}">
                <a16:creationId xmlns:a16="http://schemas.microsoft.com/office/drawing/2014/main" xmlns="" id="{72010CFF-8D2E-4B5B-96EF-B9E5B86CA645}"/>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Caches on the </a:t>
            </a:r>
            <a:r>
              <a:rPr lang="en-US" dirty="0" smtClean="0">
                <a:solidFill>
                  <a:schemeClr val="accent1">
                    <a:satMod val="150000"/>
                  </a:schemeClr>
                </a:solidFill>
              </a:rPr>
              <a:t>Processor </a:t>
            </a:r>
            <a:r>
              <a:rPr lang="en-US" dirty="0">
                <a:solidFill>
                  <a:schemeClr val="accent1">
                    <a:satMod val="150000"/>
                  </a:schemeClr>
                </a:solidFill>
              </a:rPr>
              <a:t>C</a:t>
            </a:r>
            <a:r>
              <a:rPr lang="en-US" dirty="0" smtClean="0">
                <a:solidFill>
                  <a:schemeClr val="accent1">
                    <a:satMod val="150000"/>
                  </a:schemeClr>
                </a:solidFill>
              </a:rPr>
              <a:t>hip</a:t>
            </a:r>
            <a:endParaRPr lang="en-US" dirty="0">
              <a:solidFill>
                <a:schemeClr val="accent1">
                  <a:satMod val="150000"/>
                </a:schemeClr>
              </a:solidFill>
            </a:endParaRPr>
          </a:p>
        </p:txBody>
      </p:sp>
      <p:sp>
        <p:nvSpPr>
          <p:cNvPr id="48131" name="Content Placeholder 2"/>
          <p:cNvSpPr>
            <a:spLocks noGrp="1"/>
          </p:cNvSpPr>
          <p:nvPr>
            <p:ph idx="1"/>
          </p:nvPr>
        </p:nvSpPr>
        <p:spPr/>
        <p:txBody>
          <a:bodyPr/>
          <a:lstStyle/>
          <a:p>
            <a:pPr eaLnBrk="1" hangingPunct="1">
              <a:lnSpc>
                <a:spcPct val="200000"/>
              </a:lnSpc>
            </a:pPr>
            <a:r>
              <a:rPr lang="en-US" altLang="en-US" dirty="0"/>
              <a:t>In high performance processors 2 levels of caches are normally used.</a:t>
            </a:r>
          </a:p>
          <a:p>
            <a:pPr eaLnBrk="1" hangingPunct="1">
              <a:lnSpc>
                <a:spcPct val="200000"/>
              </a:lnSpc>
            </a:pPr>
            <a:r>
              <a:rPr lang="en-US" altLang="en-US" dirty="0"/>
              <a:t>Avg access time in a system with 2 levels of caches is</a:t>
            </a:r>
          </a:p>
          <a:p>
            <a:pPr lvl="1" eaLnBrk="1" hangingPunct="1">
              <a:lnSpc>
                <a:spcPct val="200000"/>
              </a:lnSpc>
              <a:buFont typeface="Wingdings" panose="05000000000000000000" pitchFamily="2" charset="2"/>
              <a:buNone/>
            </a:pPr>
            <a:r>
              <a:rPr lang="en-US" altLang="en-US" dirty="0"/>
              <a:t>T </a:t>
            </a:r>
            <a:r>
              <a:rPr lang="en-US" altLang="en-US" baseline="-25000" dirty="0" err="1"/>
              <a:t>ave</a:t>
            </a:r>
            <a:r>
              <a:rPr lang="en-US" altLang="en-US" dirty="0"/>
              <a:t> = h1c1+(1-h1)h2c2+(1-h1)(1-h2)M</a:t>
            </a:r>
          </a:p>
        </p:txBody>
      </p:sp>
      <p:pic>
        <p:nvPicPr>
          <p:cNvPr id="3" name="Picture 2">
            <a:extLst>
              <a:ext uri="{FF2B5EF4-FFF2-40B4-BE49-F238E27FC236}">
                <a16:creationId xmlns:a16="http://schemas.microsoft.com/office/drawing/2014/main" xmlns="" id="{1DA98B9F-D95A-4592-94B9-58995DD8F107}"/>
              </a:ext>
            </a:extLst>
          </p:cNvPr>
          <p:cNvPicPr>
            <a:picLocks noChangeAspect="1" noChangeArrowheads="1"/>
          </p:cNvPicPr>
          <p:nvPr/>
        </p:nvPicPr>
        <p:blipFill>
          <a:blip r:embed="rId2" cstate="print"/>
          <a:srcRect/>
          <a:stretch>
            <a:fillRect/>
          </a:stretch>
        </p:blipFill>
        <p:spPr bwMode="auto">
          <a:xfrm>
            <a:off x="75438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eaLnBrk="1" fontAlgn="auto" hangingPunct="1">
              <a:spcAft>
                <a:spcPts val="0"/>
              </a:spcAft>
              <a:defRPr/>
            </a:pPr>
            <a:r>
              <a:rPr lang="en-US" dirty="0">
                <a:solidFill>
                  <a:schemeClr val="accent1">
                    <a:satMod val="150000"/>
                  </a:schemeClr>
                </a:solidFill>
              </a:rPr>
              <a:t>Other Performance Enhancements</a:t>
            </a:r>
          </a:p>
        </p:txBody>
      </p:sp>
      <p:sp>
        <p:nvSpPr>
          <p:cNvPr id="3" name="Content Placeholder 2"/>
          <p:cNvSpPr>
            <a:spLocks noGrp="1"/>
          </p:cNvSpPr>
          <p:nvPr>
            <p:ph idx="1"/>
          </p:nvPr>
        </p:nvSpPr>
        <p:spPr>
          <a:xfrm>
            <a:off x="822959" y="1845734"/>
            <a:ext cx="8092441" cy="4478866"/>
          </a:xfrm>
        </p:spPr>
        <p:txBody>
          <a:bodyPr rtlCol="0">
            <a:normAutofit fontScale="92500" lnSpcReduction="20000"/>
          </a:bodyPr>
          <a:lstStyle/>
          <a:p>
            <a:pPr marL="438912" indent="-320040" algn="ctr" eaLnBrk="1" fontAlgn="auto" hangingPunct="1">
              <a:spcBef>
                <a:spcPts val="0"/>
              </a:spcBef>
              <a:spcAft>
                <a:spcPts val="0"/>
              </a:spcAft>
              <a:buFont typeface="Wingdings 2"/>
              <a:buNone/>
              <a:defRPr/>
            </a:pPr>
            <a:r>
              <a:rPr lang="en-US" u="sng" dirty="0">
                <a:solidFill>
                  <a:srgbClr val="C00000"/>
                </a:solidFill>
                <a:latin typeface="Comic Sans MS" pitchFamily="66" charset="0"/>
              </a:rPr>
              <a:t>Write buffer</a:t>
            </a:r>
          </a:p>
          <a:p>
            <a:pPr marL="438912" indent="-320040" eaLnBrk="1" fontAlgn="auto" hangingPunct="1">
              <a:spcBef>
                <a:spcPts val="0"/>
              </a:spcBef>
              <a:spcAft>
                <a:spcPts val="0"/>
              </a:spcAft>
              <a:buFont typeface="Wingdings 2"/>
              <a:buChar char=""/>
              <a:defRPr/>
            </a:pPr>
            <a:r>
              <a:rPr lang="en-US" i="1" u="sng" dirty="0">
                <a:solidFill>
                  <a:schemeClr val="accent1">
                    <a:lumMod val="50000"/>
                  </a:schemeClr>
                </a:solidFill>
              </a:rPr>
              <a:t>Write-through:</a:t>
            </a:r>
          </a:p>
          <a:p>
            <a:pPr marL="118872" indent="0" eaLnBrk="1" fontAlgn="auto" hangingPunct="1">
              <a:spcBef>
                <a:spcPts val="0"/>
              </a:spcBef>
              <a:spcAft>
                <a:spcPts val="0"/>
              </a:spcAft>
              <a:buNone/>
              <a:defRPr/>
            </a:pPr>
            <a:endParaRPr lang="en-US" i="1" u="sng" dirty="0">
              <a:solidFill>
                <a:schemeClr val="accent1">
                  <a:lumMod val="50000"/>
                </a:schemeClr>
              </a:solidFill>
            </a:endParaRPr>
          </a:p>
          <a:p>
            <a:pPr marL="438912" indent="-320040" algn="just" eaLnBrk="1" fontAlgn="auto" hangingPunct="1">
              <a:spcBef>
                <a:spcPts val="0"/>
              </a:spcBef>
              <a:spcAft>
                <a:spcPts val="0"/>
              </a:spcAft>
              <a:buFontTx/>
              <a:buChar char="•"/>
              <a:defRPr/>
            </a:pPr>
            <a:r>
              <a:rPr lang="en-US" i="1" dirty="0"/>
              <a:t>Each write operation involves writing to the main memory.</a:t>
            </a:r>
          </a:p>
          <a:p>
            <a:pPr marL="438912" indent="-320040" algn="just" eaLnBrk="1" fontAlgn="auto" hangingPunct="1">
              <a:spcBef>
                <a:spcPts val="0"/>
              </a:spcBef>
              <a:spcAft>
                <a:spcPts val="0"/>
              </a:spcAft>
              <a:buFontTx/>
              <a:buChar char="•"/>
              <a:defRPr/>
            </a:pPr>
            <a:r>
              <a:rPr lang="en-US" i="1" dirty="0"/>
              <a:t>If the processor has to wait for the write operation to be complete, it slows down the   processor.</a:t>
            </a:r>
          </a:p>
          <a:p>
            <a:pPr marL="438912" indent="-320040" algn="just" eaLnBrk="1" fontAlgn="auto" hangingPunct="1">
              <a:spcBef>
                <a:spcPts val="0"/>
              </a:spcBef>
              <a:spcAft>
                <a:spcPts val="0"/>
              </a:spcAft>
              <a:buFontTx/>
              <a:buChar char="•"/>
              <a:defRPr/>
            </a:pPr>
            <a:r>
              <a:rPr lang="en-US" i="1" dirty="0"/>
              <a:t>Processor does not depend on the results of the write operation.</a:t>
            </a:r>
          </a:p>
          <a:p>
            <a:pPr marL="438912" indent="-320040" algn="just" eaLnBrk="1" fontAlgn="auto" hangingPunct="1">
              <a:spcBef>
                <a:spcPts val="0"/>
              </a:spcBef>
              <a:spcAft>
                <a:spcPts val="0"/>
              </a:spcAft>
              <a:buFontTx/>
              <a:buChar char="•"/>
              <a:defRPr/>
            </a:pPr>
            <a:r>
              <a:rPr lang="en-US" i="1" dirty="0"/>
              <a:t>Write buffer can be included for temporary storage of write requests.</a:t>
            </a:r>
          </a:p>
          <a:p>
            <a:pPr marL="438912" indent="-320040" algn="just" eaLnBrk="1" fontAlgn="auto" hangingPunct="1">
              <a:spcBef>
                <a:spcPts val="0"/>
              </a:spcBef>
              <a:spcAft>
                <a:spcPts val="0"/>
              </a:spcAft>
              <a:buFontTx/>
              <a:buChar char="•"/>
              <a:defRPr/>
            </a:pPr>
            <a:r>
              <a:rPr lang="en-US" i="1" dirty="0"/>
              <a:t>Processor places each write request into the buffer and continues execution.</a:t>
            </a:r>
          </a:p>
          <a:p>
            <a:pPr marL="438912" indent="-320040" algn="just" eaLnBrk="1" fontAlgn="auto" hangingPunct="1">
              <a:spcBef>
                <a:spcPts val="0"/>
              </a:spcBef>
              <a:spcAft>
                <a:spcPts val="0"/>
              </a:spcAft>
              <a:buFontTx/>
              <a:buChar char="•"/>
              <a:defRPr/>
            </a:pPr>
            <a:r>
              <a:rPr lang="en-US" i="1" dirty="0"/>
              <a:t>If a subsequent Read request references data which is still in the write buffer, then  this data is referenced in the write buffer.</a:t>
            </a:r>
          </a:p>
          <a:p>
            <a:pPr marL="438912" indent="-320040" eaLnBrk="1" fontAlgn="auto" hangingPunct="1">
              <a:spcBef>
                <a:spcPts val="0"/>
              </a:spcBef>
              <a:spcAft>
                <a:spcPts val="0"/>
              </a:spcAft>
              <a:buFont typeface="Wingdings 2"/>
              <a:buChar char=""/>
              <a:defRPr/>
            </a:pPr>
            <a:endParaRPr lang="en-US" i="1" dirty="0"/>
          </a:p>
          <a:p>
            <a:pPr marL="438912" indent="-320040" eaLnBrk="1" fontAlgn="auto" hangingPunct="1">
              <a:spcBef>
                <a:spcPts val="0"/>
              </a:spcBef>
              <a:spcAft>
                <a:spcPts val="0"/>
              </a:spcAft>
              <a:buFont typeface="Wingdings 2"/>
              <a:buChar char=""/>
              <a:defRPr/>
            </a:pPr>
            <a:r>
              <a:rPr lang="en-US" i="1" u="sng" dirty="0">
                <a:solidFill>
                  <a:schemeClr val="accent1">
                    <a:lumMod val="50000"/>
                  </a:schemeClr>
                </a:solidFill>
              </a:rPr>
              <a:t>Write-back:</a:t>
            </a:r>
          </a:p>
          <a:p>
            <a:pPr marL="118872" indent="0" eaLnBrk="1" fontAlgn="auto" hangingPunct="1">
              <a:spcBef>
                <a:spcPts val="0"/>
              </a:spcBef>
              <a:spcAft>
                <a:spcPts val="0"/>
              </a:spcAft>
              <a:buNone/>
              <a:defRPr/>
            </a:pPr>
            <a:endParaRPr lang="en-US" i="1" u="sng" dirty="0">
              <a:solidFill>
                <a:schemeClr val="accent1">
                  <a:lumMod val="50000"/>
                </a:schemeClr>
              </a:solidFill>
            </a:endParaRPr>
          </a:p>
          <a:p>
            <a:pPr marL="438912" indent="-320040" algn="just" eaLnBrk="1" fontAlgn="auto" hangingPunct="1">
              <a:spcBef>
                <a:spcPts val="0"/>
              </a:spcBef>
              <a:spcAft>
                <a:spcPts val="0"/>
              </a:spcAft>
              <a:buFontTx/>
              <a:buChar char="•"/>
              <a:defRPr/>
            </a:pPr>
            <a:r>
              <a:rPr lang="en-US" i="1" dirty="0"/>
              <a:t>Block is written back to the main memory when it is replaced. </a:t>
            </a:r>
          </a:p>
          <a:p>
            <a:pPr marL="438912" indent="-320040" algn="just" eaLnBrk="1" fontAlgn="auto" hangingPunct="1">
              <a:spcBef>
                <a:spcPts val="0"/>
              </a:spcBef>
              <a:spcAft>
                <a:spcPts val="0"/>
              </a:spcAft>
              <a:buFontTx/>
              <a:buChar char="•"/>
              <a:defRPr/>
            </a:pPr>
            <a:r>
              <a:rPr lang="en-US" i="1" dirty="0"/>
              <a:t>If the processor waits for this write to complete, before reading the new block, it is  slowed down.</a:t>
            </a:r>
          </a:p>
          <a:p>
            <a:pPr marL="438912" indent="-320040" algn="just" eaLnBrk="1" fontAlgn="auto" hangingPunct="1">
              <a:spcBef>
                <a:spcPts val="0"/>
              </a:spcBef>
              <a:spcAft>
                <a:spcPts val="0"/>
              </a:spcAft>
              <a:buFontTx/>
              <a:buChar char="•"/>
              <a:defRPr/>
            </a:pPr>
            <a:r>
              <a:rPr lang="en-US" i="1" dirty="0"/>
              <a:t>Fast write buffer can hold the block to be written, and the new </a:t>
            </a:r>
          </a:p>
          <a:p>
            <a:pPr marL="438912" indent="-320040" algn="just" eaLnBrk="1" fontAlgn="auto" hangingPunct="1">
              <a:spcBef>
                <a:spcPts val="0"/>
              </a:spcBef>
              <a:spcAft>
                <a:spcPts val="0"/>
              </a:spcAft>
              <a:buFont typeface="Wingdings 2"/>
              <a:buNone/>
              <a:defRPr/>
            </a:pPr>
            <a:r>
              <a:rPr lang="en-US" i="1" dirty="0"/>
              <a:t>	block can be read first.</a:t>
            </a:r>
          </a:p>
          <a:p>
            <a:pPr marL="438912" indent="-320040" eaLnBrk="1" fontAlgn="auto" hangingPunct="1">
              <a:spcBef>
                <a:spcPts val="0"/>
              </a:spcBef>
              <a:spcAft>
                <a:spcPts val="0"/>
              </a:spcAft>
              <a:buFont typeface="Wingdings 2"/>
              <a:buChar char=""/>
              <a:defRPr/>
            </a:pPr>
            <a:endParaRPr lang="en-US" u="sng" dirty="0">
              <a:latin typeface="Comic Sans MS" pitchFamily="66" charset="0"/>
            </a:endParaRP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47E5FC0F-9E20-474A-97AE-63AE015EB448}"/>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eaLnBrk="1" fontAlgn="auto" hangingPunct="1">
              <a:spcAft>
                <a:spcPts val="0"/>
              </a:spcAft>
              <a:defRPr/>
            </a:pPr>
            <a:r>
              <a:rPr lang="en-US" dirty="0">
                <a:solidFill>
                  <a:schemeClr val="accent1">
                    <a:satMod val="150000"/>
                  </a:schemeClr>
                </a:solidFill>
              </a:rPr>
              <a:t>Other Performance Enhancements (Contd.,)</a:t>
            </a:r>
          </a:p>
        </p:txBody>
      </p:sp>
      <p:sp>
        <p:nvSpPr>
          <p:cNvPr id="3" name="Content Placeholder 2"/>
          <p:cNvSpPr>
            <a:spLocks noGrp="1"/>
          </p:cNvSpPr>
          <p:nvPr>
            <p:ph idx="1"/>
          </p:nvPr>
        </p:nvSpPr>
        <p:spPr>
          <a:xfrm>
            <a:off x="457200" y="1905000"/>
            <a:ext cx="8229600" cy="4648200"/>
          </a:xfrm>
        </p:spPr>
        <p:txBody>
          <a:bodyPr rtlCol="0">
            <a:normAutofit lnSpcReduction="10000"/>
          </a:bodyPr>
          <a:lstStyle/>
          <a:p>
            <a:pPr marL="438912" indent="-320040" algn="ctr" eaLnBrk="1" fontAlgn="auto" hangingPunct="1">
              <a:spcBef>
                <a:spcPts val="0"/>
              </a:spcBef>
              <a:spcAft>
                <a:spcPts val="0"/>
              </a:spcAft>
              <a:buFont typeface="Wingdings 2"/>
              <a:buNone/>
              <a:defRPr/>
            </a:pPr>
            <a:r>
              <a:rPr lang="en-US" sz="3600" b="1" u="sng" dirty="0">
                <a:solidFill>
                  <a:schemeClr val="accent1">
                    <a:lumMod val="50000"/>
                  </a:schemeClr>
                </a:solidFill>
              </a:rPr>
              <a:t>Prefetching</a:t>
            </a:r>
          </a:p>
          <a:p>
            <a:pPr marL="438912" indent="-320040" algn="just" eaLnBrk="1" fontAlgn="auto" hangingPunct="1">
              <a:lnSpc>
                <a:spcPct val="150000"/>
              </a:lnSpc>
              <a:spcBef>
                <a:spcPts val="0"/>
              </a:spcBef>
              <a:spcAft>
                <a:spcPts val="0"/>
              </a:spcAft>
              <a:buFontTx/>
              <a:buChar char="•"/>
              <a:defRPr/>
            </a:pPr>
            <a:r>
              <a:rPr lang="en-US" i="1" dirty="0"/>
              <a:t>New data are brought into the processor when they are first needed. </a:t>
            </a:r>
          </a:p>
          <a:p>
            <a:pPr marL="438912" indent="-320040" algn="just" eaLnBrk="1" fontAlgn="auto" hangingPunct="1">
              <a:lnSpc>
                <a:spcPct val="150000"/>
              </a:lnSpc>
              <a:spcBef>
                <a:spcPts val="0"/>
              </a:spcBef>
              <a:spcAft>
                <a:spcPts val="0"/>
              </a:spcAft>
              <a:buFontTx/>
              <a:buChar char="•"/>
              <a:defRPr/>
            </a:pPr>
            <a:r>
              <a:rPr lang="en-US" i="1" dirty="0"/>
              <a:t>Processor has to wait before the data transfer is complete. </a:t>
            </a:r>
          </a:p>
          <a:p>
            <a:pPr marL="438912" indent="-320040" algn="just" eaLnBrk="1" fontAlgn="auto" hangingPunct="1">
              <a:lnSpc>
                <a:spcPct val="150000"/>
              </a:lnSpc>
              <a:spcBef>
                <a:spcPts val="0"/>
              </a:spcBef>
              <a:spcAft>
                <a:spcPts val="0"/>
              </a:spcAft>
              <a:buFontTx/>
              <a:buChar char="•"/>
              <a:defRPr/>
            </a:pPr>
            <a:r>
              <a:rPr lang="en-US" i="1" dirty="0"/>
              <a:t>Prefetch the data into the cache before they are actually needed, or a before a Read  miss occurs. </a:t>
            </a:r>
          </a:p>
          <a:p>
            <a:pPr marL="438912" indent="-320040" algn="just" eaLnBrk="1" fontAlgn="auto" hangingPunct="1">
              <a:lnSpc>
                <a:spcPct val="150000"/>
              </a:lnSpc>
              <a:spcBef>
                <a:spcPts val="0"/>
              </a:spcBef>
              <a:spcAft>
                <a:spcPts val="0"/>
              </a:spcAft>
              <a:buFontTx/>
              <a:buChar char="•"/>
              <a:defRPr/>
            </a:pPr>
            <a:r>
              <a:rPr lang="en-US" i="1" dirty="0"/>
              <a:t>Prefetching can be accomplished through software by including a special instruction in the machine language of the processor. </a:t>
            </a:r>
          </a:p>
          <a:p>
            <a:pPr marL="731520" lvl="1" indent="-274320" algn="just" eaLnBrk="1" fontAlgn="auto" hangingPunct="1">
              <a:lnSpc>
                <a:spcPct val="150000"/>
              </a:lnSpc>
              <a:spcAft>
                <a:spcPts val="0"/>
              </a:spcAft>
              <a:buFont typeface="Wingdings"/>
              <a:buChar char=""/>
              <a:defRPr/>
            </a:pPr>
            <a:r>
              <a:rPr lang="en-US" b="1" i="1" dirty="0">
                <a:solidFill>
                  <a:schemeClr val="tx1"/>
                </a:solidFill>
              </a:rPr>
              <a:t>Inclusion of prefetch instructions increases the length of the programs</a:t>
            </a:r>
            <a:r>
              <a:rPr lang="en-US" i="1" dirty="0">
                <a:solidFill>
                  <a:schemeClr val="tx1"/>
                </a:solidFill>
              </a:rPr>
              <a:t>.</a:t>
            </a:r>
          </a:p>
          <a:p>
            <a:pPr marL="438912" indent="-320040" algn="just" eaLnBrk="1" fontAlgn="auto" hangingPunct="1">
              <a:lnSpc>
                <a:spcPct val="150000"/>
              </a:lnSpc>
              <a:spcBef>
                <a:spcPts val="0"/>
              </a:spcBef>
              <a:spcAft>
                <a:spcPts val="0"/>
              </a:spcAft>
              <a:buFontTx/>
              <a:buChar char="•"/>
              <a:defRPr/>
            </a:pPr>
            <a:r>
              <a:rPr lang="en-US" i="1" dirty="0"/>
              <a:t>Prefetching can also be accomplished using hardware:</a:t>
            </a:r>
          </a:p>
          <a:p>
            <a:pPr marL="731520" lvl="1" indent="-274320" algn="just" eaLnBrk="1" fontAlgn="auto" hangingPunct="1">
              <a:lnSpc>
                <a:spcPct val="150000"/>
              </a:lnSpc>
              <a:spcAft>
                <a:spcPts val="0"/>
              </a:spcAft>
              <a:buFont typeface="Wingdings"/>
              <a:buChar char=""/>
              <a:defRPr/>
            </a:pPr>
            <a:r>
              <a:rPr lang="en-US" b="1" i="1" dirty="0">
                <a:solidFill>
                  <a:schemeClr val="tx1"/>
                </a:solidFill>
              </a:rPr>
              <a:t>Circuitry that attempts to discover patterns in memory references and then prefetches according to this pattern.</a:t>
            </a: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136E8D7B-FF02-4208-B011-5FCEC371F8DE}"/>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eaLnBrk="1" fontAlgn="auto" hangingPunct="1">
              <a:spcAft>
                <a:spcPts val="0"/>
              </a:spcAft>
              <a:defRPr/>
            </a:pPr>
            <a:r>
              <a:rPr lang="en-US" dirty="0">
                <a:solidFill>
                  <a:schemeClr val="accent1">
                    <a:satMod val="150000"/>
                  </a:schemeClr>
                </a:solidFill>
              </a:rPr>
              <a:t>Other Performance Enhancements (Contd.,)</a:t>
            </a:r>
          </a:p>
        </p:txBody>
      </p:sp>
      <p:sp>
        <p:nvSpPr>
          <p:cNvPr id="3" name="Content Placeholder 2"/>
          <p:cNvSpPr>
            <a:spLocks noGrp="1"/>
          </p:cNvSpPr>
          <p:nvPr>
            <p:ph idx="1"/>
          </p:nvPr>
        </p:nvSpPr>
        <p:spPr>
          <a:xfrm>
            <a:off x="914401" y="1905000"/>
            <a:ext cx="7734300" cy="4343400"/>
          </a:xfrm>
        </p:spPr>
        <p:txBody>
          <a:bodyPr rtlCol="0">
            <a:normAutofit/>
          </a:bodyPr>
          <a:lstStyle/>
          <a:p>
            <a:pPr marL="438912" indent="-320040" algn="just" eaLnBrk="1" fontAlgn="auto" hangingPunct="1">
              <a:spcBef>
                <a:spcPts val="0"/>
              </a:spcBef>
              <a:spcAft>
                <a:spcPts val="0"/>
              </a:spcAft>
              <a:buFont typeface="Wingdings 2"/>
              <a:buNone/>
              <a:defRPr/>
            </a:pPr>
            <a:r>
              <a:rPr lang="en-US" b="1" u="sng" dirty="0">
                <a:solidFill>
                  <a:srgbClr val="C00000"/>
                </a:solidFill>
              </a:rPr>
              <a:t>Lockup-Free Cache</a:t>
            </a:r>
          </a:p>
          <a:p>
            <a:pPr marL="438912" indent="-320040" algn="just" eaLnBrk="1" fontAlgn="auto" hangingPunct="1">
              <a:spcBef>
                <a:spcPts val="0"/>
              </a:spcBef>
              <a:spcAft>
                <a:spcPts val="0"/>
              </a:spcAft>
              <a:buFont typeface="Wingdings 2"/>
              <a:buNone/>
              <a:defRPr/>
            </a:pPr>
            <a:endParaRPr lang="en-US" i="1" dirty="0">
              <a:solidFill>
                <a:srgbClr val="C00000"/>
              </a:solidFill>
            </a:endParaRPr>
          </a:p>
          <a:p>
            <a:pPr marL="438912" indent="-320040" algn="just" eaLnBrk="1" fontAlgn="auto" hangingPunct="1">
              <a:spcBef>
                <a:spcPts val="0"/>
              </a:spcBef>
              <a:spcAft>
                <a:spcPts val="0"/>
              </a:spcAft>
              <a:buFontTx/>
              <a:buChar char="•"/>
              <a:defRPr/>
            </a:pPr>
            <a:r>
              <a:rPr lang="en-US" sz="2200" i="1" dirty="0"/>
              <a:t>Prefetching scheme does not work if it stops other accesses to the cache until the prefetch is completed.</a:t>
            </a:r>
          </a:p>
          <a:p>
            <a:pPr marL="438912" indent="-320040" algn="just" eaLnBrk="1" fontAlgn="auto" hangingPunct="1">
              <a:spcBef>
                <a:spcPts val="0"/>
              </a:spcBef>
              <a:spcAft>
                <a:spcPts val="0"/>
              </a:spcAft>
              <a:buFontTx/>
              <a:buChar char="•"/>
              <a:defRPr/>
            </a:pPr>
            <a:r>
              <a:rPr lang="en-US" sz="2200" i="1" dirty="0"/>
              <a:t>A cache of this type is said to be “locked” while it services a miss.</a:t>
            </a:r>
          </a:p>
          <a:p>
            <a:pPr marL="438912" indent="-320040" algn="just" eaLnBrk="1" fontAlgn="auto" hangingPunct="1">
              <a:spcBef>
                <a:spcPts val="0"/>
              </a:spcBef>
              <a:spcAft>
                <a:spcPts val="0"/>
              </a:spcAft>
              <a:buFontTx/>
              <a:buChar char="•"/>
              <a:defRPr/>
            </a:pPr>
            <a:r>
              <a:rPr lang="en-US" sz="2200" i="1" dirty="0"/>
              <a:t>Cache structure which supports multiple outstanding misses is called a lockup free cache.</a:t>
            </a:r>
          </a:p>
          <a:p>
            <a:pPr marL="438912" indent="-320040" algn="just" eaLnBrk="1" fontAlgn="auto" hangingPunct="1">
              <a:spcBef>
                <a:spcPts val="0"/>
              </a:spcBef>
              <a:spcAft>
                <a:spcPts val="0"/>
              </a:spcAft>
              <a:buFontTx/>
              <a:buChar char="•"/>
              <a:defRPr/>
            </a:pPr>
            <a:r>
              <a:rPr lang="en-US" sz="2200" i="1" dirty="0"/>
              <a:t>Since only one miss can be serviced at a time, a lockup free cache must include  circuits that keep track of all the outstanding misses.</a:t>
            </a:r>
          </a:p>
          <a:p>
            <a:pPr marL="438912" indent="-320040" algn="just" eaLnBrk="1" fontAlgn="auto" hangingPunct="1">
              <a:spcBef>
                <a:spcPts val="0"/>
              </a:spcBef>
              <a:spcAft>
                <a:spcPts val="0"/>
              </a:spcAft>
              <a:buFontTx/>
              <a:buChar char="•"/>
              <a:defRPr/>
            </a:pPr>
            <a:r>
              <a:rPr lang="en-US" sz="2200" i="1" dirty="0"/>
              <a:t>Special registers may hold the necessary information about these misses.</a:t>
            </a: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C329BD04-6865-4532-B8C6-49F3E964EE25}"/>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eaLnBrk="1" fontAlgn="auto" hangingPunct="1">
              <a:spcAft>
                <a:spcPts val="0"/>
              </a:spcAft>
              <a:defRPr/>
            </a:pPr>
            <a:r>
              <a:rPr lang="en-US" dirty="0">
                <a:solidFill>
                  <a:schemeClr val="accent1">
                    <a:satMod val="150000"/>
                  </a:schemeClr>
                </a:solidFill>
              </a:rPr>
              <a:t>The Memory System</a:t>
            </a:r>
          </a:p>
        </p:txBody>
      </p:sp>
      <p:sp>
        <p:nvSpPr>
          <p:cNvPr id="52227" name="Subtitle 2"/>
          <p:cNvSpPr>
            <a:spLocks noGrp="1"/>
          </p:cNvSpPr>
          <p:nvPr>
            <p:ph type="subTitle" idx="1"/>
          </p:nvPr>
        </p:nvSpPr>
        <p:spPr/>
        <p:txBody>
          <a:bodyPr/>
          <a:lstStyle/>
          <a:p>
            <a:pPr eaLnBrk="1" hangingPunct="1"/>
            <a:r>
              <a:rPr lang="en-US" altLang="en-US" sz="2400"/>
              <a:t>Virtual Memory</a:t>
            </a:r>
          </a:p>
        </p:txBody>
      </p:sp>
      <p:pic>
        <p:nvPicPr>
          <p:cNvPr id="3" name="Picture 2">
            <a:extLst>
              <a:ext uri="{FF2B5EF4-FFF2-40B4-BE49-F238E27FC236}">
                <a16:creationId xmlns:a16="http://schemas.microsoft.com/office/drawing/2014/main" xmlns="" id="{F212F769-66BD-4509-BE71-72CF046B3008}"/>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370" name="Rectangle 2"/>
          <p:cNvSpPr>
            <a:spLocks noGrp="1" noChangeArrowheads="1"/>
          </p:cNvSpPr>
          <p:nvPr>
            <p:ph type="title"/>
          </p:nvPr>
        </p:nvSpPr>
        <p:spPr/>
        <p:txBody>
          <a:bodyPr/>
          <a:lstStyle/>
          <a:p>
            <a:pPr eaLnBrk="1" fontAlgn="auto" hangingPunct="1">
              <a:spcAft>
                <a:spcPts val="0"/>
              </a:spcAft>
              <a:defRPr/>
            </a:pPr>
            <a:r>
              <a:rPr lang="en-US" dirty="0">
                <a:solidFill>
                  <a:schemeClr val="accent1">
                    <a:satMod val="150000"/>
                  </a:schemeClr>
                </a:solidFill>
              </a:rPr>
              <a:t>Virtual </a:t>
            </a:r>
            <a:r>
              <a:rPr lang="en-US" dirty="0" smtClean="0">
                <a:solidFill>
                  <a:schemeClr val="accent1">
                    <a:satMod val="150000"/>
                  </a:schemeClr>
                </a:solidFill>
              </a:rPr>
              <a:t>Memory</a:t>
            </a:r>
            <a:endParaRPr lang="en-US" dirty="0">
              <a:solidFill>
                <a:schemeClr val="accent1">
                  <a:satMod val="150000"/>
                </a:schemeClr>
              </a:solidFill>
            </a:endParaRPr>
          </a:p>
        </p:txBody>
      </p:sp>
      <p:sp>
        <p:nvSpPr>
          <p:cNvPr id="442371" name="Rectangle 3"/>
          <p:cNvSpPr>
            <a:spLocks noGrp="1" noChangeArrowheads="1"/>
          </p:cNvSpPr>
          <p:nvPr>
            <p:ph idx="1"/>
          </p:nvPr>
        </p:nvSpPr>
        <p:spPr>
          <a:xfrm>
            <a:off x="381000" y="1447800"/>
            <a:ext cx="7315200" cy="3880773"/>
          </a:xfrm>
        </p:spPr>
        <p:txBody>
          <a:bodyPr rtlCol="0">
            <a:normAutofit/>
          </a:bodyPr>
          <a:lstStyle/>
          <a:p>
            <a:pPr marL="438912" indent="-320040" algn="just" eaLnBrk="1" fontAlgn="auto" hangingPunct="1">
              <a:lnSpc>
                <a:spcPct val="150000"/>
              </a:lnSpc>
              <a:spcBef>
                <a:spcPts val="0"/>
              </a:spcBef>
              <a:spcAft>
                <a:spcPts val="0"/>
              </a:spcAft>
              <a:buFont typeface="Wingdings 2"/>
              <a:buChar char=""/>
              <a:defRPr/>
            </a:pPr>
            <a:r>
              <a:rPr lang="en-US" dirty="0">
                <a:solidFill>
                  <a:schemeClr val="tx1"/>
                </a:solidFill>
              </a:rPr>
              <a:t>Recall that an important challenge in the design of a computer system is to provide a large, fast memory system at an affordable cost. </a:t>
            </a:r>
          </a:p>
          <a:p>
            <a:pPr marL="438912" indent="-320040" algn="just" eaLnBrk="1" fontAlgn="auto" hangingPunct="1">
              <a:lnSpc>
                <a:spcPct val="150000"/>
              </a:lnSpc>
              <a:spcBef>
                <a:spcPts val="0"/>
              </a:spcBef>
              <a:spcAft>
                <a:spcPts val="0"/>
              </a:spcAft>
              <a:buFont typeface="Wingdings 2"/>
              <a:buChar char=""/>
              <a:defRPr/>
            </a:pPr>
            <a:r>
              <a:rPr lang="en-US" dirty="0"/>
              <a:t>Architectural solutions to increase the effective speed and size of the memory system.</a:t>
            </a:r>
          </a:p>
          <a:p>
            <a:pPr marL="438912" indent="-320040" algn="just" eaLnBrk="1" fontAlgn="auto" hangingPunct="1">
              <a:lnSpc>
                <a:spcPct val="150000"/>
              </a:lnSpc>
              <a:spcBef>
                <a:spcPts val="0"/>
              </a:spcBef>
              <a:spcAft>
                <a:spcPts val="0"/>
              </a:spcAft>
              <a:buFont typeface="Wingdings 2"/>
              <a:buChar char=""/>
              <a:defRPr/>
            </a:pPr>
            <a:r>
              <a:rPr lang="en-US" dirty="0"/>
              <a:t>Cache memories were developed to increase the effective speed of the memory system.</a:t>
            </a:r>
          </a:p>
          <a:p>
            <a:pPr marL="438912" indent="-320040" algn="just" eaLnBrk="1" fontAlgn="auto" hangingPunct="1">
              <a:lnSpc>
                <a:spcPct val="150000"/>
              </a:lnSpc>
              <a:spcBef>
                <a:spcPts val="0"/>
              </a:spcBef>
              <a:spcAft>
                <a:spcPts val="0"/>
              </a:spcAft>
              <a:buFont typeface="Wingdings 2"/>
              <a:buChar char=""/>
              <a:defRPr/>
            </a:pPr>
            <a:r>
              <a:rPr lang="en-US" u="sng" dirty="0">
                <a:solidFill>
                  <a:srgbClr val="CC3300"/>
                </a:solidFill>
              </a:rPr>
              <a:t>Virtual memory</a:t>
            </a:r>
            <a:r>
              <a:rPr lang="en-US" dirty="0">
                <a:solidFill>
                  <a:srgbClr val="CC3300"/>
                </a:solidFill>
              </a:rPr>
              <a:t> </a:t>
            </a:r>
            <a:r>
              <a:rPr lang="en-US" dirty="0">
                <a:solidFill>
                  <a:schemeClr val="tx1"/>
                </a:solidFill>
              </a:rPr>
              <a:t>is an architectural solution to increase the effective size of the memory system</a:t>
            </a:r>
            <a:r>
              <a:rPr lang="en-US" dirty="0">
                <a:solidFill>
                  <a:srgbClr val="CC3300"/>
                </a:solidFill>
              </a:rPr>
              <a:t>.</a:t>
            </a:r>
            <a:endParaRPr lang="en-US" dirty="0"/>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5D395F7E-561F-4B25-A9C8-E79DEDED285A}" type="slidenum">
              <a:rPr lang="en-US" altLang="en-US">
                <a:solidFill>
                  <a:srgbClr val="3F3F3F"/>
                </a:solidFill>
                <a:latin typeface="Corbel" panose="020B0503020204020204" pitchFamily="34" charset="0"/>
              </a:rPr>
              <a:pPr algn="l" eaLnBrk="1" hangingPunct="1"/>
              <a:t>56</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CB078A7C-102B-42BD-8AAD-8C898E3969D0}"/>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394" name="Rectangle 2"/>
          <p:cNvSpPr>
            <a:spLocks noGrp="1" noChangeArrowheads="1"/>
          </p:cNvSpPr>
          <p:nvPr>
            <p:ph type="title"/>
          </p:nvPr>
        </p:nvSpPr>
        <p:spPr/>
        <p:txBody>
          <a:bodyPr/>
          <a:lstStyle/>
          <a:p>
            <a:pPr eaLnBrk="1" fontAlgn="auto" hangingPunct="1">
              <a:spcAft>
                <a:spcPts val="0"/>
              </a:spcAft>
              <a:defRPr/>
            </a:pPr>
            <a:r>
              <a:rPr lang="en-US" dirty="0">
                <a:solidFill>
                  <a:schemeClr val="accent1">
                    <a:satMod val="150000"/>
                  </a:schemeClr>
                </a:solidFill>
              </a:rPr>
              <a:t>Virtual </a:t>
            </a:r>
            <a:r>
              <a:rPr lang="en-US" dirty="0" smtClean="0">
                <a:solidFill>
                  <a:schemeClr val="accent1">
                    <a:satMod val="150000"/>
                  </a:schemeClr>
                </a:solidFill>
              </a:rPr>
              <a:t>Memory </a:t>
            </a:r>
            <a:r>
              <a:rPr lang="en-US" dirty="0">
                <a:solidFill>
                  <a:schemeClr val="accent1">
                    <a:satMod val="150000"/>
                  </a:schemeClr>
                </a:solidFill>
              </a:rPr>
              <a:t>(contd..)</a:t>
            </a:r>
          </a:p>
        </p:txBody>
      </p:sp>
      <p:sp>
        <p:nvSpPr>
          <p:cNvPr id="443395" name="Rectangle 3"/>
          <p:cNvSpPr>
            <a:spLocks noGrp="1" noChangeArrowheads="1"/>
          </p:cNvSpPr>
          <p:nvPr>
            <p:ph idx="1"/>
          </p:nvPr>
        </p:nvSpPr>
        <p:spPr>
          <a:xfrm>
            <a:off x="381000" y="1600200"/>
            <a:ext cx="7825741" cy="4402666"/>
          </a:xfrm>
        </p:spPr>
        <p:txBody>
          <a:bodyPr rtlCol="0">
            <a:normAutofit fontScale="85000" lnSpcReduction="10000"/>
          </a:bodyPr>
          <a:lstStyle/>
          <a:p>
            <a:pPr marL="438912" indent="-320040" eaLnBrk="1" fontAlgn="auto" hangingPunct="1">
              <a:lnSpc>
                <a:spcPct val="150000"/>
              </a:lnSpc>
              <a:spcBef>
                <a:spcPts val="0"/>
              </a:spcBef>
              <a:spcAft>
                <a:spcPts val="0"/>
              </a:spcAft>
              <a:buFont typeface="Wingdings 2"/>
              <a:buChar char=""/>
              <a:defRPr/>
            </a:pPr>
            <a:r>
              <a:rPr lang="en-US" dirty="0"/>
              <a:t>Recall that the </a:t>
            </a:r>
            <a:r>
              <a:rPr lang="en-US" dirty="0">
                <a:solidFill>
                  <a:schemeClr val="tx1"/>
                </a:solidFill>
              </a:rPr>
              <a:t>addressable memory space depends on the number of address bits in a computer</a:t>
            </a:r>
            <a:r>
              <a:rPr lang="en-US" dirty="0">
                <a:solidFill>
                  <a:schemeClr val="accent2"/>
                </a:solidFill>
              </a:rPr>
              <a:t>.</a:t>
            </a:r>
          </a:p>
          <a:p>
            <a:pPr marL="731520" lvl="1" indent="-274320" eaLnBrk="1" fontAlgn="auto" hangingPunct="1">
              <a:lnSpc>
                <a:spcPct val="150000"/>
              </a:lnSpc>
              <a:spcAft>
                <a:spcPts val="0"/>
              </a:spcAft>
              <a:buFont typeface="Wingdings"/>
              <a:buChar char=""/>
              <a:defRPr/>
            </a:pPr>
            <a:r>
              <a:rPr lang="en-US" sz="1800" dirty="0"/>
              <a:t>For example, if a computer issues 32-bit addresses, the addressable memory space is 4G bytes.</a:t>
            </a:r>
            <a:endParaRPr lang="en-US" dirty="0"/>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Physical main memory in a computer is generally not as large as the entire possible addressable space.</a:t>
            </a:r>
          </a:p>
          <a:p>
            <a:pPr marL="731520" lvl="1" indent="-274320" eaLnBrk="1" fontAlgn="auto" hangingPunct="1">
              <a:lnSpc>
                <a:spcPct val="150000"/>
              </a:lnSpc>
              <a:spcAft>
                <a:spcPts val="0"/>
              </a:spcAft>
              <a:buFont typeface="Wingdings"/>
              <a:buChar char=""/>
              <a:defRPr/>
            </a:pPr>
            <a:r>
              <a:rPr lang="en-US" sz="1800" dirty="0"/>
              <a:t>Physical memory typically ranges from a few hundred megabytes to 1G bytes.</a:t>
            </a:r>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Large programs that cannot fit completely into the main memory have their parts stored on secondary storage devices such as magnetic disks.</a:t>
            </a:r>
          </a:p>
          <a:p>
            <a:pPr marL="731520" lvl="1" indent="-274320" eaLnBrk="1" fontAlgn="auto" hangingPunct="1">
              <a:lnSpc>
                <a:spcPct val="150000"/>
              </a:lnSpc>
              <a:spcAft>
                <a:spcPts val="0"/>
              </a:spcAft>
              <a:buFont typeface="Wingdings"/>
              <a:buChar char=""/>
              <a:defRPr/>
            </a:pPr>
            <a:r>
              <a:rPr lang="en-US" sz="1800" dirty="0"/>
              <a:t>Pieces of programs must be transferred to the main memory from secondary storage before they can be executed.</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F1BC4E3B-0339-4C9B-A6FC-283E18D6FCAC}" type="slidenum">
              <a:rPr lang="en-US" altLang="en-US">
                <a:solidFill>
                  <a:srgbClr val="3F3F3F"/>
                </a:solidFill>
                <a:latin typeface="Corbel" panose="020B0503020204020204" pitchFamily="34" charset="0"/>
              </a:rPr>
              <a:pPr algn="l" eaLnBrk="1" hangingPunct="1"/>
              <a:t>57</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BEC5E9DB-4810-4B3C-B0E7-8603560EAB79}"/>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Rectangle 2"/>
          <p:cNvSpPr>
            <a:spLocks noGrp="1" noChangeArrowheads="1"/>
          </p:cNvSpPr>
          <p:nvPr>
            <p:ph type="title"/>
          </p:nvPr>
        </p:nvSpPr>
        <p:spPr/>
        <p:txBody>
          <a:bodyPr/>
          <a:lstStyle/>
          <a:p>
            <a:pPr eaLnBrk="1" fontAlgn="auto" hangingPunct="1">
              <a:spcAft>
                <a:spcPts val="0"/>
              </a:spcAft>
              <a:defRPr/>
            </a:pPr>
            <a:r>
              <a:rPr lang="en-US" dirty="0">
                <a:solidFill>
                  <a:schemeClr val="accent1">
                    <a:satMod val="150000"/>
                  </a:schemeClr>
                </a:solidFill>
              </a:rPr>
              <a:t>Virtual </a:t>
            </a:r>
            <a:r>
              <a:rPr lang="en-US" dirty="0" smtClean="0">
                <a:solidFill>
                  <a:schemeClr val="accent1">
                    <a:satMod val="150000"/>
                  </a:schemeClr>
                </a:solidFill>
              </a:rPr>
              <a:t>Memory </a:t>
            </a:r>
            <a:r>
              <a:rPr lang="en-US" dirty="0">
                <a:solidFill>
                  <a:schemeClr val="accent1">
                    <a:satMod val="150000"/>
                  </a:schemeClr>
                </a:solidFill>
              </a:rPr>
              <a:t>(contd..)</a:t>
            </a:r>
          </a:p>
        </p:txBody>
      </p:sp>
      <p:sp>
        <p:nvSpPr>
          <p:cNvPr id="444419" name="Rectangle 3"/>
          <p:cNvSpPr>
            <a:spLocks noGrp="1" noChangeArrowheads="1"/>
          </p:cNvSpPr>
          <p:nvPr>
            <p:ph idx="1"/>
          </p:nvPr>
        </p:nvSpPr>
        <p:spPr>
          <a:xfrm>
            <a:off x="609598" y="1447800"/>
            <a:ext cx="6934201" cy="4593563"/>
          </a:xfrm>
        </p:spPr>
        <p:txBody>
          <a:bodyPr rtlCol="0">
            <a:normAutofit fontScale="92500" lnSpcReduction="10000"/>
          </a:bodyPr>
          <a:lstStyle/>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When a new piece of a program is to be transferred to the main memory, and the main memory is full, then some other piece in the main memory must be replaced. </a:t>
            </a:r>
          </a:p>
          <a:p>
            <a:pPr marL="731520" lvl="1" indent="-274320" eaLnBrk="1" fontAlgn="auto" hangingPunct="1">
              <a:lnSpc>
                <a:spcPct val="150000"/>
              </a:lnSpc>
              <a:spcAft>
                <a:spcPts val="0"/>
              </a:spcAft>
              <a:buFont typeface="Wingdings"/>
              <a:buChar char=""/>
              <a:defRPr/>
            </a:pPr>
            <a:r>
              <a:rPr lang="en-US" sz="1800" dirty="0"/>
              <a:t>Recall this is very similar to what we studied in case of cache memories.</a:t>
            </a:r>
            <a:endParaRPr lang="en-US" dirty="0"/>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Operating system automatically transfers data between the main memory and secondary storage.</a:t>
            </a:r>
          </a:p>
          <a:p>
            <a:pPr marL="731520" lvl="1" indent="-274320" eaLnBrk="1" fontAlgn="auto" hangingPunct="1">
              <a:lnSpc>
                <a:spcPct val="150000"/>
              </a:lnSpc>
              <a:spcAft>
                <a:spcPts val="0"/>
              </a:spcAft>
              <a:buFont typeface="Wingdings"/>
              <a:buChar char=""/>
              <a:defRPr/>
            </a:pPr>
            <a:r>
              <a:rPr lang="en-US" sz="1800" dirty="0"/>
              <a:t>Application programmer need not be concerned with this transfer.</a:t>
            </a:r>
          </a:p>
          <a:p>
            <a:pPr marL="731520" lvl="1" indent="-274320" eaLnBrk="1" fontAlgn="auto" hangingPunct="1">
              <a:lnSpc>
                <a:spcPct val="150000"/>
              </a:lnSpc>
              <a:spcAft>
                <a:spcPts val="0"/>
              </a:spcAft>
              <a:buFont typeface="Wingdings"/>
              <a:buChar char=""/>
              <a:defRPr/>
            </a:pPr>
            <a:r>
              <a:rPr lang="en-US" sz="1800" dirty="0"/>
              <a:t>Also, application programmer does not need to be aware of the limitations imposed by the available physical memory.</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07DA302E-5B2C-41EF-947C-5B5F15A20913}" type="slidenum">
              <a:rPr lang="en-US" altLang="en-US">
                <a:solidFill>
                  <a:srgbClr val="3F3F3F"/>
                </a:solidFill>
                <a:latin typeface="Corbel" panose="020B0503020204020204" pitchFamily="34" charset="0"/>
              </a:rPr>
              <a:pPr algn="l" eaLnBrk="1" hangingPunct="1"/>
              <a:t>58</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D9FFB775-C358-4BFD-AC15-ACF97B856475}"/>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noChangeArrowheads="1"/>
          </p:cNvSpPr>
          <p:nvPr>
            <p:ph type="title"/>
          </p:nvPr>
        </p:nvSpPr>
        <p:spPr/>
        <p:txBody>
          <a:bodyPr/>
          <a:lstStyle/>
          <a:p>
            <a:pPr eaLnBrk="1" fontAlgn="auto" hangingPunct="1">
              <a:spcAft>
                <a:spcPts val="0"/>
              </a:spcAft>
              <a:defRPr/>
            </a:pPr>
            <a:r>
              <a:rPr lang="en-US" dirty="0">
                <a:solidFill>
                  <a:schemeClr val="accent1">
                    <a:satMod val="150000"/>
                  </a:schemeClr>
                </a:solidFill>
              </a:rPr>
              <a:t>Virtual </a:t>
            </a:r>
            <a:r>
              <a:rPr lang="en-US" dirty="0" smtClean="0">
                <a:solidFill>
                  <a:schemeClr val="accent1">
                    <a:satMod val="150000"/>
                  </a:schemeClr>
                </a:solidFill>
              </a:rPr>
              <a:t>Memory </a:t>
            </a:r>
            <a:r>
              <a:rPr lang="en-US" dirty="0">
                <a:solidFill>
                  <a:schemeClr val="accent1">
                    <a:satMod val="150000"/>
                  </a:schemeClr>
                </a:solidFill>
              </a:rPr>
              <a:t>(contd..)</a:t>
            </a:r>
          </a:p>
        </p:txBody>
      </p:sp>
      <p:sp>
        <p:nvSpPr>
          <p:cNvPr id="445443" name="Rectangle 3"/>
          <p:cNvSpPr>
            <a:spLocks noGrp="1" noChangeArrowheads="1"/>
          </p:cNvSpPr>
          <p:nvPr>
            <p:ph idx="1"/>
          </p:nvPr>
        </p:nvSpPr>
        <p:spPr>
          <a:xfrm>
            <a:off x="457200" y="1600200"/>
            <a:ext cx="8016241" cy="4402666"/>
          </a:xfrm>
        </p:spPr>
        <p:txBody>
          <a:bodyPr rtlCol="0">
            <a:normAutofit/>
          </a:bodyPr>
          <a:lstStyle/>
          <a:p>
            <a:pPr marL="438912" indent="-320040" eaLnBrk="1" fontAlgn="auto" hangingPunct="1">
              <a:lnSpc>
                <a:spcPct val="100000"/>
              </a:lnSpc>
              <a:spcBef>
                <a:spcPts val="0"/>
              </a:spcBef>
              <a:spcAft>
                <a:spcPts val="0"/>
              </a:spcAft>
              <a:buFont typeface="Wingdings 2"/>
              <a:buChar char=""/>
              <a:defRPr/>
            </a:pPr>
            <a:r>
              <a:rPr lang="en-US" dirty="0">
                <a:solidFill>
                  <a:schemeClr val="tx1"/>
                </a:solidFill>
              </a:rPr>
              <a:t>Techniques that automatically move program and data between main memory and secondary storage when they are required for execution are called </a:t>
            </a:r>
            <a:r>
              <a:rPr lang="en-US" u="sng" dirty="0">
                <a:solidFill>
                  <a:schemeClr val="tx1"/>
                </a:solidFill>
              </a:rPr>
              <a:t>virtual-memory</a:t>
            </a:r>
            <a:r>
              <a:rPr lang="en-US" dirty="0">
                <a:solidFill>
                  <a:schemeClr val="tx1"/>
                </a:solidFill>
              </a:rPr>
              <a:t> techniques. </a:t>
            </a:r>
          </a:p>
          <a:p>
            <a:pPr marL="438912" indent="-320040" eaLnBrk="1" fontAlgn="auto" hangingPunct="1">
              <a:lnSpc>
                <a:spcPct val="100000"/>
              </a:lnSpc>
              <a:spcBef>
                <a:spcPts val="0"/>
              </a:spcBef>
              <a:spcAft>
                <a:spcPts val="0"/>
              </a:spcAft>
              <a:buFont typeface="Wingdings 2"/>
              <a:buChar char=""/>
              <a:defRPr/>
            </a:pPr>
            <a:r>
              <a:rPr lang="en-US" dirty="0">
                <a:solidFill>
                  <a:schemeClr val="tx1"/>
                </a:solidFill>
              </a:rPr>
              <a:t>Programs and processors reference </a:t>
            </a:r>
            <a:r>
              <a:rPr lang="en-US" dirty="0"/>
              <a:t>an instruction or data independent of the size of the main memory.</a:t>
            </a:r>
          </a:p>
          <a:p>
            <a:pPr marL="438912" indent="-320040" eaLnBrk="1" fontAlgn="auto" hangingPunct="1">
              <a:lnSpc>
                <a:spcPct val="100000"/>
              </a:lnSpc>
              <a:spcBef>
                <a:spcPts val="0"/>
              </a:spcBef>
              <a:spcAft>
                <a:spcPts val="0"/>
              </a:spcAft>
              <a:buFont typeface="Wingdings 2"/>
              <a:buChar char=""/>
              <a:defRPr/>
            </a:pPr>
            <a:r>
              <a:rPr lang="en-US" dirty="0"/>
              <a:t>Processor issues binary addresses for instructions and data </a:t>
            </a:r>
            <a:r>
              <a:rPr lang="en-US" dirty="0">
                <a:solidFill>
                  <a:schemeClr val="accent2"/>
                </a:solidFill>
              </a:rPr>
              <a:t>called logical </a:t>
            </a:r>
            <a:r>
              <a:rPr lang="en-US" dirty="0">
                <a:solidFill>
                  <a:schemeClr val="tx1"/>
                </a:solidFill>
              </a:rPr>
              <a:t>or virtual addresses. </a:t>
            </a:r>
          </a:p>
          <a:p>
            <a:pPr marL="438912" indent="-320040" eaLnBrk="1" fontAlgn="auto" hangingPunct="1">
              <a:lnSpc>
                <a:spcPct val="100000"/>
              </a:lnSpc>
              <a:spcBef>
                <a:spcPts val="0"/>
              </a:spcBef>
              <a:spcAft>
                <a:spcPts val="0"/>
              </a:spcAft>
              <a:buFont typeface="Wingdings 2"/>
              <a:buChar char=""/>
              <a:defRPr/>
            </a:pPr>
            <a:r>
              <a:rPr lang="en-US" dirty="0">
                <a:solidFill>
                  <a:schemeClr val="tx1"/>
                </a:solidFill>
              </a:rPr>
              <a:t>Virtual addresses are translated into physical addresses</a:t>
            </a:r>
            <a:r>
              <a:rPr lang="en-US" dirty="0"/>
              <a:t> by a combination of hardware and software subsystems. </a:t>
            </a:r>
          </a:p>
          <a:p>
            <a:pPr marL="731520" lvl="1" indent="-274320" eaLnBrk="1" fontAlgn="auto" hangingPunct="1">
              <a:lnSpc>
                <a:spcPct val="100000"/>
              </a:lnSpc>
              <a:spcAft>
                <a:spcPts val="0"/>
              </a:spcAft>
              <a:buFont typeface="Wingdings"/>
              <a:buChar char=""/>
              <a:defRPr/>
            </a:pPr>
            <a:r>
              <a:rPr lang="en-US" sz="1800" dirty="0"/>
              <a:t>If virtual address refers to a part of the program that is currently in the main memory, it is accessed immediately.</a:t>
            </a:r>
          </a:p>
          <a:p>
            <a:pPr marL="731520" lvl="1" indent="-274320" eaLnBrk="1" fontAlgn="auto" hangingPunct="1">
              <a:lnSpc>
                <a:spcPct val="100000"/>
              </a:lnSpc>
              <a:spcAft>
                <a:spcPts val="0"/>
              </a:spcAft>
              <a:buFont typeface="Wingdings"/>
              <a:buChar char=""/>
              <a:defRPr/>
            </a:pPr>
            <a:r>
              <a:rPr lang="en-US" sz="1800" dirty="0"/>
              <a:t>If the address refers to a part of the program that is not currently in the main memory, it is first transferred to the main memory before it can be used.</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D90275CC-F269-4E83-A418-39593EAB24E4}" type="slidenum">
              <a:rPr lang="en-US" altLang="en-US">
                <a:solidFill>
                  <a:srgbClr val="3F3F3F"/>
                </a:solidFill>
                <a:latin typeface="Corbel" panose="020B0503020204020204" pitchFamily="34" charset="0"/>
              </a:rPr>
              <a:pPr algn="l" eaLnBrk="1" hangingPunct="1"/>
              <a:t>59</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23F32A9E-85D9-4FEE-BD98-594648529C16}"/>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eaLnBrk="1" fontAlgn="auto" hangingPunct="1">
              <a:spcAft>
                <a:spcPts val="0"/>
              </a:spcAft>
              <a:defRPr/>
            </a:pPr>
            <a:r>
              <a:rPr lang="en-US" dirty="0">
                <a:solidFill>
                  <a:schemeClr val="accent1">
                    <a:satMod val="150000"/>
                  </a:schemeClr>
                </a:solidFill>
              </a:rPr>
              <a:t>The Memory System</a:t>
            </a:r>
          </a:p>
        </p:txBody>
      </p:sp>
      <p:sp>
        <p:nvSpPr>
          <p:cNvPr id="12291" name="Subtitle 2"/>
          <p:cNvSpPr>
            <a:spLocks noGrp="1"/>
          </p:cNvSpPr>
          <p:nvPr>
            <p:ph type="subTitle" idx="1"/>
          </p:nvPr>
        </p:nvSpPr>
        <p:spPr/>
        <p:txBody>
          <a:bodyPr/>
          <a:lstStyle/>
          <a:p>
            <a:pPr eaLnBrk="1" hangingPunct="1"/>
            <a:r>
              <a:rPr lang="en-US" altLang="en-US" dirty="0"/>
              <a:t>Semiconductor RAM memories </a:t>
            </a:r>
          </a:p>
        </p:txBody>
      </p:sp>
      <p:pic>
        <p:nvPicPr>
          <p:cNvPr id="3" name="Picture 2">
            <a:extLst>
              <a:ext uri="{FF2B5EF4-FFF2-40B4-BE49-F238E27FC236}">
                <a16:creationId xmlns:a16="http://schemas.microsoft.com/office/drawing/2014/main" xmlns="" id="{97180971-5235-4AE4-AD47-0BC67296A057}"/>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
    </mc:Choice>
    <mc:Fallback>
      <p:transition spd="slow" advTm="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466" name="Rectangle 2"/>
          <p:cNvSpPr>
            <a:spLocks noGrp="1" noChangeArrowheads="1"/>
          </p:cNvSpPr>
          <p:nvPr>
            <p:ph type="title"/>
          </p:nvPr>
        </p:nvSpPr>
        <p:spPr>
          <a:xfrm>
            <a:off x="822960" y="286605"/>
            <a:ext cx="7543800" cy="1077058"/>
          </a:xfrm>
        </p:spPr>
        <p:txBody>
          <a:bodyPr/>
          <a:lstStyle/>
          <a:p>
            <a:pPr eaLnBrk="1" fontAlgn="auto" hangingPunct="1">
              <a:spcAft>
                <a:spcPts val="0"/>
              </a:spcAft>
              <a:defRPr/>
            </a:pPr>
            <a:r>
              <a:rPr lang="en-US" dirty="0">
                <a:solidFill>
                  <a:schemeClr val="accent1">
                    <a:satMod val="150000"/>
                  </a:schemeClr>
                </a:solidFill>
              </a:rPr>
              <a:t>Virtual </a:t>
            </a:r>
            <a:r>
              <a:rPr lang="en-US" dirty="0" smtClean="0">
                <a:solidFill>
                  <a:schemeClr val="accent1">
                    <a:satMod val="150000"/>
                  </a:schemeClr>
                </a:solidFill>
              </a:rPr>
              <a:t>Memory </a:t>
            </a:r>
            <a:r>
              <a:rPr lang="en-US" dirty="0">
                <a:solidFill>
                  <a:schemeClr val="accent1">
                    <a:satMod val="150000"/>
                  </a:schemeClr>
                </a:solidFill>
              </a:rPr>
              <a:t>O</a:t>
            </a:r>
            <a:r>
              <a:rPr lang="en-US" dirty="0" smtClean="0">
                <a:solidFill>
                  <a:schemeClr val="accent1">
                    <a:satMod val="150000"/>
                  </a:schemeClr>
                </a:solidFill>
              </a:rPr>
              <a:t>rganization</a:t>
            </a:r>
            <a:endParaRPr lang="en-US" dirty="0">
              <a:solidFill>
                <a:schemeClr val="accent1">
                  <a:satMod val="150000"/>
                </a:schemeClr>
              </a:solidFill>
            </a:endParaRPr>
          </a:p>
        </p:txBody>
      </p:sp>
      <p:sp>
        <p:nvSpPr>
          <p:cNvPr id="45" name="Slide Number Placeholder 3"/>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5F3EE965-8782-49E7-9067-64222BE87ABA}" type="slidenum">
              <a:rPr lang="en-US" altLang="en-US">
                <a:solidFill>
                  <a:srgbClr val="3F3F3F"/>
                </a:solidFill>
                <a:latin typeface="Corbel" panose="020B0503020204020204" pitchFamily="34" charset="0"/>
              </a:rPr>
              <a:pPr algn="l" eaLnBrk="1" hangingPunct="1"/>
              <a:t>60</a:t>
            </a:fld>
            <a:endParaRPr lang="en-US" altLang="en-US">
              <a:solidFill>
                <a:srgbClr val="3F3F3F"/>
              </a:solidFill>
              <a:latin typeface="Corbel" panose="020B0503020204020204" pitchFamily="34" charset="0"/>
            </a:endParaRPr>
          </a:p>
        </p:txBody>
      </p:sp>
      <p:sp>
        <p:nvSpPr>
          <p:cNvPr id="57347" name="Rectangle 45"/>
          <p:cNvSpPr>
            <a:spLocks noChangeArrowheads="1"/>
          </p:cNvSpPr>
          <p:nvPr/>
        </p:nvSpPr>
        <p:spPr bwMode="auto">
          <a:xfrm>
            <a:off x="731838" y="1534378"/>
            <a:ext cx="8183562" cy="5323621"/>
          </a:xfrm>
          <a:prstGeom prst="rect">
            <a:avLst/>
          </a:prstGeom>
          <a:solidFill>
            <a:srgbClr val="DDDDDD"/>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57349" name="Rectangle 4"/>
          <p:cNvSpPr>
            <a:spLocks noChangeArrowheads="1"/>
          </p:cNvSpPr>
          <p:nvPr/>
        </p:nvSpPr>
        <p:spPr bwMode="auto">
          <a:xfrm>
            <a:off x="833438" y="4641850"/>
            <a:ext cx="311150"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300">
                <a:solidFill>
                  <a:srgbClr val="000000"/>
                </a:solidFill>
                <a:latin typeface="Nimbus Roman No9 L"/>
              </a:rPr>
              <a:t>Data</a:t>
            </a:r>
            <a:endParaRPr lang="en-US" altLang="en-US" sz="2400">
              <a:latin typeface="Corbel" panose="020B0503020204020204" pitchFamily="34" charset="0"/>
            </a:endParaRPr>
          </a:p>
        </p:txBody>
      </p:sp>
      <p:sp>
        <p:nvSpPr>
          <p:cNvPr id="57350" name="Rectangle 5"/>
          <p:cNvSpPr>
            <a:spLocks noChangeArrowheads="1"/>
          </p:cNvSpPr>
          <p:nvPr/>
        </p:nvSpPr>
        <p:spPr bwMode="auto">
          <a:xfrm>
            <a:off x="833438" y="2938462"/>
            <a:ext cx="311150"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300">
                <a:solidFill>
                  <a:srgbClr val="000000"/>
                </a:solidFill>
                <a:latin typeface="Nimbus Roman No9 L"/>
              </a:rPr>
              <a:t>Data</a:t>
            </a:r>
            <a:endParaRPr lang="en-US" altLang="en-US" sz="2400">
              <a:latin typeface="Corbel" panose="020B0503020204020204" pitchFamily="34" charset="0"/>
            </a:endParaRPr>
          </a:p>
        </p:txBody>
      </p:sp>
      <p:sp>
        <p:nvSpPr>
          <p:cNvPr id="57351" name="Rectangle 6"/>
          <p:cNvSpPr>
            <a:spLocks noChangeArrowheads="1"/>
          </p:cNvSpPr>
          <p:nvPr/>
        </p:nvSpPr>
        <p:spPr bwMode="auto">
          <a:xfrm>
            <a:off x="2232025" y="5772150"/>
            <a:ext cx="930275"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300">
                <a:solidFill>
                  <a:srgbClr val="000000"/>
                </a:solidFill>
                <a:latin typeface="Nimbus Roman No9 L"/>
              </a:rPr>
              <a:t>DMA transfer</a:t>
            </a:r>
            <a:endParaRPr lang="en-US" altLang="en-US" sz="2400">
              <a:latin typeface="Corbel" panose="020B0503020204020204" pitchFamily="34" charset="0"/>
            </a:endParaRPr>
          </a:p>
        </p:txBody>
      </p:sp>
      <p:sp>
        <p:nvSpPr>
          <p:cNvPr id="57352" name="Rectangle 7"/>
          <p:cNvSpPr>
            <a:spLocks noChangeArrowheads="1"/>
          </p:cNvSpPr>
          <p:nvPr/>
        </p:nvSpPr>
        <p:spPr bwMode="auto">
          <a:xfrm>
            <a:off x="2967038" y="4641850"/>
            <a:ext cx="1093787"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300">
                <a:solidFill>
                  <a:srgbClr val="000000"/>
                </a:solidFill>
                <a:latin typeface="Nimbus Roman No9 L"/>
              </a:rPr>
              <a:t>Physical address</a:t>
            </a:r>
            <a:endParaRPr lang="en-US" altLang="en-US" sz="2400">
              <a:latin typeface="Corbel" panose="020B0503020204020204" pitchFamily="34" charset="0"/>
            </a:endParaRPr>
          </a:p>
        </p:txBody>
      </p:sp>
      <p:sp>
        <p:nvSpPr>
          <p:cNvPr id="57353" name="Rectangle 8"/>
          <p:cNvSpPr>
            <a:spLocks noChangeArrowheads="1"/>
          </p:cNvSpPr>
          <p:nvPr/>
        </p:nvSpPr>
        <p:spPr bwMode="auto">
          <a:xfrm>
            <a:off x="2967038" y="3494087"/>
            <a:ext cx="1093787"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300">
                <a:solidFill>
                  <a:srgbClr val="000000"/>
                </a:solidFill>
                <a:latin typeface="Nimbus Roman No9 L"/>
              </a:rPr>
              <a:t>Physical address</a:t>
            </a:r>
            <a:endParaRPr lang="en-US" altLang="en-US" sz="2400">
              <a:latin typeface="Corbel" panose="020B0503020204020204" pitchFamily="34" charset="0"/>
            </a:endParaRPr>
          </a:p>
        </p:txBody>
      </p:sp>
      <p:sp>
        <p:nvSpPr>
          <p:cNvPr id="57354" name="Rectangle 9"/>
          <p:cNvSpPr>
            <a:spLocks noChangeArrowheads="1"/>
          </p:cNvSpPr>
          <p:nvPr/>
        </p:nvSpPr>
        <p:spPr bwMode="auto">
          <a:xfrm>
            <a:off x="2967038" y="2365375"/>
            <a:ext cx="1003300"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300">
                <a:solidFill>
                  <a:srgbClr val="000000"/>
                </a:solidFill>
                <a:latin typeface="Nimbus Roman No9 L"/>
              </a:rPr>
              <a:t>Virtual address</a:t>
            </a:r>
            <a:endParaRPr lang="en-US" altLang="en-US" sz="2400">
              <a:latin typeface="Corbel" panose="020B0503020204020204" pitchFamily="34" charset="0"/>
            </a:endParaRPr>
          </a:p>
        </p:txBody>
      </p:sp>
      <p:sp>
        <p:nvSpPr>
          <p:cNvPr id="57355" name="Rectangle 10"/>
          <p:cNvSpPr>
            <a:spLocks noChangeArrowheads="1"/>
          </p:cNvSpPr>
          <p:nvPr/>
        </p:nvSpPr>
        <p:spPr bwMode="auto">
          <a:xfrm>
            <a:off x="1658938" y="6345237"/>
            <a:ext cx="828675"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300" dirty="0">
                <a:solidFill>
                  <a:srgbClr val="000000"/>
                </a:solidFill>
                <a:latin typeface="Nimbus Roman No9 L"/>
              </a:rPr>
              <a:t>Disk storage</a:t>
            </a:r>
            <a:endParaRPr lang="en-US" altLang="en-US" sz="2400" dirty="0">
              <a:latin typeface="Corbel" panose="020B0503020204020204" pitchFamily="34" charset="0"/>
            </a:endParaRPr>
          </a:p>
        </p:txBody>
      </p:sp>
      <p:sp>
        <p:nvSpPr>
          <p:cNvPr id="57356" name="Rectangle 11"/>
          <p:cNvSpPr>
            <a:spLocks noChangeArrowheads="1"/>
          </p:cNvSpPr>
          <p:nvPr/>
        </p:nvSpPr>
        <p:spPr bwMode="auto">
          <a:xfrm>
            <a:off x="1604963" y="5199062"/>
            <a:ext cx="939800"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300">
                <a:solidFill>
                  <a:srgbClr val="000000"/>
                </a:solidFill>
                <a:latin typeface="Nimbus Roman No9 L"/>
              </a:rPr>
              <a:t>Main memory</a:t>
            </a:r>
            <a:endParaRPr lang="en-US" altLang="en-US" sz="2400">
              <a:latin typeface="Corbel" panose="020B0503020204020204" pitchFamily="34" charset="0"/>
            </a:endParaRPr>
          </a:p>
        </p:txBody>
      </p:sp>
      <p:sp>
        <p:nvSpPr>
          <p:cNvPr id="57357" name="Rectangle 12"/>
          <p:cNvSpPr>
            <a:spLocks noChangeArrowheads="1"/>
          </p:cNvSpPr>
          <p:nvPr/>
        </p:nvSpPr>
        <p:spPr bwMode="auto">
          <a:xfrm>
            <a:off x="1855788" y="4068762"/>
            <a:ext cx="411162"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300">
                <a:solidFill>
                  <a:srgbClr val="000000"/>
                </a:solidFill>
                <a:latin typeface="Nimbus Roman No9 L"/>
              </a:rPr>
              <a:t>Cache</a:t>
            </a:r>
            <a:endParaRPr lang="en-US" altLang="en-US" sz="2400">
              <a:latin typeface="Corbel" panose="020B0503020204020204" pitchFamily="34" charset="0"/>
            </a:endParaRPr>
          </a:p>
        </p:txBody>
      </p:sp>
      <p:sp>
        <p:nvSpPr>
          <p:cNvPr id="57358" name="Rectangle 13"/>
          <p:cNvSpPr>
            <a:spLocks noChangeArrowheads="1"/>
          </p:cNvSpPr>
          <p:nvPr/>
        </p:nvSpPr>
        <p:spPr bwMode="auto">
          <a:xfrm>
            <a:off x="2573338" y="2938462"/>
            <a:ext cx="411162"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300">
                <a:solidFill>
                  <a:srgbClr val="000000"/>
                </a:solidFill>
                <a:latin typeface="Nimbus Roman No9 L"/>
              </a:rPr>
              <a:t>MMU</a:t>
            </a:r>
            <a:endParaRPr lang="en-US" altLang="en-US" sz="2400">
              <a:latin typeface="Corbel" panose="020B0503020204020204" pitchFamily="34" charset="0"/>
            </a:endParaRPr>
          </a:p>
        </p:txBody>
      </p:sp>
      <p:sp>
        <p:nvSpPr>
          <p:cNvPr id="57359" name="Rectangle 14"/>
          <p:cNvSpPr>
            <a:spLocks noChangeArrowheads="1"/>
          </p:cNvSpPr>
          <p:nvPr/>
        </p:nvSpPr>
        <p:spPr bwMode="auto">
          <a:xfrm>
            <a:off x="1747838" y="1790700"/>
            <a:ext cx="641350"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300">
                <a:solidFill>
                  <a:srgbClr val="000000"/>
                </a:solidFill>
                <a:latin typeface="Nimbus Roman No9 L"/>
              </a:rPr>
              <a:t>Processor</a:t>
            </a:r>
            <a:endParaRPr lang="en-US" altLang="en-US" sz="2400">
              <a:latin typeface="Corbel" panose="020B0503020204020204" pitchFamily="34" charset="0"/>
            </a:endParaRPr>
          </a:p>
        </p:txBody>
      </p:sp>
      <p:sp>
        <p:nvSpPr>
          <p:cNvPr id="57360" name="Freeform 15"/>
          <p:cNvSpPr>
            <a:spLocks/>
          </p:cNvSpPr>
          <p:nvPr/>
        </p:nvSpPr>
        <p:spPr bwMode="auto">
          <a:xfrm>
            <a:off x="2752725" y="4911725"/>
            <a:ext cx="53975" cy="107950"/>
          </a:xfrm>
          <a:custGeom>
            <a:avLst/>
            <a:gdLst>
              <a:gd name="T0" fmla="*/ 0 w 3"/>
              <a:gd name="T1" fmla="*/ 0 h 6"/>
              <a:gd name="T2" fmla="*/ 647394217 w 3"/>
              <a:gd name="T3" fmla="*/ 1942200361 h 6"/>
              <a:gd name="T4" fmla="*/ 971100181 w 3"/>
              <a:gd name="T5" fmla="*/ 0 h 6"/>
              <a:gd name="T6" fmla="*/ 647394217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2" y="6"/>
                </a:lnTo>
                <a:lnTo>
                  <a:pt x="3" y="0"/>
                </a:lnTo>
                <a:lnTo>
                  <a:pt x="2"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61" name="Freeform 16"/>
          <p:cNvSpPr>
            <a:spLocks/>
          </p:cNvSpPr>
          <p:nvPr/>
        </p:nvSpPr>
        <p:spPr bwMode="auto">
          <a:xfrm>
            <a:off x="2752725" y="4911725"/>
            <a:ext cx="53975" cy="107950"/>
          </a:xfrm>
          <a:custGeom>
            <a:avLst/>
            <a:gdLst>
              <a:gd name="T0" fmla="*/ 0 w 34"/>
              <a:gd name="T1" fmla="*/ 0 h 68"/>
              <a:gd name="T2" fmla="*/ 55443437 w 34"/>
              <a:gd name="T3" fmla="*/ 171370598 h 68"/>
              <a:gd name="T4" fmla="*/ 85685299 w 34"/>
              <a:gd name="T5" fmla="*/ 0 h 68"/>
              <a:gd name="T6" fmla="*/ 55443437 w 34"/>
              <a:gd name="T7" fmla="*/ 0 h 68"/>
              <a:gd name="T8" fmla="*/ 0 w 34"/>
              <a:gd name="T9" fmla="*/ 0 h 68"/>
              <a:gd name="T10" fmla="*/ 0 60000 65536"/>
              <a:gd name="T11" fmla="*/ 0 60000 65536"/>
              <a:gd name="T12" fmla="*/ 0 60000 65536"/>
              <a:gd name="T13" fmla="*/ 0 60000 65536"/>
              <a:gd name="T14" fmla="*/ 0 60000 65536"/>
              <a:gd name="T15" fmla="*/ 0 w 34"/>
              <a:gd name="T16" fmla="*/ 0 h 68"/>
              <a:gd name="T17" fmla="*/ 34 w 34"/>
              <a:gd name="T18" fmla="*/ 68 h 68"/>
            </a:gdLst>
            <a:ahLst/>
            <a:cxnLst>
              <a:cxn ang="T10">
                <a:pos x="T0" y="T1"/>
              </a:cxn>
              <a:cxn ang="T11">
                <a:pos x="T2" y="T3"/>
              </a:cxn>
              <a:cxn ang="T12">
                <a:pos x="T4" y="T5"/>
              </a:cxn>
              <a:cxn ang="T13">
                <a:pos x="T6" y="T7"/>
              </a:cxn>
              <a:cxn ang="T14">
                <a:pos x="T8" y="T9"/>
              </a:cxn>
            </a:cxnLst>
            <a:rect l="T15" t="T16" r="T17" b="T18"/>
            <a:pathLst>
              <a:path w="34" h="68">
                <a:moveTo>
                  <a:pt x="0" y="0"/>
                </a:moveTo>
                <a:lnTo>
                  <a:pt x="22" y="68"/>
                </a:lnTo>
                <a:lnTo>
                  <a:pt x="34" y="0"/>
                </a:lnTo>
                <a:lnTo>
                  <a:pt x="22"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62" name="Line 17"/>
          <p:cNvSpPr>
            <a:spLocks noChangeShapeType="1"/>
          </p:cNvSpPr>
          <p:nvPr/>
        </p:nvSpPr>
        <p:spPr bwMode="auto">
          <a:xfrm flipV="1">
            <a:off x="2787650" y="4427537"/>
            <a:ext cx="1588" cy="4841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7363" name="Freeform 18"/>
          <p:cNvSpPr>
            <a:spLocks/>
          </p:cNvSpPr>
          <p:nvPr/>
        </p:nvSpPr>
        <p:spPr bwMode="auto">
          <a:xfrm>
            <a:off x="2752725" y="3783012"/>
            <a:ext cx="53975" cy="106363"/>
          </a:xfrm>
          <a:custGeom>
            <a:avLst/>
            <a:gdLst>
              <a:gd name="T0" fmla="*/ 0 w 3"/>
              <a:gd name="T1" fmla="*/ 0 h 6"/>
              <a:gd name="T2" fmla="*/ 647394217 w 3"/>
              <a:gd name="T3" fmla="*/ 1885514583 h 6"/>
              <a:gd name="T4" fmla="*/ 971100181 w 3"/>
              <a:gd name="T5" fmla="*/ 0 h 6"/>
              <a:gd name="T6" fmla="*/ 647394217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2" y="6"/>
                </a:lnTo>
                <a:lnTo>
                  <a:pt x="3" y="0"/>
                </a:lnTo>
                <a:lnTo>
                  <a:pt x="2" y="0"/>
                </a:lnTo>
                <a:lnTo>
                  <a:pt x="0" y="0"/>
                </a:lnTo>
              </a:path>
            </a:pathLst>
          </a:custGeom>
          <a:noFill/>
          <a:ln w="17526">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64" name="Freeform 19"/>
          <p:cNvSpPr>
            <a:spLocks/>
          </p:cNvSpPr>
          <p:nvPr/>
        </p:nvSpPr>
        <p:spPr bwMode="auto">
          <a:xfrm>
            <a:off x="2752725" y="3783012"/>
            <a:ext cx="53975" cy="106363"/>
          </a:xfrm>
          <a:custGeom>
            <a:avLst/>
            <a:gdLst>
              <a:gd name="T0" fmla="*/ 0 w 34"/>
              <a:gd name="T1" fmla="*/ 0 h 67"/>
              <a:gd name="T2" fmla="*/ 55443437 w 34"/>
              <a:gd name="T3" fmla="*/ 168852029 h 67"/>
              <a:gd name="T4" fmla="*/ 85685299 w 34"/>
              <a:gd name="T5" fmla="*/ 0 h 67"/>
              <a:gd name="T6" fmla="*/ 55443437 w 34"/>
              <a:gd name="T7" fmla="*/ 0 h 67"/>
              <a:gd name="T8" fmla="*/ 0 w 34"/>
              <a:gd name="T9" fmla="*/ 0 h 67"/>
              <a:gd name="T10" fmla="*/ 0 60000 65536"/>
              <a:gd name="T11" fmla="*/ 0 60000 65536"/>
              <a:gd name="T12" fmla="*/ 0 60000 65536"/>
              <a:gd name="T13" fmla="*/ 0 60000 65536"/>
              <a:gd name="T14" fmla="*/ 0 60000 65536"/>
              <a:gd name="T15" fmla="*/ 0 w 34"/>
              <a:gd name="T16" fmla="*/ 0 h 67"/>
              <a:gd name="T17" fmla="*/ 34 w 34"/>
              <a:gd name="T18" fmla="*/ 67 h 67"/>
            </a:gdLst>
            <a:ahLst/>
            <a:cxnLst>
              <a:cxn ang="T10">
                <a:pos x="T0" y="T1"/>
              </a:cxn>
              <a:cxn ang="T11">
                <a:pos x="T2" y="T3"/>
              </a:cxn>
              <a:cxn ang="T12">
                <a:pos x="T4" y="T5"/>
              </a:cxn>
              <a:cxn ang="T13">
                <a:pos x="T6" y="T7"/>
              </a:cxn>
              <a:cxn ang="T14">
                <a:pos x="T8" y="T9"/>
              </a:cxn>
            </a:cxnLst>
            <a:rect l="T15" t="T16" r="T17" b="T18"/>
            <a:pathLst>
              <a:path w="34" h="67">
                <a:moveTo>
                  <a:pt x="0" y="0"/>
                </a:moveTo>
                <a:lnTo>
                  <a:pt x="22" y="67"/>
                </a:lnTo>
                <a:lnTo>
                  <a:pt x="34" y="0"/>
                </a:lnTo>
                <a:lnTo>
                  <a:pt x="22" y="0"/>
                </a:lnTo>
                <a:lnTo>
                  <a:pt x="0" y="0"/>
                </a:lnTo>
                <a:close/>
              </a:path>
            </a:pathLst>
          </a:custGeom>
          <a:solidFill>
            <a:srgbClr val="CC3300"/>
          </a:solidFill>
          <a:ln w="0">
            <a:solidFill>
              <a:srgbClr val="CC33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65" name="Line 20"/>
          <p:cNvSpPr>
            <a:spLocks noChangeShapeType="1"/>
          </p:cNvSpPr>
          <p:nvPr/>
        </p:nvSpPr>
        <p:spPr bwMode="auto">
          <a:xfrm flipV="1">
            <a:off x="2787650" y="3298825"/>
            <a:ext cx="1588" cy="484187"/>
          </a:xfrm>
          <a:prstGeom prst="line">
            <a:avLst/>
          </a:prstGeom>
          <a:noFill/>
          <a:ln w="17526">
            <a:solidFill>
              <a:srgbClr val="CC33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7366" name="Freeform 21"/>
          <p:cNvSpPr>
            <a:spLocks/>
          </p:cNvSpPr>
          <p:nvPr/>
        </p:nvSpPr>
        <p:spPr bwMode="auto">
          <a:xfrm>
            <a:off x="2752725" y="2652712"/>
            <a:ext cx="53975" cy="107950"/>
          </a:xfrm>
          <a:custGeom>
            <a:avLst/>
            <a:gdLst>
              <a:gd name="T0" fmla="*/ 0 w 3"/>
              <a:gd name="T1" fmla="*/ 0 h 6"/>
              <a:gd name="T2" fmla="*/ 647394217 w 3"/>
              <a:gd name="T3" fmla="*/ 1942200361 h 6"/>
              <a:gd name="T4" fmla="*/ 971100181 w 3"/>
              <a:gd name="T5" fmla="*/ 0 h 6"/>
              <a:gd name="T6" fmla="*/ 647394217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2" y="6"/>
                </a:lnTo>
                <a:lnTo>
                  <a:pt x="3" y="0"/>
                </a:lnTo>
                <a:lnTo>
                  <a:pt x="2" y="0"/>
                </a:lnTo>
                <a:lnTo>
                  <a:pt x="0" y="0"/>
                </a:lnTo>
              </a:path>
            </a:pathLst>
          </a:custGeom>
          <a:noFill/>
          <a:ln w="17526">
            <a:solidFill>
              <a:srgbClr val="CC33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67" name="Freeform 22"/>
          <p:cNvSpPr>
            <a:spLocks/>
          </p:cNvSpPr>
          <p:nvPr/>
        </p:nvSpPr>
        <p:spPr bwMode="auto">
          <a:xfrm>
            <a:off x="2752725" y="2652712"/>
            <a:ext cx="53975" cy="107950"/>
          </a:xfrm>
          <a:custGeom>
            <a:avLst/>
            <a:gdLst>
              <a:gd name="T0" fmla="*/ 0 w 34"/>
              <a:gd name="T1" fmla="*/ 0 h 68"/>
              <a:gd name="T2" fmla="*/ 55443437 w 34"/>
              <a:gd name="T3" fmla="*/ 171370598 h 68"/>
              <a:gd name="T4" fmla="*/ 85685299 w 34"/>
              <a:gd name="T5" fmla="*/ 0 h 68"/>
              <a:gd name="T6" fmla="*/ 55443437 w 34"/>
              <a:gd name="T7" fmla="*/ 0 h 68"/>
              <a:gd name="T8" fmla="*/ 0 w 34"/>
              <a:gd name="T9" fmla="*/ 0 h 68"/>
              <a:gd name="T10" fmla="*/ 0 60000 65536"/>
              <a:gd name="T11" fmla="*/ 0 60000 65536"/>
              <a:gd name="T12" fmla="*/ 0 60000 65536"/>
              <a:gd name="T13" fmla="*/ 0 60000 65536"/>
              <a:gd name="T14" fmla="*/ 0 60000 65536"/>
              <a:gd name="T15" fmla="*/ 0 w 34"/>
              <a:gd name="T16" fmla="*/ 0 h 68"/>
              <a:gd name="T17" fmla="*/ 34 w 34"/>
              <a:gd name="T18" fmla="*/ 68 h 68"/>
            </a:gdLst>
            <a:ahLst/>
            <a:cxnLst>
              <a:cxn ang="T10">
                <a:pos x="T0" y="T1"/>
              </a:cxn>
              <a:cxn ang="T11">
                <a:pos x="T2" y="T3"/>
              </a:cxn>
              <a:cxn ang="T12">
                <a:pos x="T4" y="T5"/>
              </a:cxn>
              <a:cxn ang="T13">
                <a:pos x="T6" y="T7"/>
              </a:cxn>
              <a:cxn ang="T14">
                <a:pos x="T8" y="T9"/>
              </a:cxn>
            </a:cxnLst>
            <a:rect l="T15" t="T16" r="T17" b="T18"/>
            <a:pathLst>
              <a:path w="34" h="68">
                <a:moveTo>
                  <a:pt x="0" y="0"/>
                </a:moveTo>
                <a:lnTo>
                  <a:pt x="22" y="68"/>
                </a:lnTo>
                <a:lnTo>
                  <a:pt x="34" y="0"/>
                </a:lnTo>
                <a:lnTo>
                  <a:pt x="22" y="0"/>
                </a:lnTo>
                <a:lnTo>
                  <a:pt x="0" y="0"/>
                </a:lnTo>
                <a:close/>
              </a:path>
            </a:pathLst>
          </a:custGeom>
          <a:solidFill>
            <a:srgbClr val="CC3300"/>
          </a:solidFill>
          <a:ln w="0">
            <a:solidFill>
              <a:srgbClr val="CC33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68" name="Line 23"/>
          <p:cNvSpPr>
            <a:spLocks noChangeShapeType="1"/>
          </p:cNvSpPr>
          <p:nvPr/>
        </p:nvSpPr>
        <p:spPr bwMode="auto">
          <a:xfrm flipV="1">
            <a:off x="2787650" y="2168525"/>
            <a:ext cx="1588" cy="466725"/>
          </a:xfrm>
          <a:prstGeom prst="line">
            <a:avLst/>
          </a:prstGeom>
          <a:noFill/>
          <a:ln w="17526">
            <a:solidFill>
              <a:srgbClr val="CC33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7369" name="Freeform 24"/>
          <p:cNvSpPr>
            <a:spLocks/>
          </p:cNvSpPr>
          <p:nvPr/>
        </p:nvSpPr>
        <p:spPr bwMode="auto">
          <a:xfrm>
            <a:off x="2035175" y="5592762"/>
            <a:ext cx="53975" cy="107950"/>
          </a:xfrm>
          <a:custGeom>
            <a:avLst/>
            <a:gdLst>
              <a:gd name="T0" fmla="*/ 971100181 w 3"/>
              <a:gd name="T1" fmla="*/ 1942200361 h 6"/>
              <a:gd name="T2" fmla="*/ 323706104 w 3"/>
              <a:gd name="T3" fmla="*/ 0 h 6"/>
              <a:gd name="T4" fmla="*/ 0 w 3"/>
              <a:gd name="T5" fmla="*/ 1942200361 h 6"/>
              <a:gd name="T6" fmla="*/ 323706104 w 3"/>
              <a:gd name="T7" fmla="*/ 1942200361 h 6"/>
              <a:gd name="T8" fmla="*/ 971100181 w 3"/>
              <a:gd name="T9" fmla="*/ 1942200361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1" y="0"/>
                </a:lnTo>
                <a:lnTo>
                  <a:pt x="0" y="6"/>
                </a:lnTo>
                <a:lnTo>
                  <a:pt x="1" y="6"/>
                </a:lnTo>
                <a:lnTo>
                  <a:pt x="3" y="6"/>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70" name="Freeform 25"/>
          <p:cNvSpPr>
            <a:spLocks/>
          </p:cNvSpPr>
          <p:nvPr/>
        </p:nvSpPr>
        <p:spPr bwMode="auto">
          <a:xfrm>
            <a:off x="2035175" y="5592762"/>
            <a:ext cx="53975" cy="107950"/>
          </a:xfrm>
          <a:custGeom>
            <a:avLst/>
            <a:gdLst>
              <a:gd name="T0" fmla="*/ 85685299 w 34"/>
              <a:gd name="T1" fmla="*/ 171370598 h 68"/>
              <a:gd name="T2" fmla="*/ 27720925 w 34"/>
              <a:gd name="T3" fmla="*/ 0 h 68"/>
              <a:gd name="T4" fmla="*/ 0 w 34"/>
              <a:gd name="T5" fmla="*/ 171370598 h 68"/>
              <a:gd name="T6" fmla="*/ 27720925 w 34"/>
              <a:gd name="T7" fmla="*/ 171370598 h 68"/>
              <a:gd name="T8" fmla="*/ 85685299 w 34"/>
              <a:gd name="T9" fmla="*/ 171370598 h 68"/>
              <a:gd name="T10" fmla="*/ 0 60000 65536"/>
              <a:gd name="T11" fmla="*/ 0 60000 65536"/>
              <a:gd name="T12" fmla="*/ 0 60000 65536"/>
              <a:gd name="T13" fmla="*/ 0 60000 65536"/>
              <a:gd name="T14" fmla="*/ 0 60000 65536"/>
              <a:gd name="T15" fmla="*/ 0 w 34"/>
              <a:gd name="T16" fmla="*/ 0 h 68"/>
              <a:gd name="T17" fmla="*/ 34 w 34"/>
              <a:gd name="T18" fmla="*/ 68 h 68"/>
            </a:gdLst>
            <a:ahLst/>
            <a:cxnLst>
              <a:cxn ang="T10">
                <a:pos x="T0" y="T1"/>
              </a:cxn>
              <a:cxn ang="T11">
                <a:pos x="T2" y="T3"/>
              </a:cxn>
              <a:cxn ang="T12">
                <a:pos x="T4" y="T5"/>
              </a:cxn>
              <a:cxn ang="T13">
                <a:pos x="T6" y="T7"/>
              </a:cxn>
              <a:cxn ang="T14">
                <a:pos x="T8" y="T9"/>
              </a:cxn>
            </a:cxnLst>
            <a:rect l="T15" t="T16" r="T17" b="T18"/>
            <a:pathLst>
              <a:path w="34" h="68">
                <a:moveTo>
                  <a:pt x="34" y="68"/>
                </a:moveTo>
                <a:lnTo>
                  <a:pt x="11" y="0"/>
                </a:lnTo>
                <a:lnTo>
                  <a:pt x="0" y="68"/>
                </a:lnTo>
                <a:lnTo>
                  <a:pt x="11" y="68"/>
                </a:lnTo>
                <a:lnTo>
                  <a:pt x="34" y="68"/>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71" name="Freeform 26"/>
          <p:cNvSpPr>
            <a:spLocks/>
          </p:cNvSpPr>
          <p:nvPr/>
        </p:nvSpPr>
        <p:spPr bwMode="auto">
          <a:xfrm>
            <a:off x="2035175" y="6059487"/>
            <a:ext cx="53975" cy="107950"/>
          </a:xfrm>
          <a:custGeom>
            <a:avLst/>
            <a:gdLst>
              <a:gd name="T0" fmla="*/ 0 w 3"/>
              <a:gd name="T1" fmla="*/ 0 h 6"/>
              <a:gd name="T2" fmla="*/ 323706104 w 3"/>
              <a:gd name="T3" fmla="*/ 1942200361 h 6"/>
              <a:gd name="T4" fmla="*/ 971100181 w 3"/>
              <a:gd name="T5" fmla="*/ 0 h 6"/>
              <a:gd name="T6" fmla="*/ 323706104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72" name="Freeform 27"/>
          <p:cNvSpPr>
            <a:spLocks/>
          </p:cNvSpPr>
          <p:nvPr/>
        </p:nvSpPr>
        <p:spPr bwMode="auto">
          <a:xfrm>
            <a:off x="2035175" y="6059487"/>
            <a:ext cx="53975" cy="107950"/>
          </a:xfrm>
          <a:custGeom>
            <a:avLst/>
            <a:gdLst>
              <a:gd name="T0" fmla="*/ 0 w 34"/>
              <a:gd name="T1" fmla="*/ 0 h 68"/>
              <a:gd name="T2" fmla="*/ 27720925 w 34"/>
              <a:gd name="T3" fmla="*/ 171370598 h 68"/>
              <a:gd name="T4" fmla="*/ 85685299 w 34"/>
              <a:gd name="T5" fmla="*/ 0 h 68"/>
              <a:gd name="T6" fmla="*/ 27720925 w 34"/>
              <a:gd name="T7" fmla="*/ 0 h 68"/>
              <a:gd name="T8" fmla="*/ 0 w 34"/>
              <a:gd name="T9" fmla="*/ 0 h 68"/>
              <a:gd name="T10" fmla="*/ 0 60000 65536"/>
              <a:gd name="T11" fmla="*/ 0 60000 65536"/>
              <a:gd name="T12" fmla="*/ 0 60000 65536"/>
              <a:gd name="T13" fmla="*/ 0 60000 65536"/>
              <a:gd name="T14" fmla="*/ 0 60000 65536"/>
              <a:gd name="T15" fmla="*/ 0 w 34"/>
              <a:gd name="T16" fmla="*/ 0 h 68"/>
              <a:gd name="T17" fmla="*/ 34 w 34"/>
              <a:gd name="T18" fmla="*/ 68 h 68"/>
            </a:gdLst>
            <a:ahLst/>
            <a:cxnLst>
              <a:cxn ang="T10">
                <a:pos x="T0" y="T1"/>
              </a:cxn>
              <a:cxn ang="T11">
                <a:pos x="T2" y="T3"/>
              </a:cxn>
              <a:cxn ang="T12">
                <a:pos x="T4" y="T5"/>
              </a:cxn>
              <a:cxn ang="T13">
                <a:pos x="T6" y="T7"/>
              </a:cxn>
              <a:cxn ang="T14">
                <a:pos x="T8" y="T9"/>
              </a:cxn>
            </a:cxnLst>
            <a:rect l="T15" t="T16" r="T17" b="T18"/>
            <a:pathLst>
              <a:path w="34" h="68">
                <a:moveTo>
                  <a:pt x="0" y="0"/>
                </a:moveTo>
                <a:lnTo>
                  <a:pt x="11" y="68"/>
                </a:lnTo>
                <a:lnTo>
                  <a:pt x="34"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73" name="Line 28"/>
          <p:cNvSpPr>
            <a:spLocks noChangeShapeType="1"/>
          </p:cNvSpPr>
          <p:nvPr/>
        </p:nvSpPr>
        <p:spPr bwMode="auto">
          <a:xfrm flipV="1">
            <a:off x="2052638" y="5718175"/>
            <a:ext cx="1587" cy="323850"/>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7374" name="Freeform 29"/>
          <p:cNvSpPr>
            <a:spLocks/>
          </p:cNvSpPr>
          <p:nvPr/>
        </p:nvSpPr>
        <p:spPr bwMode="auto">
          <a:xfrm>
            <a:off x="1317625" y="4464050"/>
            <a:ext cx="36513" cy="107950"/>
          </a:xfrm>
          <a:custGeom>
            <a:avLst/>
            <a:gdLst>
              <a:gd name="T0" fmla="*/ 666599552 w 2"/>
              <a:gd name="T1" fmla="*/ 1942200361 h 6"/>
              <a:gd name="T2" fmla="*/ 333308904 w 2"/>
              <a:gd name="T3" fmla="*/ 0 h 6"/>
              <a:gd name="T4" fmla="*/ 0 w 2"/>
              <a:gd name="T5" fmla="*/ 1942200361 h 6"/>
              <a:gd name="T6" fmla="*/ 333308904 w 2"/>
              <a:gd name="T7" fmla="*/ 1942200361 h 6"/>
              <a:gd name="T8" fmla="*/ 666599552 w 2"/>
              <a:gd name="T9" fmla="*/ 1942200361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75" name="Freeform 30"/>
          <p:cNvSpPr>
            <a:spLocks/>
          </p:cNvSpPr>
          <p:nvPr/>
        </p:nvSpPr>
        <p:spPr bwMode="auto">
          <a:xfrm>
            <a:off x="1317625" y="4464050"/>
            <a:ext cx="36513" cy="107950"/>
          </a:xfrm>
          <a:custGeom>
            <a:avLst/>
            <a:gdLst>
              <a:gd name="T0" fmla="*/ 57965187 w 23"/>
              <a:gd name="T1" fmla="*/ 171370598 h 68"/>
              <a:gd name="T2" fmla="*/ 27722895 w 23"/>
              <a:gd name="T3" fmla="*/ 0 h 68"/>
              <a:gd name="T4" fmla="*/ 0 w 23"/>
              <a:gd name="T5" fmla="*/ 171370598 h 68"/>
              <a:gd name="T6" fmla="*/ 27722895 w 23"/>
              <a:gd name="T7" fmla="*/ 171370598 h 68"/>
              <a:gd name="T8" fmla="*/ 57965187 w 23"/>
              <a:gd name="T9" fmla="*/ 171370598 h 68"/>
              <a:gd name="T10" fmla="*/ 0 60000 65536"/>
              <a:gd name="T11" fmla="*/ 0 60000 65536"/>
              <a:gd name="T12" fmla="*/ 0 60000 65536"/>
              <a:gd name="T13" fmla="*/ 0 60000 65536"/>
              <a:gd name="T14" fmla="*/ 0 60000 65536"/>
              <a:gd name="T15" fmla="*/ 0 w 23"/>
              <a:gd name="T16" fmla="*/ 0 h 68"/>
              <a:gd name="T17" fmla="*/ 23 w 23"/>
              <a:gd name="T18" fmla="*/ 68 h 68"/>
            </a:gdLst>
            <a:ahLst/>
            <a:cxnLst>
              <a:cxn ang="T10">
                <a:pos x="T0" y="T1"/>
              </a:cxn>
              <a:cxn ang="T11">
                <a:pos x="T2" y="T3"/>
              </a:cxn>
              <a:cxn ang="T12">
                <a:pos x="T4" y="T5"/>
              </a:cxn>
              <a:cxn ang="T13">
                <a:pos x="T6" y="T7"/>
              </a:cxn>
              <a:cxn ang="T14">
                <a:pos x="T8" y="T9"/>
              </a:cxn>
            </a:cxnLst>
            <a:rect l="T15" t="T16" r="T17" b="T18"/>
            <a:pathLst>
              <a:path w="23" h="68">
                <a:moveTo>
                  <a:pt x="23" y="68"/>
                </a:moveTo>
                <a:lnTo>
                  <a:pt x="11" y="0"/>
                </a:lnTo>
                <a:lnTo>
                  <a:pt x="0" y="68"/>
                </a:lnTo>
                <a:lnTo>
                  <a:pt x="11" y="68"/>
                </a:lnTo>
                <a:lnTo>
                  <a:pt x="23" y="68"/>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76" name="Freeform 31"/>
          <p:cNvSpPr>
            <a:spLocks/>
          </p:cNvSpPr>
          <p:nvPr/>
        </p:nvSpPr>
        <p:spPr bwMode="auto">
          <a:xfrm>
            <a:off x="1317625" y="4911725"/>
            <a:ext cx="36513" cy="107950"/>
          </a:xfrm>
          <a:custGeom>
            <a:avLst/>
            <a:gdLst>
              <a:gd name="T0" fmla="*/ 0 w 2"/>
              <a:gd name="T1" fmla="*/ 0 h 6"/>
              <a:gd name="T2" fmla="*/ 333308904 w 2"/>
              <a:gd name="T3" fmla="*/ 1942200361 h 6"/>
              <a:gd name="T4" fmla="*/ 666599552 w 2"/>
              <a:gd name="T5" fmla="*/ 0 h 6"/>
              <a:gd name="T6" fmla="*/ 333308904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77" name="Freeform 32"/>
          <p:cNvSpPr>
            <a:spLocks/>
          </p:cNvSpPr>
          <p:nvPr/>
        </p:nvSpPr>
        <p:spPr bwMode="auto">
          <a:xfrm>
            <a:off x="1317625" y="4911725"/>
            <a:ext cx="36513" cy="107950"/>
          </a:xfrm>
          <a:custGeom>
            <a:avLst/>
            <a:gdLst>
              <a:gd name="T0" fmla="*/ 0 w 23"/>
              <a:gd name="T1" fmla="*/ 0 h 68"/>
              <a:gd name="T2" fmla="*/ 27722895 w 23"/>
              <a:gd name="T3" fmla="*/ 171370598 h 68"/>
              <a:gd name="T4" fmla="*/ 57965187 w 23"/>
              <a:gd name="T5" fmla="*/ 0 h 68"/>
              <a:gd name="T6" fmla="*/ 27722895 w 23"/>
              <a:gd name="T7" fmla="*/ 0 h 68"/>
              <a:gd name="T8" fmla="*/ 0 w 23"/>
              <a:gd name="T9" fmla="*/ 0 h 68"/>
              <a:gd name="T10" fmla="*/ 0 60000 65536"/>
              <a:gd name="T11" fmla="*/ 0 60000 65536"/>
              <a:gd name="T12" fmla="*/ 0 60000 65536"/>
              <a:gd name="T13" fmla="*/ 0 60000 65536"/>
              <a:gd name="T14" fmla="*/ 0 60000 65536"/>
              <a:gd name="T15" fmla="*/ 0 w 23"/>
              <a:gd name="T16" fmla="*/ 0 h 68"/>
              <a:gd name="T17" fmla="*/ 23 w 23"/>
              <a:gd name="T18" fmla="*/ 68 h 68"/>
            </a:gdLst>
            <a:ahLst/>
            <a:cxnLst>
              <a:cxn ang="T10">
                <a:pos x="T0" y="T1"/>
              </a:cxn>
              <a:cxn ang="T11">
                <a:pos x="T2" y="T3"/>
              </a:cxn>
              <a:cxn ang="T12">
                <a:pos x="T4" y="T5"/>
              </a:cxn>
              <a:cxn ang="T13">
                <a:pos x="T6" y="T7"/>
              </a:cxn>
              <a:cxn ang="T14">
                <a:pos x="T8" y="T9"/>
              </a:cxn>
            </a:cxnLst>
            <a:rect l="T15" t="T16" r="T17" b="T18"/>
            <a:pathLst>
              <a:path w="23" h="68">
                <a:moveTo>
                  <a:pt x="0" y="0"/>
                </a:moveTo>
                <a:lnTo>
                  <a:pt x="11" y="68"/>
                </a:lnTo>
                <a:lnTo>
                  <a:pt x="23"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78" name="Line 33"/>
          <p:cNvSpPr>
            <a:spLocks noChangeShapeType="1"/>
          </p:cNvSpPr>
          <p:nvPr/>
        </p:nvSpPr>
        <p:spPr bwMode="auto">
          <a:xfrm flipV="1">
            <a:off x="1335088" y="4572000"/>
            <a:ext cx="1587" cy="33972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7379" name="Freeform 34"/>
          <p:cNvSpPr>
            <a:spLocks/>
          </p:cNvSpPr>
          <p:nvPr/>
        </p:nvSpPr>
        <p:spPr bwMode="auto">
          <a:xfrm>
            <a:off x="1317625" y="2185987"/>
            <a:ext cx="36513" cy="107950"/>
          </a:xfrm>
          <a:custGeom>
            <a:avLst/>
            <a:gdLst>
              <a:gd name="T0" fmla="*/ 666599552 w 2"/>
              <a:gd name="T1" fmla="*/ 1942200361 h 6"/>
              <a:gd name="T2" fmla="*/ 333308904 w 2"/>
              <a:gd name="T3" fmla="*/ 0 h 6"/>
              <a:gd name="T4" fmla="*/ 0 w 2"/>
              <a:gd name="T5" fmla="*/ 1942200361 h 6"/>
              <a:gd name="T6" fmla="*/ 333308904 w 2"/>
              <a:gd name="T7" fmla="*/ 1942200361 h 6"/>
              <a:gd name="T8" fmla="*/ 666599552 w 2"/>
              <a:gd name="T9" fmla="*/ 1942200361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80" name="Freeform 35"/>
          <p:cNvSpPr>
            <a:spLocks/>
          </p:cNvSpPr>
          <p:nvPr/>
        </p:nvSpPr>
        <p:spPr bwMode="auto">
          <a:xfrm>
            <a:off x="1317625" y="2185987"/>
            <a:ext cx="36513" cy="107950"/>
          </a:xfrm>
          <a:custGeom>
            <a:avLst/>
            <a:gdLst>
              <a:gd name="T0" fmla="*/ 57965187 w 23"/>
              <a:gd name="T1" fmla="*/ 171370598 h 68"/>
              <a:gd name="T2" fmla="*/ 27722895 w 23"/>
              <a:gd name="T3" fmla="*/ 0 h 68"/>
              <a:gd name="T4" fmla="*/ 0 w 23"/>
              <a:gd name="T5" fmla="*/ 171370598 h 68"/>
              <a:gd name="T6" fmla="*/ 27722895 w 23"/>
              <a:gd name="T7" fmla="*/ 171370598 h 68"/>
              <a:gd name="T8" fmla="*/ 57965187 w 23"/>
              <a:gd name="T9" fmla="*/ 171370598 h 68"/>
              <a:gd name="T10" fmla="*/ 0 60000 65536"/>
              <a:gd name="T11" fmla="*/ 0 60000 65536"/>
              <a:gd name="T12" fmla="*/ 0 60000 65536"/>
              <a:gd name="T13" fmla="*/ 0 60000 65536"/>
              <a:gd name="T14" fmla="*/ 0 60000 65536"/>
              <a:gd name="T15" fmla="*/ 0 w 23"/>
              <a:gd name="T16" fmla="*/ 0 h 68"/>
              <a:gd name="T17" fmla="*/ 23 w 23"/>
              <a:gd name="T18" fmla="*/ 68 h 68"/>
            </a:gdLst>
            <a:ahLst/>
            <a:cxnLst>
              <a:cxn ang="T10">
                <a:pos x="T0" y="T1"/>
              </a:cxn>
              <a:cxn ang="T11">
                <a:pos x="T2" y="T3"/>
              </a:cxn>
              <a:cxn ang="T12">
                <a:pos x="T4" y="T5"/>
              </a:cxn>
              <a:cxn ang="T13">
                <a:pos x="T6" y="T7"/>
              </a:cxn>
              <a:cxn ang="T14">
                <a:pos x="T8" y="T9"/>
              </a:cxn>
            </a:cxnLst>
            <a:rect l="T15" t="T16" r="T17" b="T18"/>
            <a:pathLst>
              <a:path w="23" h="68">
                <a:moveTo>
                  <a:pt x="23" y="68"/>
                </a:moveTo>
                <a:lnTo>
                  <a:pt x="11" y="0"/>
                </a:lnTo>
                <a:lnTo>
                  <a:pt x="0" y="68"/>
                </a:lnTo>
                <a:lnTo>
                  <a:pt x="11" y="68"/>
                </a:lnTo>
                <a:lnTo>
                  <a:pt x="23" y="68"/>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81" name="Freeform 36"/>
          <p:cNvSpPr>
            <a:spLocks/>
          </p:cNvSpPr>
          <p:nvPr/>
        </p:nvSpPr>
        <p:spPr bwMode="auto">
          <a:xfrm>
            <a:off x="1317625" y="3783012"/>
            <a:ext cx="36513" cy="106363"/>
          </a:xfrm>
          <a:custGeom>
            <a:avLst/>
            <a:gdLst>
              <a:gd name="T0" fmla="*/ 0 w 2"/>
              <a:gd name="T1" fmla="*/ 0 h 6"/>
              <a:gd name="T2" fmla="*/ 333308904 w 2"/>
              <a:gd name="T3" fmla="*/ 1885514583 h 6"/>
              <a:gd name="T4" fmla="*/ 666599552 w 2"/>
              <a:gd name="T5" fmla="*/ 0 h 6"/>
              <a:gd name="T6" fmla="*/ 333308904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82" name="Freeform 37"/>
          <p:cNvSpPr>
            <a:spLocks/>
          </p:cNvSpPr>
          <p:nvPr/>
        </p:nvSpPr>
        <p:spPr bwMode="auto">
          <a:xfrm>
            <a:off x="1317625" y="3783012"/>
            <a:ext cx="36513" cy="106363"/>
          </a:xfrm>
          <a:custGeom>
            <a:avLst/>
            <a:gdLst>
              <a:gd name="T0" fmla="*/ 0 w 23"/>
              <a:gd name="T1" fmla="*/ 0 h 67"/>
              <a:gd name="T2" fmla="*/ 27722895 w 23"/>
              <a:gd name="T3" fmla="*/ 168852029 h 67"/>
              <a:gd name="T4" fmla="*/ 57965187 w 23"/>
              <a:gd name="T5" fmla="*/ 0 h 67"/>
              <a:gd name="T6" fmla="*/ 27722895 w 23"/>
              <a:gd name="T7" fmla="*/ 0 h 67"/>
              <a:gd name="T8" fmla="*/ 0 w 23"/>
              <a:gd name="T9" fmla="*/ 0 h 67"/>
              <a:gd name="T10" fmla="*/ 0 60000 65536"/>
              <a:gd name="T11" fmla="*/ 0 60000 65536"/>
              <a:gd name="T12" fmla="*/ 0 60000 65536"/>
              <a:gd name="T13" fmla="*/ 0 60000 65536"/>
              <a:gd name="T14" fmla="*/ 0 60000 65536"/>
              <a:gd name="T15" fmla="*/ 0 w 23"/>
              <a:gd name="T16" fmla="*/ 0 h 67"/>
              <a:gd name="T17" fmla="*/ 23 w 23"/>
              <a:gd name="T18" fmla="*/ 67 h 67"/>
            </a:gdLst>
            <a:ahLst/>
            <a:cxnLst>
              <a:cxn ang="T10">
                <a:pos x="T0" y="T1"/>
              </a:cxn>
              <a:cxn ang="T11">
                <a:pos x="T2" y="T3"/>
              </a:cxn>
              <a:cxn ang="T12">
                <a:pos x="T4" y="T5"/>
              </a:cxn>
              <a:cxn ang="T13">
                <a:pos x="T6" y="T7"/>
              </a:cxn>
              <a:cxn ang="T14">
                <a:pos x="T8" y="T9"/>
              </a:cxn>
            </a:cxnLst>
            <a:rect l="T15" t="T16" r="T17" b="T18"/>
            <a:pathLst>
              <a:path w="23" h="67">
                <a:moveTo>
                  <a:pt x="0" y="0"/>
                </a:moveTo>
                <a:lnTo>
                  <a:pt x="11" y="67"/>
                </a:lnTo>
                <a:lnTo>
                  <a:pt x="23"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57383" name="Line 38"/>
          <p:cNvSpPr>
            <a:spLocks noChangeShapeType="1"/>
          </p:cNvSpPr>
          <p:nvPr/>
        </p:nvSpPr>
        <p:spPr bwMode="auto">
          <a:xfrm flipV="1">
            <a:off x="1335088" y="2293937"/>
            <a:ext cx="1587" cy="148907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7384" name="Rectangle 39"/>
          <p:cNvSpPr>
            <a:spLocks noChangeArrowheads="1"/>
          </p:cNvSpPr>
          <p:nvPr/>
        </p:nvSpPr>
        <p:spPr bwMode="auto">
          <a:xfrm>
            <a:off x="941388" y="5056187"/>
            <a:ext cx="2222500" cy="519113"/>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57385" name="Rectangle 40"/>
          <p:cNvSpPr>
            <a:spLocks noChangeArrowheads="1"/>
          </p:cNvSpPr>
          <p:nvPr/>
        </p:nvSpPr>
        <p:spPr bwMode="auto">
          <a:xfrm>
            <a:off x="941388" y="3925887"/>
            <a:ext cx="2222500" cy="501650"/>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57386" name="Rectangle 41"/>
          <p:cNvSpPr>
            <a:spLocks noChangeArrowheads="1"/>
          </p:cNvSpPr>
          <p:nvPr/>
        </p:nvSpPr>
        <p:spPr bwMode="auto">
          <a:xfrm>
            <a:off x="941388" y="1612900"/>
            <a:ext cx="2222500" cy="520700"/>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57387" name="Rectangle 42"/>
          <p:cNvSpPr>
            <a:spLocks noChangeArrowheads="1"/>
          </p:cNvSpPr>
          <p:nvPr/>
        </p:nvSpPr>
        <p:spPr bwMode="auto">
          <a:xfrm>
            <a:off x="941388" y="6184900"/>
            <a:ext cx="2222500" cy="520700"/>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57388" name="Rectangle 43"/>
          <p:cNvSpPr>
            <a:spLocks noChangeArrowheads="1"/>
          </p:cNvSpPr>
          <p:nvPr/>
        </p:nvSpPr>
        <p:spPr bwMode="auto">
          <a:xfrm>
            <a:off x="2197100" y="2778125"/>
            <a:ext cx="1165225" cy="520700"/>
          </a:xfrm>
          <a:prstGeom prst="rect">
            <a:avLst/>
          </a:prstGeom>
          <a:noFill/>
          <a:ln w="17526">
            <a:solidFill>
              <a:srgbClr val="CC33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57389" name="Text Box 44"/>
          <p:cNvSpPr txBox="1">
            <a:spLocks noChangeArrowheads="1"/>
          </p:cNvSpPr>
          <p:nvPr/>
        </p:nvSpPr>
        <p:spPr bwMode="auto">
          <a:xfrm>
            <a:off x="4560887" y="2239962"/>
            <a:ext cx="4051300"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buFontTx/>
              <a:buChar char="•"/>
            </a:pPr>
            <a:r>
              <a:rPr lang="en-US" altLang="en-US" i="1" dirty="0">
                <a:solidFill>
                  <a:schemeClr val="accent2"/>
                </a:solidFill>
                <a:latin typeface="Corbel" panose="020B0503020204020204" pitchFamily="34" charset="0"/>
              </a:rPr>
              <a:t>Memory management unit (MMU) translates virtual addresses into physical addresses. </a:t>
            </a:r>
          </a:p>
          <a:p>
            <a:pPr algn="just" eaLnBrk="1" hangingPunct="1">
              <a:buFontTx/>
              <a:buChar char="•"/>
            </a:pPr>
            <a:r>
              <a:rPr lang="en-US" altLang="en-US" i="1" dirty="0">
                <a:solidFill>
                  <a:schemeClr val="accent2"/>
                </a:solidFill>
                <a:latin typeface="Corbel" panose="020B0503020204020204" pitchFamily="34" charset="0"/>
              </a:rPr>
              <a:t>If the desired data or instructions are in the main memory they are fetched as described   previously.</a:t>
            </a:r>
          </a:p>
          <a:p>
            <a:pPr algn="just" eaLnBrk="1" hangingPunct="1">
              <a:buFontTx/>
              <a:buChar char="•"/>
            </a:pPr>
            <a:r>
              <a:rPr lang="en-US" altLang="en-US" i="1" dirty="0">
                <a:solidFill>
                  <a:schemeClr val="accent2"/>
                </a:solidFill>
                <a:latin typeface="Corbel" panose="020B0503020204020204" pitchFamily="34" charset="0"/>
              </a:rPr>
              <a:t>If the desired data or instructions are not in the main memory, they must be transferred  from secondary storage to the main memory.</a:t>
            </a:r>
          </a:p>
          <a:p>
            <a:pPr algn="just" eaLnBrk="1" hangingPunct="1">
              <a:buFontTx/>
              <a:buChar char="•"/>
            </a:pPr>
            <a:r>
              <a:rPr lang="en-US" altLang="en-US" i="1" dirty="0">
                <a:solidFill>
                  <a:schemeClr val="accent2"/>
                </a:solidFill>
                <a:latin typeface="Corbel" panose="020B0503020204020204" pitchFamily="34" charset="0"/>
              </a:rPr>
              <a:t>MMU causes the operating system to bring   the data from the secondary storage into the   main memory.</a:t>
            </a:r>
          </a:p>
        </p:txBody>
      </p:sp>
      <p:pic>
        <p:nvPicPr>
          <p:cNvPr id="2" name="Picture 1">
            <a:extLst>
              <a:ext uri="{FF2B5EF4-FFF2-40B4-BE49-F238E27FC236}">
                <a16:creationId xmlns:a16="http://schemas.microsoft.com/office/drawing/2014/main" xmlns="" id="{B5AA2663-C6C3-4548-995E-17AF3194522F}"/>
              </a:ext>
            </a:extLst>
          </p:cNvPr>
          <p:cNvPicPr>
            <a:picLocks noChangeAspect="1" noChangeArrowheads="1"/>
          </p:cNvPicPr>
          <p:nvPr/>
        </p:nvPicPr>
        <p:blipFill>
          <a:blip r:embed="rId3" cstate="print"/>
          <a:srcRect/>
          <a:stretch>
            <a:fillRect/>
          </a:stretch>
        </p:blipFill>
        <p:spPr bwMode="auto">
          <a:xfrm>
            <a:off x="78105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490" name="Rectangle 2"/>
          <p:cNvSpPr>
            <a:spLocks noGrp="1" noChangeArrowheads="1"/>
          </p:cNvSpPr>
          <p:nvPr>
            <p:ph type="title"/>
          </p:nvPr>
        </p:nvSpPr>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a:t>
            </a:r>
            <a:endParaRPr lang="en-US" dirty="0">
              <a:solidFill>
                <a:schemeClr val="accent1">
                  <a:satMod val="150000"/>
                </a:schemeClr>
              </a:solidFill>
            </a:endParaRPr>
          </a:p>
        </p:txBody>
      </p:sp>
      <p:sp>
        <p:nvSpPr>
          <p:cNvPr id="447491" name="Rectangle 3"/>
          <p:cNvSpPr>
            <a:spLocks noGrp="1" noChangeArrowheads="1"/>
          </p:cNvSpPr>
          <p:nvPr>
            <p:ph idx="1"/>
          </p:nvPr>
        </p:nvSpPr>
        <p:spPr>
          <a:xfrm>
            <a:off x="381001" y="1524000"/>
            <a:ext cx="7239000" cy="4326466"/>
          </a:xfrm>
        </p:spPr>
        <p:txBody>
          <a:bodyPr rtlCol="0">
            <a:normAutofit fontScale="85000" lnSpcReduction="10000"/>
          </a:bodyPr>
          <a:lstStyle/>
          <a:p>
            <a:pPr marL="438912" indent="-320040" eaLnBrk="1" fontAlgn="auto" hangingPunct="1">
              <a:lnSpc>
                <a:spcPct val="150000"/>
              </a:lnSpc>
              <a:spcBef>
                <a:spcPts val="0"/>
              </a:spcBef>
              <a:spcAft>
                <a:spcPts val="0"/>
              </a:spcAft>
              <a:buFont typeface="Wingdings 2"/>
              <a:buChar char=""/>
              <a:defRPr/>
            </a:pPr>
            <a:r>
              <a:rPr lang="en-US" dirty="0"/>
              <a:t>Assume that </a:t>
            </a:r>
            <a:r>
              <a:rPr lang="en-US" dirty="0">
                <a:solidFill>
                  <a:schemeClr val="accent2"/>
                </a:solidFill>
              </a:rPr>
              <a:t>program and data are composed of fixed-length units called pages.</a:t>
            </a:r>
            <a:r>
              <a:rPr lang="en-US" dirty="0"/>
              <a:t> </a:t>
            </a:r>
          </a:p>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A page consists of a block of words that occupy contiguous locations in the main memory</a:t>
            </a:r>
            <a:r>
              <a:rPr lang="en-US" dirty="0"/>
              <a:t>.</a:t>
            </a:r>
          </a:p>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Page is a basic unit of information that is transferred between secondary storage and main memory.</a:t>
            </a:r>
            <a:r>
              <a:rPr lang="en-US" dirty="0"/>
              <a:t> </a:t>
            </a:r>
          </a:p>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Size of a page commonly ranges from 2K to 16K bytes.</a:t>
            </a:r>
            <a:r>
              <a:rPr lang="en-US" dirty="0"/>
              <a:t> </a:t>
            </a:r>
          </a:p>
          <a:p>
            <a:pPr marL="731520" lvl="1" indent="-274320" eaLnBrk="1" fontAlgn="auto" hangingPunct="1">
              <a:lnSpc>
                <a:spcPct val="150000"/>
              </a:lnSpc>
              <a:spcAft>
                <a:spcPts val="0"/>
              </a:spcAft>
              <a:buFont typeface="Wingdings"/>
              <a:buChar char=""/>
              <a:defRPr/>
            </a:pPr>
            <a:r>
              <a:rPr lang="en-US" sz="1800" dirty="0"/>
              <a:t>Pages should not be too small, because the access time of a secondary storage device is much larger than the main memory. </a:t>
            </a:r>
          </a:p>
          <a:p>
            <a:pPr marL="731520" lvl="1" indent="-274320" eaLnBrk="1" fontAlgn="auto" hangingPunct="1">
              <a:lnSpc>
                <a:spcPct val="150000"/>
              </a:lnSpc>
              <a:spcAft>
                <a:spcPts val="0"/>
              </a:spcAft>
              <a:buFont typeface="Wingdings"/>
              <a:buChar char=""/>
              <a:defRPr/>
            </a:pPr>
            <a:r>
              <a:rPr lang="en-US" sz="1800" dirty="0"/>
              <a:t>Pages should not be too large, else a large portion of the page may not be used, and it will occupy valuable space in the main memory.</a:t>
            </a:r>
            <a:endParaRPr lang="en-US" dirty="0"/>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E523CDE2-D249-467D-B047-C5727EF66328}" type="slidenum">
              <a:rPr lang="en-US" altLang="en-US">
                <a:solidFill>
                  <a:srgbClr val="3F3F3F"/>
                </a:solidFill>
                <a:latin typeface="Corbel" panose="020B0503020204020204" pitchFamily="34" charset="0"/>
              </a:rPr>
              <a:pPr algn="l" eaLnBrk="1" hangingPunct="1"/>
              <a:t>61</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FCFB186E-7EBF-4262-B326-F25E40C13AD2}"/>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514" name="Rectangle 2"/>
          <p:cNvSpPr>
            <a:spLocks noGrp="1" noChangeArrowheads="1"/>
          </p:cNvSpPr>
          <p:nvPr>
            <p:ph type="title"/>
          </p:nvPr>
        </p:nvSpPr>
        <p:spPr>
          <a:xfrm>
            <a:off x="822960" y="286604"/>
            <a:ext cx="63398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59396" name="Rectangle 3"/>
          <p:cNvSpPr>
            <a:spLocks noGrp="1" noChangeArrowheads="1"/>
          </p:cNvSpPr>
          <p:nvPr>
            <p:ph idx="1"/>
          </p:nvPr>
        </p:nvSpPr>
        <p:spPr>
          <a:xfrm>
            <a:off x="228601" y="1295400"/>
            <a:ext cx="7239000" cy="4326466"/>
          </a:xfrm>
        </p:spPr>
        <p:txBody>
          <a:bodyPr>
            <a:normAutofit fontScale="92500" lnSpcReduction="20000"/>
          </a:bodyPr>
          <a:lstStyle/>
          <a:p>
            <a:pPr algn="just" eaLnBrk="1" hangingPunct="1">
              <a:lnSpc>
                <a:spcPct val="150000"/>
              </a:lnSpc>
            </a:pPr>
            <a:r>
              <a:rPr lang="en-US" altLang="en-US" dirty="0">
                <a:solidFill>
                  <a:schemeClr val="accent2"/>
                </a:solidFill>
              </a:rPr>
              <a:t>Concepts of virtual memory are similar to the concepts of cache memory. </a:t>
            </a:r>
          </a:p>
          <a:p>
            <a:pPr algn="just" eaLnBrk="1" hangingPunct="1">
              <a:lnSpc>
                <a:spcPct val="150000"/>
              </a:lnSpc>
            </a:pPr>
            <a:r>
              <a:rPr lang="en-US" altLang="en-US" dirty="0">
                <a:solidFill>
                  <a:schemeClr val="accent2"/>
                </a:solidFill>
              </a:rPr>
              <a:t>Cache memory:</a:t>
            </a:r>
            <a:endParaRPr lang="en-US" altLang="en-US" dirty="0"/>
          </a:p>
          <a:p>
            <a:pPr lvl="1" algn="just" eaLnBrk="1" hangingPunct="1">
              <a:lnSpc>
                <a:spcPct val="150000"/>
              </a:lnSpc>
            </a:pPr>
            <a:r>
              <a:rPr lang="en-US" altLang="en-US" sz="1800" dirty="0"/>
              <a:t>Introduced to bridge the speed gap between the processor and the main memory.</a:t>
            </a:r>
          </a:p>
          <a:p>
            <a:pPr lvl="1" algn="just" eaLnBrk="1" hangingPunct="1">
              <a:lnSpc>
                <a:spcPct val="150000"/>
              </a:lnSpc>
            </a:pPr>
            <a:r>
              <a:rPr lang="en-US" altLang="en-US" sz="1800" dirty="0"/>
              <a:t>Implemented in hardware.</a:t>
            </a:r>
          </a:p>
          <a:p>
            <a:pPr algn="just" eaLnBrk="1" hangingPunct="1">
              <a:lnSpc>
                <a:spcPct val="150000"/>
              </a:lnSpc>
            </a:pPr>
            <a:r>
              <a:rPr lang="en-US" altLang="en-US" dirty="0">
                <a:solidFill>
                  <a:schemeClr val="accent2"/>
                </a:solidFill>
              </a:rPr>
              <a:t>Virtual memory:</a:t>
            </a:r>
            <a:endParaRPr lang="en-US" altLang="en-US" dirty="0"/>
          </a:p>
          <a:p>
            <a:pPr lvl="1" algn="just" eaLnBrk="1" hangingPunct="1">
              <a:lnSpc>
                <a:spcPct val="150000"/>
              </a:lnSpc>
            </a:pPr>
            <a:r>
              <a:rPr lang="en-US" altLang="en-US" sz="1800" dirty="0"/>
              <a:t>Introduced to bridge the speed gap between the main memory and secondary storage. </a:t>
            </a:r>
          </a:p>
          <a:p>
            <a:pPr lvl="1" algn="just" eaLnBrk="1" hangingPunct="1">
              <a:lnSpc>
                <a:spcPct val="150000"/>
              </a:lnSpc>
            </a:pPr>
            <a:r>
              <a:rPr lang="en-US" altLang="en-US" sz="1800" dirty="0"/>
              <a:t>Implemented in part by software.</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37D730FA-2CA1-4570-9256-EC45EC0AC791}" type="slidenum">
              <a:rPr lang="en-US" altLang="en-US">
                <a:solidFill>
                  <a:srgbClr val="3F3F3F"/>
                </a:solidFill>
                <a:latin typeface="Corbel" panose="020B0503020204020204" pitchFamily="34" charset="0"/>
              </a:rPr>
              <a:pPr algn="l" eaLnBrk="1" hangingPunct="1"/>
              <a:t>62</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7C5412B4-A0D1-43F2-AF76-A59A7E460C45}"/>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538" name="Rectangle 2"/>
          <p:cNvSpPr>
            <a:spLocks noGrp="1" noChangeArrowheads="1"/>
          </p:cNvSpPr>
          <p:nvPr>
            <p:ph type="title"/>
          </p:nvPr>
        </p:nvSpPr>
        <p:spPr>
          <a:xfrm>
            <a:off x="822960" y="286604"/>
            <a:ext cx="62636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449539" name="Rectangle 3"/>
          <p:cNvSpPr>
            <a:spLocks noGrp="1" noChangeArrowheads="1"/>
          </p:cNvSpPr>
          <p:nvPr>
            <p:ph idx="1"/>
          </p:nvPr>
        </p:nvSpPr>
        <p:spPr>
          <a:xfrm>
            <a:off x="457200" y="1219200"/>
            <a:ext cx="7863841" cy="4326466"/>
          </a:xfrm>
        </p:spPr>
        <p:txBody>
          <a:bodyPr rtlCol="0">
            <a:normAutofit fontScale="92500"/>
          </a:bodyPr>
          <a:lstStyle/>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Each virtual or logical address generated by a processor is interpreted as a virtual page number (high-order bits) plus an offset (low-order bits) that specifies the location of a particular byte within that page.</a:t>
            </a:r>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Information about the main memory location of each page is kept in </a:t>
            </a:r>
            <a:r>
              <a:rPr lang="en-US" dirty="0">
                <a:solidFill>
                  <a:schemeClr val="accent2"/>
                </a:solidFill>
              </a:rPr>
              <a:t>the </a:t>
            </a:r>
            <a:r>
              <a:rPr lang="en-US" u="sng" dirty="0">
                <a:solidFill>
                  <a:schemeClr val="accent2"/>
                </a:solidFill>
              </a:rPr>
              <a:t>page table</a:t>
            </a:r>
            <a:r>
              <a:rPr lang="en-US" dirty="0">
                <a:solidFill>
                  <a:schemeClr val="accent2"/>
                </a:solidFill>
              </a:rPr>
              <a:t>.</a:t>
            </a:r>
            <a:endParaRPr lang="en-US" dirty="0"/>
          </a:p>
          <a:p>
            <a:pPr marL="731520" lvl="1" indent="-274320" eaLnBrk="1" fontAlgn="auto" hangingPunct="1">
              <a:lnSpc>
                <a:spcPct val="150000"/>
              </a:lnSpc>
              <a:spcAft>
                <a:spcPts val="0"/>
              </a:spcAft>
              <a:buFont typeface="Wingdings"/>
              <a:buChar char=""/>
              <a:defRPr/>
            </a:pPr>
            <a:r>
              <a:rPr lang="en-US" sz="1800" dirty="0"/>
              <a:t>Main memory address where the page is stored. </a:t>
            </a:r>
          </a:p>
          <a:p>
            <a:pPr marL="731520" lvl="1" indent="-274320" eaLnBrk="1" fontAlgn="auto" hangingPunct="1">
              <a:lnSpc>
                <a:spcPct val="150000"/>
              </a:lnSpc>
              <a:spcAft>
                <a:spcPts val="0"/>
              </a:spcAft>
              <a:buFont typeface="Wingdings"/>
              <a:buChar char=""/>
              <a:defRPr/>
            </a:pPr>
            <a:r>
              <a:rPr lang="en-US" sz="1800" dirty="0"/>
              <a:t>Current status of the page.</a:t>
            </a:r>
            <a:r>
              <a:rPr lang="en-US" dirty="0"/>
              <a:t> </a:t>
            </a:r>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Area of the main memory that can hold a page is called as </a:t>
            </a:r>
            <a:r>
              <a:rPr lang="en-US" u="sng" dirty="0">
                <a:solidFill>
                  <a:schemeClr val="accent2"/>
                </a:solidFill>
              </a:rPr>
              <a:t>page frame</a:t>
            </a:r>
            <a:r>
              <a:rPr lang="en-US" dirty="0">
                <a:solidFill>
                  <a:schemeClr val="accent2"/>
                </a:solidFill>
              </a:rPr>
              <a:t>.</a:t>
            </a:r>
            <a:endParaRPr lang="en-US" dirty="0"/>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Starting address of the page table is kept in a </a:t>
            </a:r>
            <a:r>
              <a:rPr lang="en-US" u="sng" dirty="0">
                <a:solidFill>
                  <a:schemeClr val="accent2"/>
                </a:solidFill>
              </a:rPr>
              <a:t>page table base register</a:t>
            </a:r>
            <a:r>
              <a:rPr lang="en-US" u="sng" dirty="0"/>
              <a:t>.</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5A6EB407-18CE-458B-8473-6A7ABF38AF23}" type="slidenum">
              <a:rPr lang="en-US" altLang="en-US">
                <a:solidFill>
                  <a:srgbClr val="3F3F3F"/>
                </a:solidFill>
                <a:latin typeface="Corbel" panose="020B0503020204020204" pitchFamily="34" charset="0"/>
              </a:rPr>
              <a:pPr algn="l" eaLnBrk="1" hangingPunct="1"/>
              <a:t>63</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A92F9F53-9A66-45B6-ADCE-20267B41559C}"/>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mc:AlternateContent xmlns:mc="http://schemas.openxmlformats.org/markup-compatibility/2006" xmlns:p14="http://schemas.microsoft.com/office/powerpoint/2010/main">
        <mc:Choice Requires="p14">
          <p:contentPart p14:bwMode="auto" r:id="rId4">
            <p14:nvContentPartPr>
              <p14:cNvPr id="3" name="Ink 2"/>
              <p14:cNvContentPartPr/>
              <p14:nvPr/>
            </p14:nvContentPartPr>
            <p14:xfrm>
              <a:off x="3313080" y="2964600"/>
              <a:ext cx="4527720" cy="2938320"/>
            </p14:xfrm>
          </p:contentPart>
        </mc:Choice>
        <mc:Fallback xmlns="">
          <p:pic>
            <p:nvPicPr>
              <p:cNvPr id="3" name="Ink 2"/>
              <p:cNvPicPr/>
              <p:nvPr/>
            </p:nvPicPr>
            <p:blipFill>
              <a:blip r:embed="rId5"/>
              <a:stretch>
                <a:fillRect/>
              </a:stretch>
            </p:blipFill>
            <p:spPr>
              <a:xfrm>
                <a:off x="3303720" y="2955240"/>
                <a:ext cx="4546440" cy="2957040"/>
              </a:xfrm>
              <a:prstGeom prst="rect">
                <a:avLst/>
              </a:prstGeom>
            </p:spPr>
          </p:pic>
        </mc:Fallback>
      </mc:AlternateContent>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586" name="Rectangle 2"/>
          <p:cNvSpPr>
            <a:spLocks noGrp="1" noChangeArrowheads="1"/>
          </p:cNvSpPr>
          <p:nvPr>
            <p:ph type="title"/>
          </p:nvPr>
        </p:nvSpPr>
        <p:spPr>
          <a:xfrm>
            <a:off x="822960" y="286604"/>
            <a:ext cx="64922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61444" name="Rectangle 3"/>
          <p:cNvSpPr>
            <a:spLocks noGrp="1" noChangeArrowheads="1"/>
          </p:cNvSpPr>
          <p:nvPr>
            <p:ph idx="1"/>
          </p:nvPr>
        </p:nvSpPr>
        <p:spPr>
          <a:xfrm>
            <a:off x="609598" y="1143000"/>
            <a:ext cx="7086601" cy="4898363"/>
          </a:xfrm>
        </p:spPr>
        <p:txBody>
          <a:bodyPr/>
          <a:lstStyle/>
          <a:p>
            <a:pPr eaLnBrk="1" hangingPunct="1">
              <a:lnSpc>
                <a:spcPct val="150000"/>
              </a:lnSpc>
            </a:pPr>
            <a:r>
              <a:rPr lang="en-US" altLang="en-US" dirty="0">
                <a:solidFill>
                  <a:schemeClr val="tx1"/>
                </a:solidFill>
              </a:rPr>
              <a:t>Virtual page number generated by the processor is added to the contents of the page table base register. </a:t>
            </a:r>
          </a:p>
          <a:p>
            <a:pPr lvl="1" eaLnBrk="1" hangingPunct="1">
              <a:lnSpc>
                <a:spcPct val="150000"/>
              </a:lnSpc>
            </a:pPr>
            <a:r>
              <a:rPr lang="en-US" altLang="en-US" sz="1800" dirty="0"/>
              <a:t>This provides the address of the corresponding entry in the page table.</a:t>
            </a:r>
            <a:r>
              <a:rPr lang="en-US" altLang="en-US" dirty="0"/>
              <a:t> </a:t>
            </a:r>
          </a:p>
          <a:p>
            <a:pPr eaLnBrk="1" hangingPunct="1">
              <a:lnSpc>
                <a:spcPct val="150000"/>
              </a:lnSpc>
            </a:pPr>
            <a:r>
              <a:rPr lang="en-US" altLang="en-US" dirty="0">
                <a:solidFill>
                  <a:schemeClr val="tx1"/>
                </a:solidFill>
              </a:rPr>
              <a:t>The contents of this location in the page table give the starting address of the page if the page is currently in the main memory.</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1952A778-A0AB-4368-8A7E-31EEA1443EF0}" type="slidenum">
              <a:rPr lang="en-US" altLang="en-US">
                <a:solidFill>
                  <a:srgbClr val="3F3F3F"/>
                </a:solidFill>
                <a:latin typeface="Corbel" panose="020B0503020204020204" pitchFamily="34" charset="0"/>
              </a:rPr>
              <a:pPr algn="l" eaLnBrk="1" hangingPunct="1"/>
              <a:t>64</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B49E8E7F-0896-46C8-9235-195AD4C9042F}"/>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610" name="Rectangle 2"/>
          <p:cNvSpPr>
            <a:spLocks noGrp="1" noChangeArrowheads="1"/>
          </p:cNvSpPr>
          <p:nvPr>
            <p:ph type="title"/>
          </p:nvPr>
        </p:nvSpPr>
        <p:spPr>
          <a:xfrm>
            <a:off x="822960" y="286604"/>
            <a:ext cx="7543800" cy="927833"/>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84" name="Slide Number Placeholder 3"/>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947F70E4-04D7-40A4-A8CD-2AD9292FB7B2}" type="slidenum">
              <a:rPr lang="en-US" altLang="en-US">
                <a:solidFill>
                  <a:srgbClr val="3F3F3F"/>
                </a:solidFill>
                <a:latin typeface="Corbel" panose="020B0503020204020204" pitchFamily="34" charset="0"/>
              </a:rPr>
              <a:pPr algn="l" eaLnBrk="1" hangingPunct="1"/>
              <a:t>65</a:t>
            </a:fld>
            <a:endParaRPr lang="en-US" altLang="en-US">
              <a:solidFill>
                <a:srgbClr val="3F3F3F"/>
              </a:solidFill>
              <a:latin typeface="Corbel" panose="020B0503020204020204" pitchFamily="34" charset="0"/>
            </a:endParaRPr>
          </a:p>
        </p:txBody>
      </p:sp>
      <p:sp>
        <p:nvSpPr>
          <p:cNvPr id="62468" name="Rectangle 4"/>
          <p:cNvSpPr>
            <a:spLocks noChangeArrowheads="1"/>
          </p:cNvSpPr>
          <p:nvPr/>
        </p:nvSpPr>
        <p:spPr bwMode="auto">
          <a:xfrm>
            <a:off x="3838575" y="5653087"/>
            <a:ext cx="630238"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Page frame</a:t>
            </a:r>
            <a:endParaRPr lang="en-CA" altLang="en-US" sz="2400">
              <a:latin typeface="Corbel" panose="020B0503020204020204" pitchFamily="34" charset="0"/>
            </a:endParaRPr>
          </a:p>
        </p:txBody>
      </p:sp>
      <p:sp>
        <p:nvSpPr>
          <p:cNvPr id="62469" name="Rectangle 5"/>
          <p:cNvSpPr>
            <a:spLocks noChangeArrowheads="1"/>
          </p:cNvSpPr>
          <p:nvPr/>
        </p:nvSpPr>
        <p:spPr bwMode="auto">
          <a:xfrm>
            <a:off x="5718175" y="1581150"/>
            <a:ext cx="1719263"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Virtual address from processor</a:t>
            </a:r>
            <a:endParaRPr lang="en-CA" altLang="en-US" sz="2400">
              <a:latin typeface="Corbel" panose="020B0503020204020204" pitchFamily="34" charset="0"/>
            </a:endParaRPr>
          </a:p>
        </p:txBody>
      </p:sp>
      <p:sp>
        <p:nvSpPr>
          <p:cNvPr id="62470" name="Rectangle 6"/>
          <p:cNvSpPr>
            <a:spLocks noChangeArrowheads="1"/>
          </p:cNvSpPr>
          <p:nvPr/>
        </p:nvSpPr>
        <p:spPr bwMode="auto">
          <a:xfrm>
            <a:off x="3852863" y="5775325"/>
            <a:ext cx="60642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in memory</a:t>
            </a:r>
            <a:endParaRPr lang="en-CA" altLang="en-US" sz="2400">
              <a:latin typeface="Corbel" panose="020B0503020204020204" pitchFamily="34" charset="0"/>
            </a:endParaRPr>
          </a:p>
        </p:txBody>
      </p:sp>
      <p:sp>
        <p:nvSpPr>
          <p:cNvPr id="62471" name="Freeform 7"/>
          <p:cNvSpPr>
            <a:spLocks/>
          </p:cNvSpPr>
          <p:nvPr/>
        </p:nvSpPr>
        <p:spPr bwMode="auto">
          <a:xfrm>
            <a:off x="5035550" y="6081712"/>
            <a:ext cx="1765300" cy="92075"/>
          </a:xfrm>
          <a:custGeom>
            <a:avLst/>
            <a:gdLst>
              <a:gd name="T0" fmla="*/ 2147483647 w 115"/>
              <a:gd name="T1" fmla="*/ 0 h 6"/>
              <a:gd name="T2" fmla="*/ 2147483647 w 115"/>
              <a:gd name="T3" fmla="*/ 1412967635 h 6"/>
              <a:gd name="T4" fmla="*/ 2147483647 w 115"/>
              <a:gd name="T5" fmla="*/ 1412967635 h 6"/>
              <a:gd name="T6" fmla="*/ 1413821199 w 115"/>
              <a:gd name="T7" fmla="*/ 1412967635 h 6"/>
              <a:gd name="T8" fmla="*/ 0 w 115"/>
              <a:gd name="T9" fmla="*/ 1412967635 h 6"/>
              <a:gd name="T10" fmla="*/ 0 w 115"/>
              <a:gd name="T11" fmla="*/ 0 h 6"/>
              <a:gd name="T12" fmla="*/ 0 60000 65536"/>
              <a:gd name="T13" fmla="*/ 0 60000 65536"/>
              <a:gd name="T14" fmla="*/ 0 60000 65536"/>
              <a:gd name="T15" fmla="*/ 0 60000 65536"/>
              <a:gd name="T16" fmla="*/ 0 60000 65536"/>
              <a:gd name="T17" fmla="*/ 0 60000 65536"/>
              <a:gd name="T18" fmla="*/ 0 w 115"/>
              <a:gd name="T19" fmla="*/ 0 h 6"/>
              <a:gd name="T20" fmla="*/ 115 w 115"/>
              <a:gd name="T21" fmla="*/ 6 h 6"/>
            </a:gdLst>
            <a:ahLst/>
            <a:cxnLst>
              <a:cxn ang="T12">
                <a:pos x="T0" y="T1"/>
              </a:cxn>
              <a:cxn ang="T13">
                <a:pos x="T2" y="T3"/>
              </a:cxn>
              <a:cxn ang="T14">
                <a:pos x="T4" y="T5"/>
              </a:cxn>
              <a:cxn ang="T15">
                <a:pos x="T6" y="T7"/>
              </a:cxn>
              <a:cxn ang="T16">
                <a:pos x="T8" y="T9"/>
              </a:cxn>
              <a:cxn ang="T17">
                <a:pos x="T10" y="T11"/>
              </a:cxn>
            </a:cxnLst>
            <a:rect l="T18" t="T19" r="T20" b="T21"/>
            <a:pathLst>
              <a:path w="115" h="6">
                <a:moveTo>
                  <a:pt x="115" y="0"/>
                </a:moveTo>
                <a:lnTo>
                  <a:pt x="115" y="6"/>
                </a:lnTo>
                <a:lnTo>
                  <a:pt x="109" y="6"/>
                </a:lnTo>
                <a:lnTo>
                  <a:pt x="6" y="6"/>
                </a:lnTo>
                <a:lnTo>
                  <a:pt x="0" y="6"/>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472" name="Rectangle 8"/>
          <p:cNvSpPr>
            <a:spLocks noChangeArrowheads="1"/>
          </p:cNvSpPr>
          <p:nvPr/>
        </p:nvSpPr>
        <p:spPr bwMode="auto">
          <a:xfrm>
            <a:off x="6278563" y="2014537"/>
            <a:ext cx="3476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Offset</a:t>
            </a:r>
            <a:endParaRPr lang="en-CA" altLang="en-US" sz="2400">
              <a:latin typeface="Corbel" panose="020B0503020204020204" pitchFamily="34" charset="0"/>
            </a:endParaRPr>
          </a:p>
        </p:txBody>
      </p:sp>
      <p:sp>
        <p:nvSpPr>
          <p:cNvPr id="62473" name="Rectangle 9"/>
          <p:cNvSpPr>
            <a:spLocks noChangeArrowheads="1"/>
          </p:cNvSpPr>
          <p:nvPr/>
        </p:nvSpPr>
        <p:spPr bwMode="auto">
          <a:xfrm>
            <a:off x="6278563" y="5821362"/>
            <a:ext cx="34766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Offset</a:t>
            </a:r>
            <a:endParaRPr lang="en-CA" altLang="en-US" sz="2400">
              <a:latin typeface="Corbel" panose="020B0503020204020204" pitchFamily="34" charset="0"/>
            </a:endParaRPr>
          </a:p>
        </p:txBody>
      </p:sp>
      <p:sp>
        <p:nvSpPr>
          <p:cNvPr id="62474" name="Freeform 10"/>
          <p:cNvSpPr>
            <a:spLocks/>
          </p:cNvSpPr>
          <p:nvPr/>
        </p:nvSpPr>
        <p:spPr bwMode="auto">
          <a:xfrm>
            <a:off x="4498975" y="1846262"/>
            <a:ext cx="2301875" cy="92075"/>
          </a:xfrm>
          <a:custGeom>
            <a:avLst/>
            <a:gdLst>
              <a:gd name="T0" fmla="*/ 2147483647 w 150"/>
              <a:gd name="T1" fmla="*/ 1412967635 h 6"/>
              <a:gd name="T2" fmla="*/ 2147483647 w 150"/>
              <a:gd name="T3" fmla="*/ 0 h 6"/>
              <a:gd name="T4" fmla="*/ 2147483647 w 150"/>
              <a:gd name="T5" fmla="*/ 0 h 6"/>
              <a:gd name="T6" fmla="*/ 1412967509 w 150"/>
              <a:gd name="T7" fmla="*/ 0 h 6"/>
              <a:gd name="T8" fmla="*/ 0 w 150"/>
              <a:gd name="T9" fmla="*/ 0 h 6"/>
              <a:gd name="T10" fmla="*/ 0 w 150"/>
              <a:gd name="T11" fmla="*/ 1412967635 h 6"/>
              <a:gd name="T12" fmla="*/ 0 60000 65536"/>
              <a:gd name="T13" fmla="*/ 0 60000 65536"/>
              <a:gd name="T14" fmla="*/ 0 60000 65536"/>
              <a:gd name="T15" fmla="*/ 0 60000 65536"/>
              <a:gd name="T16" fmla="*/ 0 60000 65536"/>
              <a:gd name="T17" fmla="*/ 0 60000 65536"/>
              <a:gd name="T18" fmla="*/ 0 w 150"/>
              <a:gd name="T19" fmla="*/ 0 h 6"/>
              <a:gd name="T20" fmla="*/ 150 w 150"/>
              <a:gd name="T21" fmla="*/ 6 h 6"/>
            </a:gdLst>
            <a:ahLst/>
            <a:cxnLst>
              <a:cxn ang="T12">
                <a:pos x="T0" y="T1"/>
              </a:cxn>
              <a:cxn ang="T13">
                <a:pos x="T2" y="T3"/>
              </a:cxn>
              <a:cxn ang="T14">
                <a:pos x="T4" y="T5"/>
              </a:cxn>
              <a:cxn ang="T15">
                <a:pos x="T6" y="T7"/>
              </a:cxn>
              <a:cxn ang="T16">
                <a:pos x="T8" y="T9"/>
              </a:cxn>
              <a:cxn ang="T17">
                <a:pos x="T10" y="T11"/>
              </a:cxn>
            </a:cxnLst>
            <a:rect l="T18" t="T19" r="T20" b="T21"/>
            <a:pathLst>
              <a:path w="150" h="6">
                <a:moveTo>
                  <a:pt x="150" y="6"/>
                </a:moveTo>
                <a:lnTo>
                  <a:pt x="150" y="0"/>
                </a:lnTo>
                <a:lnTo>
                  <a:pt x="144" y="0"/>
                </a:lnTo>
                <a:lnTo>
                  <a:pt x="6" y="0"/>
                </a:lnTo>
                <a:lnTo>
                  <a:pt x="0" y="0"/>
                </a:lnTo>
                <a:lnTo>
                  <a:pt x="0" y="6"/>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475" name="Line 11"/>
          <p:cNvSpPr>
            <a:spLocks noChangeShapeType="1"/>
          </p:cNvSpPr>
          <p:nvPr/>
        </p:nvSpPr>
        <p:spPr bwMode="auto">
          <a:xfrm flipV="1">
            <a:off x="6094413" y="1984375"/>
            <a:ext cx="1587" cy="260350"/>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476" name="Rectangle 12"/>
          <p:cNvSpPr>
            <a:spLocks noChangeArrowheads="1"/>
          </p:cNvSpPr>
          <p:nvPr/>
        </p:nvSpPr>
        <p:spPr bwMode="auto">
          <a:xfrm>
            <a:off x="4697413" y="2014537"/>
            <a:ext cx="115252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Virtual page number</a:t>
            </a:r>
            <a:endParaRPr lang="en-CA" altLang="en-US" sz="2400">
              <a:latin typeface="Corbel" panose="020B0503020204020204" pitchFamily="34" charset="0"/>
            </a:endParaRPr>
          </a:p>
        </p:txBody>
      </p:sp>
      <p:sp>
        <p:nvSpPr>
          <p:cNvPr id="62477" name="Rectangle 13"/>
          <p:cNvSpPr>
            <a:spLocks noChangeArrowheads="1"/>
          </p:cNvSpPr>
          <p:nvPr/>
        </p:nvSpPr>
        <p:spPr bwMode="auto">
          <a:xfrm>
            <a:off x="2027238" y="1984375"/>
            <a:ext cx="1411287" cy="260350"/>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62478" name="Rectangle 14"/>
          <p:cNvSpPr>
            <a:spLocks noChangeArrowheads="1"/>
          </p:cNvSpPr>
          <p:nvPr/>
        </p:nvSpPr>
        <p:spPr bwMode="auto">
          <a:xfrm>
            <a:off x="2225675" y="2014537"/>
            <a:ext cx="102870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Page table address</a:t>
            </a:r>
            <a:endParaRPr lang="en-CA" altLang="en-US" sz="2400">
              <a:latin typeface="Corbel" panose="020B0503020204020204" pitchFamily="34" charset="0"/>
            </a:endParaRPr>
          </a:p>
        </p:txBody>
      </p:sp>
      <p:sp>
        <p:nvSpPr>
          <p:cNvPr id="62479" name="Rectangle 15"/>
          <p:cNvSpPr>
            <a:spLocks noChangeArrowheads="1"/>
          </p:cNvSpPr>
          <p:nvPr/>
        </p:nvSpPr>
        <p:spPr bwMode="auto">
          <a:xfrm>
            <a:off x="2087563" y="1708150"/>
            <a:ext cx="1309687"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Page table base register</a:t>
            </a:r>
            <a:endParaRPr lang="en-CA" altLang="en-US" sz="2400">
              <a:latin typeface="Corbel" panose="020B0503020204020204" pitchFamily="34" charset="0"/>
            </a:endParaRPr>
          </a:p>
        </p:txBody>
      </p:sp>
      <p:sp>
        <p:nvSpPr>
          <p:cNvPr id="62480" name="Line 16"/>
          <p:cNvSpPr>
            <a:spLocks noChangeShapeType="1"/>
          </p:cNvSpPr>
          <p:nvPr/>
        </p:nvSpPr>
        <p:spPr bwMode="auto">
          <a:xfrm flipV="1">
            <a:off x="6094413" y="5775325"/>
            <a:ext cx="1587" cy="260350"/>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481" name="Rectangle 17"/>
          <p:cNvSpPr>
            <a:spLocks noChangeArrowheads="1"/>
          </p:cNvSpPr>
          <p:nvPr/>
        </p:nvSpPr>
        <p:spPr bwMode="auto">
          <a:xfrm>
            <a:off x="3132138" y="5653087"/>
            <a:ext cx="425450"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Control</a:t>
            </a:r>
            <a:endParaRPr lang="en-CA" altLang="en-US" sz="2400">
              <a:latin typeface="Corbel" panose="020B0503020204020204" pitchFamily="34" charset="0"/>
            </a:endParaRPr>
          </a:p>
        </p:txBody>
      </p:sp>
      <p:sp>
        <p:nvSpPr>
          <p:cNvPr id="62482" name="Rectangle 18"/>
          <p:cNvSpPr>
            <a:spLocks noChangeArrowheads="1"/>
          </p:cNvSpPr>
          <p:nvPr/>
        </p:nvSpPr>
        <p:spPr bwMode="auto">
          <a:xfrm>
            <a:off x="3240088" y="5775325"/>
            <a:ext cx="20002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bits</a:t>
            </a:r>
            <a:endParaRPr lang="en-CA" altLang="en-US" sz="2400">
              <a:latin typeface="Corbel" panose="020B0503020204020204" pitchFamily="34" charset="0"/>
            </a:endParaRPr>
          </a:p>
        </p:txBody>
      </p:sp>
      <p:sp>
        <p:nvSpPr>
          <p:cNvPr id="62483" name="Line 19"/>
          <p:cNvSpPr>
            <a:spLocks noChangeShapeType="1"/>
          </p:cNvSpPr>
          <p:nvPr/>
        </p:nvSpPr>
        <p:spPr bwMode="auto">
          <a:xfrm flipV="1">
            <a:off x="3608388" y="3303587"/>
            <a:ext cx="1587" cy="2119313"/>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484" name="Line 20"/>
          <p:cNvSpPr>
            <a:spLocks noChangeShapeType="1"/>
          </p:cNvSpPr>
          <p:nvPr/>
        </p:nvSpPr>
        <p:spPr bwMode="auto">
          <a:xfrm flipH="1">
            <a:off x="3086100" y="3303587"/>
            <a:ext cx="1597025" cy="1588"/>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485" name="Line 21"/>
          <p:cNvSpPr>
            <a:spLocks noChangeShapeType="1"/>
          </p:cNvSpPr>
          <p:nvPr/>
        </p:nvSpPr>
        <p:spPr bwMode="auto">
          <a:xfrm flipH="1">
            <a:off x="3086100" y="3565525"/>
            <a:ext cx="1597025" cy="1587"/>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486" name="Line 22"/>
          <p:cNvSpPr>
            <a:spLocks noChangeShapeType="1"/>
          </p:cNvSpPr>
          <p:nvPr/>
        </p:nvSpPr>
        <p:spPr bwMode="auto">
          <a:xfrm flipH="1">
            <a:off x="3086100" y="3825875"/>
            <a:ext cx="1597025" cy="1587"/>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487" name="Line 23"/>
          <p:cNvSpPr>
            <a:spLocks noChangeShapeType="1"/>
          </p:cNvSpPr>
          <p:nvPr/>
        </p:nvSpPr>
        <p:spPr bwMode="auto">
          <a:xfrm flipH="1">
            <a:off x="3086100" y="4362450"/>
            <a:ext cx="1597025" cy="1587"/>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488" name="Line 24"/>
          <p:cNvSpPr>
            <a:spLocks noChangeShapeType="1"/>
          </p:cNvSpPr>
          <p:nvPr/>
        </p:nvSpPr>
        <p:spPr bwMode="auto">
          <a:xfrm flipH="1">
            <a:off x="3086100" y="4624387"/>
            <a:ext cx="1597025" cy="1588"/>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489" name="Line 25"/>
          <p:cNvSpPr>
            <a:spLocks noChangeShapeType="1"/>
          </p:cNvSpPr>
          <p:nvPr/>
        </p:nvSpPr>
        <p:spPr bwMode="auto">
          <a:xfrm flipH="1">
            <a:off x="3086100" y="5160962"/>
            <a:ext cx="1597025" cy="1588"/>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490" name="Freeform 26"/>
          <p:cNvSpPr>
            <a:spLocks/>
          </p:cNvSpPr>
          <p:nvPr/>
        </p:nvSpPr>
        <p:spPr bwMode="auto">
          <a:xfrm>
            <a:off x="3086100" y="3303587"/>
            <a:ext cx="1597025" cy="2119313"/>
          </a:xfrm>
          <a:custGeom>
            <a:avLst/>
            <a:gdLst>
              <a:gd name="T0" fmla="*/ 2147483647 w 104"/>
              <a:gd name="T1" fmla="*/ 2147483647 h 138"/>
              <a:gd name="T2" fmla="*/ 0 w 104"/>
              <a:gd name="T3" fmla="*/ 2147483647 h 138"/>
              <a:gd name="T4" fmla="*/ 0 w 104"/>
              <a:gd name="T5" fmla="*/ 2147483647 h 138"/>
              <a:gd name="T6" fmla="*/ 0 w 104"/>
              <a:gd name="T7" fmla="*/ 0 h 138"/>
              <a:gd name="T8" fmla="*/ 0 60000 65536"/>
              <a:gd name="T9" fmla="*/ 0 60000 65536"/>
              <a:gd name="T10" fmla="*/ 0 60000 65536"/>
              <a:gd name="T11" fmla="*/ 0 60000 65536"/>
              <a:gd name="T12" fmla="*/ 0 w 104"/>
              <a:gd name="T13" fmla="*/ 0 h 138"/>
              <a:gd name="T14" fmla="*/ 104 w 104"/>
              <a:gd name="T15" fmla="*/ 138 h 138"/>
            </a:gdLst>
            <a:ahLst/>
            <a:cxnLst>
              <a:cxn ang="T8">
                <a:pos x="T0" y="T1"/>
              </a:cxn>
              <a:cxn ang="T9">
                <a:pos x="T2" y="T3"/>
              </a:cxn>
              <a:cxn ang="T10">
                <a:pos x="T4" y="T5"/>
              </a:cxn>
              <a:cxn ang="T11">
                <a:pos x="T6" y="T7"/>
              </a:cxn>
            </a:cxnLst>
            <a:rect l="T12" t="T13" r="T14" b="T15"/>
            <a:pathLst>
              <a:path w="104" h="138">
                <a:moveTo>
                  <a:pt x="104" y="138"/>
                </a:moveTo>
                <a:lnTo>
                  <a:pt x="0" y="138"/>
                </a:lnTo>
                <a:lnTo>
                  <a:pt x="0" y="0"/>
                </a:lnTo>
              </a:path>
            </a:pathLst>
          </a:custGeom>
          <a:noFill/>
          <a:ln w="1587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491" name="Line 27"/>
          <p:cNvSpPr>
            <a:spLocks noChangeShapeType="1"/>
          </p:cNvSpPr>
          <p:nvPr/>
        </p:nvSpPr>
        <p:spPr bwMode="auto">
          <a:xfrm flipV="1">
            <a:off x="4683125" y="3303587"/>
            <a:ext cx="1588" cy="2119313"/>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492" name="Rectangle 28"/>
          <p:cNvSpPr>
            <a:spLocks noChangeArrowheads="1"/>
          </p:cNvSpPr>
          <p:nvPr/>
        </p:nvSpPr>
        <p:spPr bwMode="auto">
          <a:xfrm>
            <a:off x="4498975" y="1984375"/>
            <a:ext cx="2301875" cy="260350"/>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62493" name="Rectangle 29"/>
          <p:cNvSpPr>
            <a:spLocks noChangeArrowheads="1"/>
          </p:cNvSpPr>
          <p:nvPr/>
        </p:nvSpPr>
        <p:spPr bwMode="auto">
          <a:xfrm>
            <a:off x="5035550" y="5775325"/>
            <a:ext cx="1765300" cy="260350"/>
          </a:xfrm>
          <a:prstGeom prst="rect">
            <a:avLst/>
          </a:prstGeom>
          <a:noFill/>
          <a:ln w="158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62494" name="Freeform 30"/>
          <p:cNvSpPr>
            <a:spLocks/>
          </p:cNvSpPr>
          <p:nvPr/>
        </p:nvSpPr>
        <p:spPr bwMode="auto">
          <a:xfrm>
            <a:off x="2886075" y="4470400"/>
            <a:ext cx="92075" cy="46037"/>
          </a:xfrm>
          <a:custGeom>
            <a:avLst/>
            <a:gdLst>
              <a:gd name="T0" fmla="*/ 0 w 6"/>
              <a:gd name="T1" fmla="*/ 706468472 h 3"/>
              <a:gd name="T2" fmla="*/ 1412967635 w 6"/>
              <a:gd name="T3" fmla="*/ 470973826 h 3"/>
              <a:gd name="T4" fmla="*/ 0 w 6"/>
              <a:gd name="T5" fmla="*/ 0 h 3"/>
              <a:gd name="T6" fmla="*/ 0 w 6"/>
              <a:gd name="T7" fmla="*/ 470973826 h 3"/>
              <a:gd name="T8" fmla="*/ 0 w 6"/>
              <a:gd name="T9" fmla="*/ 706468472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495" name="Freeform 31"/>
          <p:cNvSpPr>
            <a:spLocks/>
          </p:cNvSpPr>
          <p:nvPr/>
        </p:nvSpPr>
        <p:spPr bwMode="auto">
          <a:xfrm>
            <a:off x="2886075" y="4470400"/>
            <a:ext cx="92075" cy="46037"/>
          </a:xfrm>
          <a:custGeom>
            <a:avLst/>
            <a:gdLst>
              <a:gd name="T0" fmla="*/ 0 w 58"/>
              <a:gd name="T1" fmla="*/ 73082949 h 29"/>
              <a:gd name="T2" fmla="*/ 146169074 w 58"/>
              <a:gd name="T3" fmla="*/ 50402577 h 29"/>
              <a:gd name="T4" fmla="*/ 0 w 58"/>
              <a:gd name="T5" fmla="*/ 0 h 29"/>
              <a:gd name="T6" fmla="*/ 0 w 58"/>
              <a:gd name="T7" fmla="*/ 50402577 h 29"/>
              <a:gd name="T8" fmla="*/ 0 w 58"/>
              <a:gd name="T9" fmla="*/ 7308294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20"/>
                </a:lnTo>
                <a:lnTo>
                  <a:pt x="0" y="0"/>
                </a:lnTo>
                <a:lnTo>
                  <a:pt x="0" y="20"/>
                </a:lnTo>
                <a:lnTo>
                  <a:pt x="0" y="2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496" name="Freeform 32"/>
          <p:cNvSpPr>
            <a:spLocks/>
          </p:cNvSpPr>
          <p:nvPr/>
        </p:nvSpPr>
        <p:spPr bwMode="auto">
          <a:xfrm>
            <a:off x="2732088" y="2921000"/>
            <a:ext cx="139700" cy="1581150"/>
          </a:xfrm>
          <a:custGeom>
            <a:avLst/>
            <a:gdLst>
              <a:gd name="T0" fmla="*/ 2147483647 w 9"/>
              <a:gd name="T1" fmla="*/ 2147483647 h 103"/>
              <a:gd name="T2" fmla="*/ 0 w 9"/>
              <a:gd name="T3" fmla="*/ 2147483647 h 103"/>
              <a:gd name="T4" fmla="*/ 0 w 9"/>
              <a:gd name="T5" fmla="*/ 0 h 103"/>
              <a:gd name="T6" fmla="*/ 0 60000 65536"/>
              <a:gd name="T7" fmla="*/ 0 60000 65536"/>
              <a:gd name="T8" fmla="*/ 0 60000 65536"/>
              <a:gd name="T9" fmla="*/ 0 w 9"/>
              <a:gd name="T10" fmla="*/ 0 h 103"/>
              <a:gd name="T11" fmla="*/ 9 w 9"/>
              <a:gd name="T12" fmla="*/ 103 h 103"/>
            </a:gdLst>
            <a:ahLst/>
            <a:cxnLst>
              <a:cxn ang="T6">
                <a:pos x="T0" y="T1"/>
              </a:cxn>
              <a:cxn ang="T7">
                <a:pos x="T2" y="T3"/>
              </a:cxn>
              <a:cxn ang="T8">
                <a:pos x="T4" y="T5"/>
              </a:cxn>
            </a:cxnLst>
            <a:rect l="T9" t="T10" r="T11" b="T12"/>
            <a:pathLst>
              <a:path w="9" h="103">
                <a:moveTo>
                  <a:pt x="9" y="103"/>
                </a:moveTo>
                <a:lnTo>
                  <a:pt x="0" y="103"/>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497" name="Freeform 33"/>
          <p:cNvSpPr>
            <a:spLocks/>
          </p:cNvSpPr>
          <p:nvPr/>
        </p:nvSpPr>
        <p:spPr bwMode="auto">
          <a:xfrm>
            <a:off x="2717800" y="2520950"/>
            <a:ext cx="30163" cy="92075"/>
          </a:xfrm>
          <a:custGeom>
            <a:avLst/>
            <a:gdLst>
              <a:gd name="T0" fmla="*/ 0 w 2"/>
              <a:gd name="T1" fmla="*/ 0 h 6"/>
              <a:gd name="T2" fmla="*/ 227459133 w 2"/>
              <a:gd name="T3" fmla="*/ 1412967635 h 6"/>
              <a:gd name="T4" fmla="*/ 454903185 w 2"/>
              <a:gd name="T5" fmla="*/ 0 h 6"/>
              <a:gd name="T6" fmla="*/ 227459133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498" name="Freeform 34"/>
          <p:cNvSpPr>
            <a:spLocks/>
          </p:cNvSpPr>
          <p:nvPr/>
        </p:nvSpPr>
        <p:spPr bwMode="auto">
          <a:xfrm>
            <a:off x="2717800" y="2520950"/>
            <a:ext cx="30163" cy="92075"/>
          </a:xfrm>
          <a:custGeom>
            <a:avLst/>
            <a:gdLst>
              <a:gd name="T0" fmla="*/ 0 w 19"/>
              <a:gd name="T1" fmla="*/ 0 h 58"/>
              <a:gd name="T2" fmla="*/ 22682573 w 19"/>
              <a:gd name="T3" fmla="*/ 146169074 h 58"/>
              <a:gd name="T4" fmla="*/ 47884549 w 19"/>
              <a:gd name="T5" fmla="*/ 0 h 58"/>
              <a:gd name="T6" fmla="*/ 22682573 w 19"/>
              <a:gd name="T7" fmla="*/ 0 h 58"/>
              <a:gd name="T8" fmla="*/ 0 w 19"/>
              <a:gd name="T9" fmla="*/ 0 h 58"/>
              <a:gd name="T10" fmla="*/ 0 60000 65536"/>
              <a:gd name="T11" fmla="*/ 0 60000 65536"/>
              <a:gd name="T12" fmla="*/ 0 60000 65536"/>
              <a:gd name="T13" fmla="*/ 0 60000 65536"/>
              <a:gd name="T14" fmla="*/ 0 60000 65536"/>
              <a:gd name="T15" fmla="*/ 0 w 19"/>
              <a:gd name="T16" fmla="*/ 0 h 58"/>
              <a:gd name="T17" fmla="*/ 19 w 19"/>
              <a:gd name="T18" fmla="*/ 58 h 58"/>
            </a:gdLst>
            <a:ahLst/>
            <a:cxnLst>
              <a:cxn ang="T10">
                <a:pos x="T0" y="T1"/>
              </a:cxn>
              <a:cxn ang="T11">
                <a:pos x="T2" y="T3"/>
              </a:cxn>
              <a:cxn ang="T12">
                <a:pos x="T4" y="T5"/>
              </a:cxn>
              <a:cxn ang="T13">
                <a:pos x="T6" y="T7"/>
              </a:cxn>
              <a:cxn ang="T14">
                <a:pos x="T8" y="T9"/>
              </a:cxn>
            </a:cxnLst>
            <a:rect l="T15" t="T16" r="T17" b="T18"/>
            <a:pathLst>
              <a:path w="19" h="58">
                <a:moveTo>
                  <a:pt x="0" y="0"/>
                </a:moveTo>
                <a:lnTo>
                  <a:pt x="9" y="58"/>
                </a:lnTo>
                <a:lnTo>
                  <a:pt x="19" y="0"/>
                </a:lnTo>
                <a:lnTo>
                  <a:pt x="9"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499" name="Line 35"/>
          <p:cNvSpPr>
            <a:spLocks noChangeShapeType="1"/>
          </p:cNvSpPr>
          <p:nvPr/>
        </p:nvSpPr>
        <p:spPr bwMode="auto">
          <a:xfrm flipV="1">
            <a:off x="2732088" y="2244725"/>
            <a:ext cx="1587" cy="26193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500" name="Freeform 36"/>
          <p:cNvSpPr>
            <a:spLocks/>
          </p:cNvSpPr>
          <p:nvPr/>
        </p:nvSpPr>
        <p:spPr bwMode="auto">
          <a:xfrm>
            <a:off x="2901950" y="2751137"/>
            <a:ext cx="92075" cy="46038"/>
          </a:xfrm>
          <a:custGeom>
            <a:avLst/>
            <a:gdLst>
              <a:gd name="T0" fmla="*/ 1412967635 w 6"/>
              <a:gd name="T1" fmla="*/ 0 h 3"/>
              <a:gd name="T2" fmla="*/ 0 w 6"/>
              <a:gd name="T3" fmla="*/ 235499701 h 3"/>
              <a:gd name="T4" fmla="*/ 1412967635 w 6"/>
              <a:gd name="T5" fmla="*/ 706499163 h 3"/>
              <a:gd name="T6" fmla="*/ 1412967635 w 6"/>
              <a:gd name="T7" fmla="*/ 235499701 h 3"/>
              <a:gd name="T8" fmla="*/ 1412967635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1"/>
                </a:lnTo>
                <a:lnTo>
                  <a:pt x="6" y="3"/>
                </a:lnTo>
                <a:lnTo>
                  <a:pt x="6" y="1"/>
                </a:lnTo>
                <a:lnTo>
                  <a:pt x="6"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01" name="Freeform 37"/>
          <p:cNvSpPr>
            <a:spLocks/>
          </p:cNvSpPr>
          <p:nvPr/>
        </p:nvSpPr>
        <p:spPr bwMode="auto">
          <a:xfrm>
            <a:off x="2901950" y="2751137"/>
            <a:ext cx="92075" cy="46038"/>
          </a:xfrm>
          <a:custGeom>
            <a:avLst/>
            <a:gdLst>
              <a:gd name="T0" fmla="*/ 146169074 w 58"/>
              <a:gd name="T1" fmla="*/ 0 h 29"/>
              <a:gd name="T2" fmla="*/ 0 w 58"/>
              <a:gd name="T3" fmla="*/ 25201836 h 29"/>
              <a:gd name="T4" fmla="*/ 146169074 w 58"/>
              <a:gd name="T5" fmla="*/ 73086124 h 29"/>
              <a:gd name="T6" fmla="*/ 146169074 w 58"/>
              <a:gd name="T7" fmla="*/ 25201836 h 29"/>
              <a:gd name="T8" fmla="*/ 146169074 w 58"/>
              <a:gd name="T9" fmla="*/ 0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58" y="0"/>
                </a:moveTo>
                <a:lnTo>
                  <a:pt x="0" y="10"/>
                </a:lnTo>
                <a:lnTo>
                  <a:pt x="58" y="29"/>
                </a:lnTo>
                <a:lnTo>
                  <a:pt x="58" y="10"/>
                </a:lnTo>
                <a:lnTo>
                  <a:pt x="58"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02" name="Freeform 38"/>
          <p:cNvSpPr>
            <a:spLocks/>
          </p:cNvSpPr>
          <p:nvPr/>
        </p:nvSpPr>
        <p:spPr bwMode="auto">
          <a:xfrm>
            <a:off x="2994025" y="2244725"/>
            <a:ext cx="2301875" cy="522287"/>
          </a:xfrm>
          <a:custGeom>
            <a:avLst/>
            <a:gdLst>
              <a:gd name="T0" fmla="*/ 0 w 150"/>
              <a:gd name="T1" fmla="*/ 2147483647 h 34"/>
              <a:gd name="T2" fmla="*/ 2147483647 w 150"/>
              <a:gd name="T3" fmla="*/ 2147483647 h 34"/>
              <a:gd name="T4" fmla="*/ 2147483647 w 150"/>
              <a:gd name="T5" fmla="*/ 0 h 34"/>
              <a:gd name="T6" fmla="*/ 0 60000 65536"/>
              <a:gd name="T7" fmla="*/ 0 60000 65536"/>
              <a:gd name="T8" fmla="*/ 0 60000 65536"/>
              <a:gd name="T9" fmla="*/ 0 w 150"/>
              <a:gd name="T10" fmla="*/ 0 h 34"/>
              <a:gd name="T11" fmla="*/ 150 w 150"/>
              <a:gd name="T12" fmla="*/ 34 h 34"/>
            </a:gdLst>
            <a:ahLst/>
            <a:cxnLst>
              <a:cxn ang="T6">
                <a:pos x="T0" y="T1"/>
              </a:cxn>
              <a:cxn ang="T7">
                <a:pos x="T2" y="T3"/>
              </a:cxn>
              <a:cxn ang="T8">
                <a:pos x="T4" y="T5"/>
              </a:cxn>
            </a:cxnLst>
            <a:rect l="T9" t="T10" r="T11" b="T12"/>
            <a:pathLst>
              <a:path w="150" h="34">
                <a:moveTo>
                  <a:pt x="0" y="34"/>
                </a:moveTo>
                <a:lnTo>
                  <a:pt x="150" y="34"/>
                </a:lnTo>
                <a:lnTo>
                  <a:pt x="15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03" name="Freeform 39"/>
          <p:cNvSpPr>
            <a:spLocks/>
          </p:cNvSpPr>
          <p:nvPr/>
        </p:nvSpPr>
        <p:spPr bwMode="auto">
          <a:xfrm>
            <a:off x="5541963" y="5667375"/>
            <a:ext cx="30162" cy="92075"/>
          </a:xfrm>
          <a:custGeom>
            <a:avLst/>
            <a:gdLst>
              <a:gd name="T0" fmla="*/ 0 w 2"/>
              <a:gd name="T1" fmla="*/ 0 h 6"/>
              <a:gd name="T2" fmla="*/ 227436511 w 2"/>
              <a:gd name="T3" fmla="*/ 1412967635 h 6"/>
              <a:gd name="T4" fmla="*/ 454873023 w 2"/>
              <a:gd name="T5" fmla="*/ 0 h 6"/>
              <a:gd name="T6" fmla="*/ 227436511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04" name="Freeform 40"/>
          <p:cNvSpPr>
            <a:spLocks/>
          </p:cNvSpPr>
          <p:nvPr/>
        </p:nvSpPr>
        <p:spPr bwMode="auto">
          <a:xfrm>
            <a:off x="5541963" y="5667375"/>
            <a:ext cx="30162" cy="92075"/>
          </a:xfrm>
          <a:custGeom>
            <a:avLst/>
            <a:gdLst>
              <a:gd name="T0" fmla="*/ 0 w 19"/>
              <a:gd name="T1" fmla="*/ 0 h 58"/>
              <a:gd name="T2" fmla="*/ 25201141 w 19"/>
              <a:gd name="T3" fmla="*/ 146169074 h 58"/>
              <a:gd name="T4" fmla="*/ 47881374 w 19"/>
              <a:gd name="T5" fmla="*/ 0 h 58"/>
              <a:gd name="T6" fmla="*/ 25201141 w 19"/>
              <a:gd name="T7" fmla="*/ 0 h 58"/>
              <a:gd name="T8" fmla="*/ 0 w 19"/>
              <a:gd name="T9" fmla="*/ 0 h 58"/>
              <a:gd name="T10" fmla="*/ 0 60000 65536"/>
              <a:gd name="T11" fmla="*/ 0 60000 65536"/>
              <a:gd name="T12" fmla="*/ 0 60000 65536"/>
              <a:gd name="T13" fmla="*/ 0 60000 65536"/>
              <a:gd name="T14" fmla="*/ 0 60000 65536"/>
              <a:gd name="T15" fmla="*/ 0 w 19"/>
              <a:gd name="T16" fmla="*/ 0 h 58"/>
              <a:gd name="T17" fmla="*/ 19 w 19"/>
              <a:gd name="T18" fmla="*/ 58 h 58"/>
            </a:gdLst>
            <a:ahLst/>
            <a:cxnLst>
              <a:cxn ang="T10">
                <a:pos x="T0" y="T1"/>
              </a:cxn>
              <a:cxn ang="T11">
                <a:pos x="T2" y="T3"/>
              </a:cxn>
              <a:cxn ang="T12">
                <a:pos x="T4" y="T5"/>
              </a:cxn>
              <a:cxn ang="T13">
                <a:pos x="T6" y="T7"/>
              </a:cxn>
              <a:cxn ang="T14">
                <a:pos x="T8" y="T9"/>
              </a:cxn>
            </a:cxnLst>
            <a:rect l="T15" t="T16" r="T17" b="T18"/>
            <a:pathLst>
              <a:path w="19" h="58">
                <a:moveTo>
                  <a:pt x="0" y="0"/>
                </a:moveTo>
                <a:lnTo>
                  <a:pt x="10" y="58"/>
                </a:lnTo>
                <a:lnTo>
                  <a:pt x="19" y="0"/>
                </a:lnTo>
                <a:lnTo>
                  <a:pt x="10"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05" name="Freeform 41"/>
          <p:cNvSpPr>
            <a:spLocks/>
          </p:cNvSpPr>
          <p:nvPr/>
        </p:nvSpPr>
        <p:spPr bwMode="auto">
          <a:xfrm>
            <a:off x="4144963" y="4502150"/>
            <a:ext cx="1412875" cy="1150937"/>
          </a:xfrm>
          <a:custGeom>
            <a:avLst/>
            <a:gdLst>
              <a:gd name="T0" fmla="*/ 2147483647 w 92"/>
              <a:gd name="T1" fmla="*/ 2147483647 h 75"/>
              <a:gd name="T2" fmla="*/ 2147483647 w 92"/>
              <a:gd name="T3" fmla="*/ 0 h 75"/>
              <a:gd name="T4" fmla="*/ 0 w 92"/>
              <a:gd name="T5" fmla="*/ 0 h 75"/>
              <a:gd name="T6" fmla="*/ 0 60000 65536"/>
              <a:gd name="T7" fmla="*/ 0 60000 65536"/>
              <a:gd name="T8" fmla="*/ 0 60000 65536"/>
              <a:gd name="T9" fmla="*/ 0 w 92"/>
              <a:gd name="T10" fmla="*/ 0 h 75"/>
              <a:gd name="T11" fmla="*/ 92 w 92"/>
              <a:gd name="T12" fmla="*/ 75 h 75"/>
            </a:gdLst>
            <a:ahLst/>
            <a:cxnLst>
              <a:cxn ang="T6">
                <a:pos x="T0" y="T1"/>
              </a:cxn>
              <a:cxn ang="T7">
                <a:pos x="T2" y="T3"/>
              </a:cxn>
              <a:cxn ang="T8">
                <a:pos x="T4" y="T5"/>
              </a:cxn>
            </a:cxnLst>
            <a:rect l="T9" t="T10" r="T11" b="T12"/>
            <a:pathLst>
              <a:path w="92" h="75">
                <a:moveTo>
                  <a:pt x="92" y="75"/>
                </a:moveTo>
                <a:lnTo>
                  <a:pt x="92"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06" name="Freeform 42"/>
          <p:cNvSpPr>
            <a:spLocks/>
          </p:cNvSpPr>
          <p:nvPr/>
        </p:nvSpPr>
        <p:spPr bwMode="auto">
          <a:xfrm>
            <a:off x="6416675" y="5667375"/>
            <a:ext cx="46038" cy="92075"/>
          </a:xfrm>
          <a:custGeom>
            <a:avLst/>
            <a:gdLst>
              <a:gd name="T0" fmla="*/ 0 w 3"/>
              <a:gd name="T1" fmla="*/ 0 h 6"/>
              <a:gd name="T2" fmla="*/ 470999402 w 3"/>
              <a:gd name="T3" fmla="*/ 1412967635 h 6"/>
              <a:gd name="T4" fmla="*/ 706499163 w 3"/>
              <a:gd name="T5" fmla="*/ 0 h 6"/>
              <a:gd name="T6" fmla="*/ 470999402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2" y="6"/>
                </a:lnTo>
                <a:lnTo>
                  <a:pt x="3" y="0"/>
                </a:lnTo>
                <a:lnTo>
                  <a:pt x="2"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07" name="Freeform 43"/>
          <p:cNvSpPr>
            <a:spLocks/>
          </p:cNvSpPr>
          <p:nvPr/>
        </p:nvSpPr>
        <p:spPr bwMode="auto">
          <a:xfrm>
            <a:off x="6416675" y="5667375"/>
            <a:ext cx="46038" cy="92075"/>
          </a:xfrm>
          <a:custGeom>
            <a:avLst/>
            <a:gdLst>
              <a:gd name="T0" fmla="*/ 0 w 29"/>
              <a:gd name="T1" fmla="*/ 0 h 58"/>
              <a:gd name="T2" fmla="*/ 50403672 w 29"/>
              <a:gd name="T3" fmla="*/ 146169074 h 58"/>
              <a:gd name="T4" fmla="*/ 73086124 w 29"/>
              <a:gd name="T5" fmla="*/ 0 h 58"/>
              <a:gd name="T6" fmla="*/ 50403672 w 29"/>
              <a:gd name="T7" fmla="*/ 0 h 58"/>
              <a:gd name="T8" fmla="*/ 0 w 29"/>
              <a:gd name="T9" fmla="*/ 0 h 58"/>
              <a:gd name="T10" fmla="*/ 0 60000 65536"/>
              <a:gd name="T11" fmla="*/ 0 60000 65536"/>
              <a:gd name="T12" fmla="*/ 0 60000 65536"/>
              <a:gd name="T13" fmla="*/ 0 60000 65536"/>
              <a:gd name="T14" fmla="*/ 0 60000 65536"/>
              <a:gd name="T15" fmla="*/ 0 w 29"/>
              <a:gd name="T16" fmla="*/ 0 h 58"/>
              <a:gd name="T17" fmla="*/ 29 w 29"/>
              <a:gd name="T18" fmla="*/ 58 h 58"/>
            </a:gdLst>
            <a:ahLst/>
            <a:cxnLst>
              <a:cxn ang="T10">
                <a:pos x="T0" y="T1"/>
              </a:cxn>
              <a:cxn ang="T11">
                <a:pos x="T2" y="T3"/>
              </a:cxn>
              <a:cxn ang="T12">
                <a:pos x="T4" y="T5"/>
              </a:cxn>
              <a:cxn ang="T13">
                <a:pos x="T6" y="T7"/>
              </a:cxn>
              <a:cxn ang="T14">
                <a:pos x="T8" y="T9"/>
              </a:cxn>
            </a:cxnLst>
            <a:rect l="T15" t="T16" r="T17" b="T18"/>
            <a:pathLst>
              <a:path w="29" h="58">
                <a:moveTo>
                  <a:pt x="0" y="0"/>
                </a:moveTo>
                <a:lnTo>
                  <a:pt x="20" y="58"/>
                </a:lnTo>
                <a:lnTo>
                  <a:pt x="29" y="0"/>
                </a:lnTo>
                <a:lnTo>
                  <a:pt x="20"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08" name="Line 44"/>
          <p:cNvSpPr>
            <a:spLocks noChangeShapeType="1"/>
          </p:cNvSpPr>
          <p:nvPr/>
        </p:nvSpPr>
        <p:spPr bwMode="auto">
          <a:xfrm flipV="1">
            <a:off x="6448425" y="2244725"/>
            <a:ext cx="1588" cy="3408362"/>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509" name="Freeform 45"/>
          <p:cNvSpPr>
            <a:spLocks/>
          </p:cNvSpPr>
          <p:nvPr/>
        </p:nvSpPr>
        <p:spPr bwMode="auto">
          <a:xfrm>
            <a:off x="2287588" y="2414587"/>
            <a:ext cx="444500" cy="1027113"/>
          </a:xfrm>
          <a:custGeom>
            <a:avLst/>
            <a:gdLst>
              <a:gd name="T0" fmla="*/ 2147483647 w 29"/>
              <a:gd name="T1" fmla="*/ 2147483647 h 67"/>
              <a:gd name="T2" fmla="*/ 0 w 29"/>
              <a:gd name="T3" fmla="*/ 2147483647 h 67"/>
              <a:gd name="T4" fmla="*/ 0 w 29"/>
              <a:gd name="T5" fmla="*/ 0 h 67"/>
              <a:gd name="T6" fmla="*/ 2147483647 w 29"/>
              <a:gd name="T7" fmla="*/ 0 h 67"/>
              <a:gd name="T8" fmla="*/ 0 60000 65536"/>
              <a:gd name="T9" fmla="*/ 0 60000 65536"/>
              <a:gd name="T10" fmla="*/ 0 60000 65536"/>
              <a:gd name="T11" fmla="*/ 0 60000 65536"/>
              <a:gd name="T12" fmla="*/ 0 w 29"/>
              <a:gd name="T13" fmla="*/ 0 h 67"/>
              <a:gd name="T14" fmla="*/ 29 w 29"/>
              <a:gd name="T15" fmla="*/ 67 h 67"/>
            </a:gdLst>
            <a:ahLst/>
            <a:cxnLst>
              <a:cxn ang="T8">
                <a:pos x="T0" y="T1"/>
              </a:cxn>
              <a:cxn ang="T9">
                <a:pos x="T2" y="T3"/>
              </a:cxn>
              <a:cxn ang="T10">
                <a:pos x="T4" y="T5"/>
              </a:cxn>
              <a:cxn ang="T11">
                <a:pos x="T6" y="T7"/>
              </a:cxn>
            </a:cxnLst>
            <a:rect l="T12" t="T13" r="T14" b="T15"/>
            <a:pathLst>
              <a:path w="29" h="67">
                <a:moveTo>
                  <a:pt x="26" y="67"/>
                </a:moveTo>
                <a:lnTo>
                  <a:pt x="0" y="67"/>
                </a:lnTo>
                <a:lnTo>
                  <a:pt x="0" y="0"/>
                </a:lnTo>
                <a:lnTo>
                  <a:pt x="29"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10" name="Freeform 46"/>
          <p:cNvSpPr>
            <a:spLocks/>
          </p:cNvSpPr>
          <p:nvPr/>
        </p:nvSpPr>
        <p:spPr bwMode="auto">
          <a:xfrm>
            <a:off x="2886075" y="3411537"/>
            <a:ext cx="92075" cy="46038"/>
          </a:xfrm>
          <a:custGeom>
            <a:avLst/>
            <a:gdLst>
              <a:gd name="T0" fmla="*/ 0 w 6"/>
              <a:gd name="T1" fmla="*/ 706499163 h 3"/>
              <a:gd name="T2" fmla="*/ 1412967635 w 6"/>
              <a:gd name="T3" fmla="*/ 470999402 h 3"/>
              <a:gd name="T4" fmla="*/ 0 w 6"/>
              <a:gd name="T5" fmla="*/ 0 h 3"/>
              <a:gd name="T6" fmla="*/ 0 w 6"/>
              <a:gd name="T7" fmla="*/ 470999402 h 3"/>
              <a:gd name="T8" fmla="*/ 0 w 6"/>
              <a:gd name="T9" fmla="*/ 706499163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11" name="Freeform 47"/>
          <p:cNvSpPr>
            <a:spLocks/>
          </p:cNvSpPr>
          <p:nvPr/>
        </p:nvSpPr>
        <p:spPr bwMode="auto">
          <a:xfrm>
            <a:off x="2886075" y="3411537"/>
            <a:ext cx="92075" cy="46038"/>
          </a:xfrm>
          <a:custGeom>
            <a:avLst/>
            <a:gdLst>
              <a:gd name="T0" fmla="*/ 0 w 58"/>
              <a:gd name="T1" fmla="*/ 73086124 h 29"/>
              <a:gd name="T2" fmla="*/ 146169074 w 58"/>
              <a:gd name="T3" fmla="*/ 47884282 h 29"/>
              <a:gd name="T4" fmla="*/ 0 w 58"/>
              <a:gd name="T5" fmla="*/ 0 h 29"/>
              <a:gd name="T6" fmla="*/ 0 w 58"/>
              <a:gd name="T7" fmla="*/ 47884282 h 29"/>
              <a:gd name="T8" fmla="*/ 0 w 58"/>
              <a:gd name="T9" fmla="*/ 73086124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12" name="Line 48"/>
          <p:cNvSpPr>
            <a:spLocks noChangeShapeType="1"/>
          </p:cNvSpPr>
          <p:nvPr/>
        </p:nvSpPr>
        <p:spPr bwMode="auto">
          <a:xfrm flipH="1">
            <a:off x="2778125" y="3441700"/>
            <a:ext cx="93663" cy="1587"/>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513" name="Freeform 49"/>
          <p:cNvSpPr>
            <a:spLocks/>
          </p:cNvSpPr>
          <p:nvPr/>
        </p:nvSpPr>
        <p:spPr bwMode="auto">
          <a:xfrm>
            <a:off x="5634038" y="1722437"/>
            <a:ext cx="30162" cy="92075"/>
          </a:xfrm>
          <a:custGeom>
            <a:avLst/>
            <a:gdLst>
              <a:gd name="T0" fmla="*/ 0 w 2"/>
              <a:gd name="T1" fmla="*/ 0 h 6"/>
              <a:gd name="T2" fmla="*/ 227436511 w 2"/>
              <a:gd name="T3" fmla="*/ 1412967635 h 6"/>
              <a:gd name="T4" fmla="*/ 454873023 w 2"/>
              <a:gd name="T5" fmla="*/ 0 h 6"/>
              <a:gd name="T6" fmla="*/ 227436511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14" name="Freeform 50"/>
          <p:cNvSpPr>
            <a:spLocks/>
          </p:cNvSpPr>
          <p:nvPr/>
        </p:nvSpPr>
        <p:spPr bwMode="auto">
          <a:xfrm>
            <a:off x="5634038" y="1722437"/>
            <a:ext cx="30162" cy="92075"/>
          </a:xfrm>
          <a:custGeom>
            <a:avLst/>
            <a:gdLst>
              <a:gd name="T0" fmla="*/ 0 w 19"/>
              <a:gd name="T1" fmla="*/ 0 h 58"/>
              <a:gd name="T2" fmla="*/ 25201141 w 19"/>
              <a:gd name="T3" fmla="*/ 146169074 h 58"/>
              <a:gd name="T4" fmla="*/ 47881374 w 19"/>
              <a:gd name="T5" fmla="*/ 0 h 58"/>
              <a:gd name="T6" fmla="*/ 25201141 w 19"/>
              <a:gd name="T7" fmla="*/ 0 h 58"/>
              <a:gd name="T8" fmla="*/ 0 w 19"/>
              <a:gd name="T9" fmla="*/ 0 h 58"/>
              <a:gd name="T10" fmla="*/ 0 60000 65536"/>
              <a:gd name="T11" fmla="*/ 0 60000 65536"/>
              <a:gd name="T12" fmla="*/ 0 60000 65536"/>
              <a:gd name="T13" fmla="*/ 0 60000 65536"/>
              <a:gd name="T14" fmla="*/ 0 60000 65536"/>
              <a:gd name="T15" fmla="*/ 0 w 19"/>
              <a:gd name="T16" fmla="*/ 0 h 58"/>
              <a:gd name="T17" fmla="*/ 19 w 19"/>
              <a:gd name="T18" fmla="*/ 58 h 58"/>
            </a:gdLst>
            <a:ahLst/>
            <a:cxnLst>
              <a:cxn ang="T10">
                <a:pos x="T0" y="T1"/>
              </a:cxn>
              <a:cxn ang="T11">
                <a:pos x="T2" y="T3"/>
              </a:cxn>
              <a:cxn ang="T12">
                <a:pos x="T4" y="T5"/>
              </a:cxn>
              <a:cxn ang="T13">
                <a:pos x="T6" y="T7"/>
              </a:cxn>
              <a:cxn ang="T14">
                <a:pos x="T8" y="T9"/>
              </a:cxn>
            </a:cxnLst>
            <a:rect l="T15" t="T16" r="T17" b="T18"/>
            <a:pathLst>
              <a:path w="19" h="58">
                <a:moveTo>
                  <a:pt x="0" y="0"/>
                </a:moveTo>
                <a:lnTo>
                  <a:pt x="10" y="58"/>
                </a:lnTo>
                <a:lnTo>
                  <a:pt x="19" y="0"/>
                </a:lnTo>
                <a:lnTo>
                  <a:pt x="10"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15" name="Line 51"/>
          <p:cNvSpPr>
            <a:spLocks noChangeShapeType="1"/>
          </p:cNvSpPr>
          <p:nvPr/>
        </p:nvSpPr>
        <p:spPr bwMode="auto">
          <a:xfrm flipV="1">
            <a:off x="5649913" y="1577975"/>
            <a:ext cx="1587" cy="1365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516" name="Freeform 52"/>
          <p:cNvSpPr>
            <a:spLocks/>
          </p:cNvSpPr>
          <p:nvPr/>
        </p:nvSpPr>
        <p:spPr bwMode="auto">
          <a:xfrm>
            <a:off x="5894388" y="6308725"/>
            <a:ext cx="46037" cy="92075"/>
          </a:xfrm>
          <a:custGeom>
            <a:avLst/>
            <a:gdLst>
              <a:gd name="T0" fmla="*/ 0 w 3"/>
              <a:gd name="T1" fmla="*/ 0 h 6"/>
              <a:gd name="T2" fmla="*/ 235494586 w 3"/>
              <a:gd name="T3" fmla="*/ 1412967635 h 6"/>
              <a:gd name="T4" fmla="*/ 706468472 w 3"/>
              <a:gd name="T5" fmla="*/ 0 h 6"/>
              <a:gd name="T6" fmla="*/ 235494586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17" name="Freeform 53"/>
          <p:cNvSpPr>
            <a:spLocks/>
          </p:cNvSpPr>
          <p:nvPr/>
        </p:nvSpPr>
        <p:spPr bwMode="auto">
          <a:xfrm>
            <a:off x="5894388" y="6286500"/>
            <a:ext cx="46037" cy="92075"/>
          </a:xfrm>
          <a:custGeom>
            <a:avLst/>
            <a:gdLst>
              <a:gd name="T0" fmla="*/ 0 w 29"/>
              <a:gd name="T1" fmla="*/ 0 h 58"/>
              <a:gd name="T2" fmla="*/ 25201288 w 29"/>
              <a:gd name="T3" fmla="*/ 146169074 h 58"/>
              <a:gd name="T4" fmla="*/ 73082949 w 29"/>
              <a:gd name="T5" fmla="*/ 0 h 58"/>
              <a:gd name="T6" fmla="*/ 25201288 w 29"/>
              <a:gd name="T7" fmla="*/ 0 h 58"/>
              <a:gd name="T8" fmla="*/ 0 w 29"/>
              <a:gd name="T9" fmla="*/ 0 h 58"/>
              <a:gd name="T10" fmla="*/ 0 60000 65536"/>
              <a:gd name="T11" fmla="*/ 0 60000 65536"/>
              <a:gd name="T12" fmla="*/ 0 60000 65536"/>
              <a:gd name="T13" fmla="*/ 0 60000 65536"/>
              <a:gd name="T14" fmla="*/ 0 60000 65536"/>
              <a:gd name="T15" fmla="*/ 0 w 29"/>
              <a:gd name="T16" fmla="*/ 0 h 58"/>
              <a:gd name="T17" fmla="*/ 29 w 29"/>
              <a:gd name="T18" fmla="*/ 58 h 58"/>
            </a:gdLst>
            <a:ahLst/>
            <a:cxnLst>
              <a:cxn ang="T10">
                <a:pos x="T0" y="T1"/>
              </a:cxn>
              <a:cxn ang="T11">
                <a:pos x="T2" y="T3"/>
              </a:cxn>
              <a:cxn ang="T12">
                <a:pos x="T4" y="T5"/>
              </a:cxn>
              <a:cxn ang="T13">
                <a:pos x="T6" y="T7"/>
              </a:cxn>
              <a:cxn ang="T14">
                <a:pos x="T8" y="T9"/>
              </a:cxn>
            </a:cxnLst>
            <a:rect l="T15" t="T16" r="T17" b="T18"/>
            <a:pathLst>
              <a:path w="29" h="58">
                <a:moveTo>
                  <a:pt x="0" y="0"/>
                </a:moveTo>
                <a:lnTo>
                  <a:pt x="10" y="58"/>
                </a:lnTo>
                <a:lnTo>
                  <a:pt x="29" y="0"/>
                </a:lnTo>
                <a:lnTo>
                  <a:pt x="10"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18" name="Line 54"/>
          <p:cNvSpPr>
            <a:spLocks noChangeShapeType="1"/>
          </p:cNvSpPr>
          <p:nvPr/>
        </p:nvSpPr>
        <p:spPr bwMode="auto">
          <a:xfrm flipV="1">
            <a:off x="5910263" y="6173787"/>
            <a:ext cx="1587" cy="136525"/>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2519" name="Rectangle 55"/>
          <p:cNvSpPr>
            <a:spLocks noChangeArrowheads="1"/>
          </p:cNvSpPr>
          <p:nvPr/>
        </p:nvSpPr>
        <p:spPr bwMode="auto">
          <a:xfrm>
            <a:off x="4675188" y="6461125"/>
            <a:ext cx="1878012"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dirty="0">
                <a:solidFill>
                  <a:srgbClr val="000000"/>
                </a:solidFill>
                <a:latin typeface="Nimbus Roman No9 L"/>
              </a:rPr>
              <a:t>Physical address in main memory</a:t>
            </a:r>
            <a:endParaRPr lang="en-CA" altLang="en-US" sz="2400" dirty="0">
              <a:latin typeface="Corbel" panose="020B0503020204020204" pitchFamily="34" charset="0"/>
            </a:endParaRPr>
          </a:p>
        </p:txBody>
      </p:sp>
      <p:sp>
        <p:nvSpPr>
          <p:cNvPr id="62520" name="Rectangle 56"/>
          <p:cNvSpPr>
            <a:spLocks noChangeArrowheads="1"/>
          </p:cNvSpPr>
          <p:nvPr/>
        </p:nvSpPr>
        <p:spPr bwMode="auto">
          <a:xfrm>
            <a:off x="3454400" y="3089275"/>
            <a:ext cx="854075"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PAGE TABLE</a:t>
            </a:r>
            <a:endParaRPr lang="en-CA" altLang="en-US" sz="2400">
              <a:latin typeface="Corbel" panose="020B0503020204020204" pitchFamily="34" charset="0"/>
            </a:endParaRPr>
          </a:p>
        </p:txBody>
      </p:sp>
      <p:sp>
        <p:nvSpPr>
          <p:cNvPr id="62521" name="Rectangle 57"/>
          <p:cNvSpPr>
            <a:spLocks noChangeArrowheads="1"/>
          </p:cNvSpPr>
          <p:nvPr/>
        </p:nvSpPr>
        <p:spPr bwMode="auto">
          <a:xfrm>
            <a:off x="5235575" y="5821362"/>
            <a:ext cx="630238" cy="16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100">
                <a:solidFill>
                  <a:srgbClr val="000000"/>
                </a:solidFill>
                <a:latin typeface="Nimbus Roman No9 L"/>
              </a:rPr>
              <a:t>Page frame</a:t>
            </a:r>
            <a:endParaRPr lang="en-CA" altLang="en-US" sz="2400">
              <a:latin typeface="Corbel" panose="020B0503020204020204" pitchFamily="34" charset="0"/>
            </a:endParaRPr>
          </a:p>
        </p:txBody>
      </p:sp>
      <p:sp>
        <p:nvSpPr>
          <p:cNvPr id="62522" name="Freeform 58"/>
          <p:cNvSpPr>
            <a:spLocks/>
          </p:cNvSpPr>
          <p:nvPr/>
        </p:nvSpPr>
        <p:spPr bwMode="auto">
          <a:xfrm>
            <a:off x="3346450" y="5529262"/>
            <a:ext cx="246063" cy="77788"/>
          </a:xfrm>
          <a:custGeom>
            <a:avLst/>
            <a:gdLst>
              <a:gd name="T0" fmla="*/ 2147483647 w 16"/>
              <a:gd name="T1" fmla="*/ 0 h 5"/>
              <a:gd name="T2" fmla="*/ 2147483647 w 16"/>
              <a:gd name="T3" fmla="*/ 242045109 h 5"/>
              <a:gd name="T4" fmla="*/ 2147483647 w 16"/>
              <a:gd name="T5" fmla="*/ 484074661 h 5"/>
              <a:gd name="T6" fmla="*/ 2147483647 w 16"/>
              <a:gd name="T7" fmla="*/ 484074661 h 5"/>
              <a:gd name="T8" fmla="*/ 2147483647 w 16"/>
              <a:gd name="T9" fmla="*/ 484074661 h 5"/>
              <a:gd name="T10" fmla="*/ 2147483647 w 16"/>
              <a:gd name="T11" fmla="*/ 484074661 h 5"/>
              <a:gd name="T12" fmla="*/ 2147483647 w 16"/>
              <a:gd name="T13" fmla="*/ 484074661 h 5"/>
              <a:gd name="T14" fmla="*/ 1892101017 w 16"/>
              <a:gd name="T15" fmla="*/ 484074661 h 5"/>
              <a:gd name="T16" fmla="*/ 1182563316 w 16"/>
              <a:gd name="T17" fmla="*/ 484074661 h 5"/>
              <a:gd name="T18" fmla="*/ 709537941 w 16"/>
              <a:gd name="T19" fmla="*/ 484074661 h 5"/>
              <a:gd name="T20" fmla="*/ 473025254 w 16"/>
              <a:gd name="T21" fmla="*/ 484074661 h 5"/>
              <a:gd name="T22" fmla="*/ 473025254 w 16"/>
              <a:gd name="T23" fmla="*/ 484074661 h 5"/>
              <a:gd name="T24" fmla="*/ 236512627 w 16"/>
              <a:gd name="T25" fmla="*/ 726119831 h 5"/>
              <a:gd name="T26" fmla="*/ 236512627 w 16"/>
              <a:gd name="T27" fmla="*/ 968149322 h 5"/>
              <a:gd name="T28" fmla="*/ 0 w 16"/>
              <a:gd name="T29" fmla="*/ 1210194613 h 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
              <a:gd name="T46" fmla="*/ 0 h 5"/>
              <a:gd name="T47" fmla="*/ 16 w 16"/>
              <a:gd name="T48" fmla="*/ 5 h 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 h="5">
                <a:moveTo>
                  <a:pt x="16" y="0"/>
                </a:moveTo>
                <a:lnTo>
                  <a:pt x="15" y="1"/>
                </a:lnTo>
                <a:lnTo>
                  <a:pt x="15" y="2"/>
                </a:lnTo>
                <a:lnTo>
                  <a:pt x="14" y="2"/>
                </a:lnTo>
                <a:lnTo>
                  <a:pt x="13" y="2"/>
                </a:lnTo>
                <a:lnTo>
                  <a:pt x="11" y="2"/>
                </a:lnTo>
                <a:lnTo>
                  <a:pt x="8" y="2"/>
                </a:lnTo>
                <a:lnTo>
                  <a:pt x="5" y="2"/>
                </a:lnTo>
                <a:lnTo>
                  <a:pt x="3" y="2"/>
                </a:lnTo>
                <a:lnTo>
                  <a:pt x="2" y="2"/>
                </a:lnTo>
                <a:lnTo>
                  <a:pt x="1" y="3"/>
                </a:lnTo>
                <a:lnTo>
                  <a:pt x="1" y="4"/>
                </a:lnTo>
                <a:lnTo>
                  <a:pt x="0" y="5"/>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23" name="Freeform 59"/>
          <p:cNvSpPr>
            <a:spLocks/>
          </p:cNvSpPr>
          <p:nvPr/>
        </p:nvSpPr>
        <p:spPr bwMode="auto">
          <a:xfrm>
            <a:off x="3086100" y="5529262"/>
            <a:ext cx="260350" cy="77788"/>
          </a:xfrm>
          <a:custGeom>
            <a:avLst/>
            <a:gdLst>
              <a:gd name="T0" fmla="*/ 0 w 17"/>
              <a:gd name="T1" fmla="*/ 0 h 5"/>
              <a:gd name="T2" fmla="*/ 234544675 w 17"/>
              <a:gd name="T3" fmla="*/ 242045109 h 5"/>
              <a:gd name="T4" fmla="*/ 469074036 w 17"/>
              <a:gd name="T5" fmla="*/ 484074661 h 5"/>
              <a:gd name="T6" fmla="*/ 469074036 w 17"/>
              <a:gd name="T7" fmla="*/ 484074661 h 5"/>
              <a:gd name="T8" fmla="*/ 703618771 w 17"/>
              <a:gd name="T9" fmla="*/ 484074661 h 5"/>
              <a:gd name="T10" fmla="*/ 703618771 w 17"/>
              <a:gd name="T11" fmla="*/ 484074661 h 5"/>
              <a:gd name="T12" fmla="*/ 1407237541 w 17"/>
              <a:gd name="T13" fmla="*/ 484074661 h 5"/>
              <a:gd name="T14" fmla="*/ 2110856551 w 17"/>
              <a:gd name="T15" fmla="*/ 484074661 h 5"/>
              <a:gd name="T16" fmla="*/ 2147483647 w 17"/>
              <a:gd name="T17" fmla="*/ 484074661 h 5"/>
              <a:gd name="T18" fmla="*/ 2147483647 w 17"/>
              <a:gd name="T19" fmla="*/ 484074661 h 5"/>
              <a:gd name="T20" fmla="*/ 2147483647 w 17"/>
              <a:gd name="T21" fmla="*/ 484074661 h 5"/>
              <a:gd name="T22" fmla="*/ 2147483647 w 17"/>
              <a:gd name="T23" fmla="*/ 484074661 h 5"/>
              <a:gd name="T24" fmla="*/ 2147483647 w 17"/>
              <a:gd name="T25" fmla="*/ 726119831 h 5"/>
              <a:gd name="T26" fmla="*/ 2147483647 w 17"/>
              <a:gd name="T27" fmla="*/ 968149322 h 5"/>
              <a:gd name="T28" fmla="*/ 2147483647 w 17"/>
              <a:gd name="T29" fmla="*/ 1210194613 h 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
              <a:gd name="T46" fmla="*/ 0 h 5"/>
              <a:gd name="T47" fmla="*/ 17 w 17"/>
              <a:gd name="T48" fmla="*/ 5 h 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 h="5">
                <a:moveTo>
                  <a:pt x="0" y="0"/>
                </a:moveTo>
                <a:lnTo>
                  <a:pt x="1" y="1"/>
                </a:lnTo>
                <a:lnTo>
                  <a:pt x="2" y="2"/>
                </a:lnTo>
                <a:lnTo>
                  <a:pt x="3" y="2"/>
                </a:lnTo>
                <a:lnTo>
                  <a:pt x="6" y="2"/>
                </a:lnTo>
                <a:lnTo>
                  <a:pt x="9" y="2"/>
                </a:lnTo>
                <a:lnTo>
                  <a:pt x="11" y="2"/>
                </a:lnTo>
                <a:lnTo>
                  <a:pt x="14" y="2"/>
                </a:lnTo>
                <a:lnTo>
                  <a:pt x="15" y="2"/>
                </a:lnTo>
                <a:lnTo>
                  <a:pt x="15" y="3"/>
                </a:lnTo>
                <a:lnTo>
                  <a:pt x="16" y="4"/>
                </a:lnTo>
                <a:lnTo>
                  <a:pt x="17" y="5"/>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24" name="Freeform 60"/>
          <p:cNvSpPr>
            <a:spLocks/>
          </p:cNvSpPr>
          <p:nvPr/>
        </p:nvSpPr>
        <p:spPr bwMode="auto">
          <a:xfrm>
            <a:off x="4144963" y="5545137"/>
            <a:ext cx="522287" cy="76200"/>
          </a:xfrm>
          <a:custGeom>
            <a:avLst/>
            <a:gdLst>
              <a:gd name="T0" fmla="*/ 2147483647 w 34"/>
              <a:gd name="T1" fmla="*/ 0 h 5"/>
              <a:gd name="T2" fmla="*/ 2147483647 w 34"/>
              <a:gd name="T3" fmla="*/ 232257571 h 5"/>
              <a:gd name="T4" fmla="*/ 2147483647 w 34"/>
              <a:gd name="T5" fmla="*/ 232257571 h 5"/>
              <a:gd name="T6" fmla="*/ 2147483647 w 34"/>
              <a:gd name="T7" fmla="*/ 232257571 h 5"/>
              <a:gd name="T8" fmla="*/ 2147483647 w 34"/>
              <a:gd name="T9" fmla="*/ 232257571 h 5"/>
              <a:gd name="T10" fmla="*/ 2147483647 w 34"/>
              <a:gd name="T11" fmla="*/ 232257571 h 5"/>
              <a:gd name="T12" fmla="*/ 2147483647 w 34"/>
              <a:gd name="T13" fmla="*/ 232257571 h 5"/>
              <a:gd name="T14" fmla="*/ 2147483647 w 34"/>
              <a:gd name="T15" fmla="*/ 232257571 h 5"/>
              <a:gd name="T16" fmla="*/ 707913867 w 34"/>
              <a:gd name="T17" fmla="*/ 232257571 h 5"/>
              <a:gd name="T18" fmla="*/ 707913867 w 34"/>
              <a:gd name="T19" fmla="*/ 232257571 h 5"/>
              <a:gd name="T20" fmla="*/ 707913867 w 34"/>
              <a:gd name="T21" fmla="*/ 232257571 h 5"/>
              <a:gd name="T22" fmla="*/ 471947658 w 34"/>
              <a:gd name="T23" fmla="*/ 464515142 h 5"/>
              <a:gd name="T24" fmla="*/ 471947658 w 34"/>
              <a:gd name="T25" fmla="*/ 696772772 h 5"/>
              <a:gd name="T26" fmla="*/ 0 w 34"/>
              <a:gd name="T27" fmla="*/ 1161288033 h 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4"/>
              <a:gd name="T43" fmla="*/ 0 h 5"/>
              <a:gd name="T44" fmla="*/ 34 w 34"/>
              <a:gd name="T45" fmla="*/ 5 h 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4" h="5">
                <a:moveTo>
                  <a:pt x="34" y="0"/>
                </a:moveTo>
                <a:lnTo>
                  <a:pt x="33" y="1"/>
                </a:lnTo>
                <a:lnTo>
                  <a:pt x="32" y="1"/>
                </a:lnTo>
                <a:lnTo>
                  <a:pt x="31" y="1"/>
                </a:lnTo>
                <a:lnTo>
                  <a:pt x="22" y="1"/>
                </a:lnTo>
                <a:lnTo>
                  <a:pt x="17" y="1"/>
                </a:lnTo>
                <a:lnTo>
                  <a:pt x="13" y="1"/>
                </a:lnTo>
                <a:lnTo>
                  <a:pt x="3" y="1"/>
                </a:lnTo>
                <a:lnTo>
                  <a:pt x="2" y="2"/>
                </a:lnTo>
                <a:lnTo>
                  <a:pt x="2" y="3"/>
                </a:lnTo>
                <a:lnTo>
                  <a:pt x="0" y="5"/>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25" name="Freeform 61"/>
          <p:cNvSpPr>
            <a:spLocks/>
          </p:cNvSpPr>
          <p:nvPr/>
        </p:nvSpPr>
        <p:spPr bwMode="auto">
          <a:xfrm>
            <a:off x="3638550" y="5545137"/>
            <a:ext cx="506413" cy="76200"/>
          </a:xfrm>
          <a:custGeom>
            <a:avLst/>
            <a:gdLst>
              <a:gd name="T0" fmla="*/ 0 w 33"/>
              <a:gd name="T1" fmla="*/ 0 h 5"/>
              <a:gd name="T2" fmla="*/ 235497342 w 33"/>
              <a:gd name="T3" fmla="*/ 232257571 h 5"/>
              <a:gd name="T4" fmla="*/ 235497342 w 33"/>
              <a:gd name="T5" fmla="*/ 232257571 h 5"/>
              <a:gd name="T6" fmla="*/ 470994684 w 33"/>
              <a:gd name="T7" fmla="*/ 232257571 h 5"/>
              <a:gd name="T8" fmla="*/ 470994684 w 33"/>
              <a:gd name="T9" fmla="*/ 232257571 h 5"/>
              <a:gd name="T10" fmla="*/ 706492086 w 33"/>
              <a:gd name="T11" fmla="*/ 232257571 h 5"/>
              <a:gd name="T12" fmla="*/ 2147483647 w 33"/>
              <a:gd name="T13" fmla="*/ 232257571 h 5"/>
              <a:gd name="T14" fmla="*/ 2147483647 w 33"/>
              <a:gd name="T15" fmla="*/ 232257571 h 5"/>
              <a:gd name="T16" fmla="*/ 2147483647 w 33"/>
              <a:gd name="T17" fmla="*/ 232257571 h 5"/>
              <a:gd name="T18" fmla="*/ 2147483647 w 33"/>
              <a:gd name="T19" fmla="*/ 232257571 h 5"/>
              <a:gd name="T20" fmla="*/ 2147483647 w 33"/>
              <a:gd name="T21" fmla="*/ 232257571 h 5"/>
              <a:gd name="T22" fmla="*/ 2147483647 w 33"/>
              <a:gd name="T23" fmla="*/ 232257571 h 5"/>
              <a:gd name="T24" fmla="*/ 2147483647 w 33"/>
              <a:gd name="T25" fmla="*/ 464515142 h 5"/>
              <a:gd name="T26" fmla="*/ 2147483647 w 33"/>
              <a:gd name="T27" fmla="*/ 696772772 h 5"/>
              <a:gd name="T28" fmla="*/ 2147483647 w 33"/>
              <a:gd name="T29" fmla="*/ 1161288033 h 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3"/>
              <a:gd name="T46" fmla="*/ 0 h 5"/>
              <a:gd name="T47" fmla="*/ 33 w 33"/>
              <a:gd name="T48" fmla="*/ 5 h 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3" h="5">
                <a:moveTo>
                  <a:pt x="0" y="0"/>
                </a:moveTo>
                <a:lnTo>
                  <a:pt x="1" y="1"/>
                </a:lnTo>
                <a:lnTo>
                  <a:pt x="2" y="1"/>
                </a:lnTo>
                <a:lnTo>
                  <a:pt x="3" y="1"/>
                </a:lnTo>
                <a:lnTo>
                  <a:pt x="12" y="1"/>
                </a:lnTo>
                <a:lnTo>
                  <a:pt x="17" y="1"/>
                </a:lnTo>
                <a:lnTo>
                  <a:pt x="21" y="1"/>
                </a:lnTo>
                <a:lnTo>
                  <a:pt x="31" y="1"/>
                </a:lnTo>
                <a:lnTo>
                  <a:pt x="32" y="2"/>
                </a:lnTo>
                <a:lnTo>
                  <a:pt x="32" y="3"/>
                </a:lnTo>
                <a:lnTo>
                  <a:pt x="33" y="5"/>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26" name="Freeform 62"/>
          <p:cNvSpPr>
            <a:spLocks/>
          </p:cNvSpPr>
          <p:nvPr/>
        </p:nvSpPr>
        <p:spPr bwMode="auto">
          <a:xfrm>
            <a:off x="4129088" y="3994150"/>
            <a:ext cx="31750" cy="31750"/>
          </a:xfrm>
          <a:custGeom>
            <a:avLst/>
            <a:gdLst>
              <a:gd name="T0" fmla="*/ 25201559 w 20"/>
              <a:gd name="T1" fmla="*/ 25201559 h 20"/>
              <a:gd name="T2" fmla="*/ 50403118 w 20"/>
              <a:gd name="T3" fmla="*/ 25201559 h 20"/>
              <a:gd name="T4" fmla="*/ 50403118 w 20"/>
              <a:gd name="T5" fmla="*/ 0 h 20"/>
              <a:gd name="T6" fmla="*/ 25201559 w 20"/>
              <a:gd name="T7" fmla="*/ 0 h 20"/>
              <a:gd name="T8" fmla="*/ 0 w 20"/>
              <a:gd name="T9" fmla="*/ 0 h 20"/>
              <a:gd name="T10" fmla="*/ 0 w 20"/>
              <a:gd name="T11" fmla="*/ 25201559 h 20"/>
              <a:gd name="T12" fmla="*/ 0 w 20"/>
              <a:gd name="T13" fmla="*/ 50403118 h 20"/>
              <a:gd name="T14" fmla="*/ 25201559 w 20"/>
              <a:gd name="T15" fmla="*/ 50403118 h 20"/>
              <a:gd name="T16" fmla="*/ 50403118 w 20"/>
              <a:gd name="T17" fmla="*/ 50403118 h 20"/>
              <a:gd name="T18" fmla="*/ 50403118 w 20"/>
              <a:gd name="T19" fmla="*/ 25201559 h 20"/>
              <a:gd name="T20" fmla="*/ 25201559 w 20"/>
              <a:gd name="T21" fmla="*/ 25201559 h 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
              <a:gd name="T34" fmla="*/ 0 h 20"/>
              <a:gd name="T35" fmla="*/ 20 w 20"/>
              <a:gd name="T36" fmla="*/ 20 h 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 h="20">
                <a:moveTo>
                  <a:pt x="10" y="10"/>
                </a:moveTo>
                <a:lnTo>
                  <a:pt x="20" y="10"/>
                </a:lnTo>
                <a:lnTo>
                  <a:pt x="20" y="0"/>
                </a:lnTo>
                <a:lnTo>
                  <a:pt x="10" y="0"/>
                </a:lnTo>
                <a:lnTo>
                  <a:pt x="0" y="0"/>
                </a:lnTo>
                <a:lnTo>
                  <a:pt x="0" y="10"/>
                </a:lnTo>
                <a:lnTo>
                  <a:pt x="0" y="20"/>
                </a:lnTo>
                <a:lnTo>
                  <a:pt x="10" y="20"/>
                </a:lnTo>
                <a:lnTo>
                  <a:pt x="20" y="20"/>
                </a:lnTo>
                <a:lnTo>
                  <a:pt x="20" y="10"/>
                </a:lnTo>
                <a:lnTo>
                  <a:pt x="10"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27" name="Freeform 63"/>
          <p:cNvSpPr>
            <a:spLocks/>
          </p:cNvSpPr>
          <p:nvPr/>
        </p:nvSpPr>
        <p:spPr bwMode="auto">
          <a:xfrm>
            <a:off x="4144963" y="3994150"/>
            <a:ext cx="15875" cy="15875"/>
          </a:xfrm>
          <a:custGeom>
            <a:avLst/>
            <a:gdLst>
              <a:gd name="T0" fmla="*/ 252015567 w 1"/>
              <a:gd name="T1" fmla="*/ 0 h 1"/>
              <a:gd name="T2" fmla="*/ 0 w 1"/>
              <a:gd name="T3" fmla="*/ 0 h 1"/>
              <a:gd name="T4" fmla="*/ 0 w 1"/>
              <a:gd name="T5" fmla="*/ 0 h 1"/>
              <a:gd name="T6" fmla="*/ 0 w 1"/>
              <a:gd name="T7" fmla="*/ 252015567 h 1"/>
              <a:gd name="T8" fmla="*/ 252015567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28" name="Freeform 64"/>
          <p:cNvSpPr>
            <a:spLocks/>
          </p:cNvSpPr>
          <p:nvPr/>
        </p:nvSpPr>
        <p:spPr bwMode="auto">
          <a:xfrm>
            <a:off x="4129088" y="4086225"/>
            <a:ext cx="31750" cy="31750"/>
          </a:xfrm>
          <a:custGeom>
            <a:avLst/>
            <a:gdLst>
              <a:gd name="T0" fmla="*/ 25201559 w 20"/>
              <a:gd name="T1" fmla="*/ 25201559 h 20"/>
              <a:gd name="T2" fmla="*/ 50403118 w 20"/>
              <a:gd name="T3" fmla="*/ 25201559 h 20"/>
              <a:gd name="T4" fmla="*/ 50403118 w 20"/>
              <a:gd name="T5" fmla="*/ 0 h 20"/>
              <a:gd name="T6" fmla="*/ 25201559 w 20"/>
              <a:gd name="T7" fmla="*/ 0 h 20"/>
              <a:gd name="T8" fmla="*/ 0 w 20"/>
              <a:gd name="T9" fmla="*/ 0 h 20"/>
              <a:gd name="T10" fmla="*/ 0 w 20"/>
              <a:gd name="T11" fmla="*/ 25201559 h 20"/>
              <a:gd name="T12" fmla="*/ 0 w 20"/>
              <a:gd name="T13" fmla="*/ 50403118 h 20"/>
              <a:gd name="T14" fmla="*/ 25201559 w 20"/>
              <a:gd name="T15" fmla="*/ 50403118 h 20"/>
              <a:gd name="T16" fmla="*/ 50403118 w 20"/>
              <a:gd name="T17" fmla="*/ 50403118 h 20"/>
              <a:gd name="T18" fmla="*/ 50403118 w 20"/>
              <a:gd name="T19" fmla="*/ 25201559 h 20"/>
              <a:gd name="T20" fmla="*/ 25201559 w 20"/>
              <a:gd name="T21" fmla="*/ 25201559 h 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
              <a:gd name="T34" fmla="*/ 0 h 20"/>
              <a:gd name="T35" fmla="*/ 20 w 20"/>
              <a:gd name="T36" fmla="*/ 20 h 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 h="20">
                <a:moveTo>
                  <a:pt x="10" y="10"/>
                </a:moveTo>
                <a:lnTo>
                  <a:pt x="20" y="10"/>
                </a:lnTo>
                <a:lnTo>
                  <a:pt x="20" y="0"/>
                </a:lnTo>
                <a:lnTo>
                  <a:pt x="10" y="0"/>
                </a:lnTo>
                <a:lnTo>
                  <a:pt x="0" y="0"/>
                </a:lnTo>
                <a:lnTo>
                  <a:pt x="0" y="10"/>
                </a:lnTo>
                <a:lnTo>
                  <a:pt x="0" y="20"/>
                </a:lnTo>
                <a:lnTo>
                  <a:pt x="10" y="20"/>
                </a:lnTo>
                <a:lnTo>
                  <a:pt x="20" y="20"/>
                </a:lnTo>
                <a:lnTo>
                  <a:pt x="20" y="10"/>
                </a:lnTo>
                <a:lnTo>
                  <a:pt x="10"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29" name="Freeform 65"/>
          <p:cNvSpPr>
            <a:spLocks/>
          </p:cNvSpPr>
          <p:nvPr/>
        </p:nvSpPr>
        <p:spPr bwMode="auto">
          <a:xfrm>
            <a:off x="4144963" y="4086225"/>
            <a:ext cx="15875" cy="15875"/>
          </a:xfrm>
          <a:custGeom>
            <a:avLst/>
            <a:gdLst>
              <a:gd name="T0" fmla="*/ 252015567 w 1"/>
              <a:gd name="T1" fmla="*/ 0 h 1"/>
              <a:gd name="T2" fmla="*/ 0 w 1"/>
              <a:gd name="T3" fmla="*/ 0 h 1"/>
              <a:gd name="T4" fmla="*/ 0 w 1"/>
              <a:gd name="T5" fmla="*/ 0 h 1"/>
              <a:gd name="T6" fmla="*/ 0 w 1"/>
              <a:gd name="T7" fmla="*/ 252015567 h 1"/>
              <a:gd name="T8" fmla="*/ 252015567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30" name="Freeform 66"/>
          <p:cNvSpPr>
            <a:spLocks/>
          </p:cNvSpPr>
          <p:nvPr/>
        </p:nvSpPr>
        <p:spPr bwMode="auto">
          <a:xfrm>
            <a:off x="4129088" y="4178300"/>
            <a:ext cx="31750" cy="31750"/>
          </a:xfrm>
          <a:custGeom>
            <a:avLst/>
            <a:gdLst>
              <a:gd name="T0" fmla="*/ 25201559 w 20"/>
              <a:gd name="T1" fmla="*/ 25201559 h 20"/>
              <a:gd name="T2" fmla="*/ 50403118 w 20"/>
              <a:gd name="T3" fmla="*/ 25201559 h 20"/>
              <a:gd name="T4" fmla="*/ 50403118 w 20"/>
              <a:gd name="T5" fmla="*/ 0 h 20"/>
              <a:gd name="T6" fmla="*/ 25201559 w 20"/>
              <a:gd name="T7" fmla="*/ 0 h 20"/>
              <a:gd name="T8" fmla="*/ 0 w 20"/>
              <a:gd name="T9" fmla="*/ 0 h 20"/>
              <a:gd name="T10" fmla="*/ 0 w 20"/>
              <a:gd name="T11" fmla="*/ 25201559 h 20"/>
              <a:gd name="T12" fmla="*/ 0 w 20"/>
              <a:gd name="T13" fmla="*/ 50403118 h 20"/>
              <a:gd name="T14" fmla="*/ 25201559 w 20"/>
              <a:gd name="T15" fmla="*/ 50403118 h 20"/>
              <a:gd name="T16" fmla="*/ 50403118 w 20"/>
              <a:gd name="T17" fmla="*/ 50403118 h 20"/>
              <a:gd name="T18" fmla="*/ 50403118 w 20"/>
              <a:gd name="T19" fmla="*/ 25201559 h 20"/>
              <a:gd name="T20" fmla="*/ 25201559 w 20"/>
              <a:gd name="T21" fmla="*/ 25201559 h 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
              <a:gd name="T34" fmla="*/ 0 h 20"/>
              <a:gd name="T35" fmla="*/ 20 w 20"/>
              <a:gd name="T36" fmla="*/ 20 h 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 h="20">
                <a:moveTo>
                  <a:pt x="10" y="10"/>
                </a:moveTo>
                <a:lnTo>
                  <a:pt x="20" y="10"/>
                </a:lnTo>
                <a:lnTo>
                  <a:pt x="20" y="0"/>
                </a:lnTo>
                <a:lnTo>
                  <a:pt x="10" y="0"/>
                </a:lnTo>
                <a:lnTo>
                  <a:pt x="0" y="0"/>
                </a:lnTo>
                <a:lnTo>
                  <a:pt x="0" y="10"/>
                </a:lnTo>
                <a:lnTo>
                  <a:pt x="0" y="20"/>
                </a:lnTo>
                <a:lnTo>
                  <a:pt x="10" y="20"/>
                </a:lnTo>
                <a:lnTo>
                  <a:pt x="20" y="20"/>
                </a:lnTo>
                <a:lnTo>
                  <a:pt x="20" y="10"/>
                </a:lnTo>
                <a:lnTo>
                  <a:pt x="10"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31" name="Freeform 67"/>
          <p:cNvSpPr>
            <a:spLocks/>
          </p:cNvSpPr>
          <p:nvPr/>
        </p:nvSpPr>
        <p:spPr bwMode="auto">
          <a:xfrm>
            <a:off x="4144963" y="4178300"/>
            <a:ext cx="15875" cy="15875"/>
          </a:xfrm>
          <a:custGeom>
            <a:avLst/>
            <a:gdLst>
              <a:gd name="T0" fmla="*/ 252015567 w 1"/>
              <a:gd name="T1" fmla="*/ 0 h 1"/>
              <a:gd name="T2" fmla="*/ 0 w 1"/>
              <a:gd name="T3" fmla="*/ 0 h 1"/>
              <a:gd name="T4" fmla="*/ 0 w 1"/>
              <a:gd name="T5" fmla="*/ 0 h 1"/>
              <a:gd name="T6" fmla="*/ 0 w 1"/>
              <a:gd name="T7" fmla="*/ 252015567 h 1"/>
              <a:gd name="T8" fmla="*/ 252015567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32" name="Freeform 68"/>
          <p:cNvSpPr>
            <a:spLocks/>
          </p:cNvSpPr>
          <p:nvPr/>
        </p:nvSpPr>
        <p:spPr bwMode="auto">
          <a:xfrm>
            <a:off x="4129088" y="4792662"/>
            <a:ext cx="31750" cy="31750"/>
          </a:xfrm>
          <a:custGeom>
            <a:avLst/>
            <a:gdLst>
              <a:gd name="T0" fmla="*/ 25201559 w 20"/>
              <a:gd name="T1" fmla="*/ 25201559 h 20"/>
              <a:gd name="T2" fmla="*/ 50403118 w 20"/>
              <a:gd name="T3" fmla="*/ 25201559 h 20"/>
              <a:gd name="T4" fmla="*/ 50403118 w 20"/>
              <a:gd name="T5" fmla="*/ 0 h 20"/>
              <a:gd name="T6" fmla="*/ 25201559 w 20"/>
              <a:gd name="T7" fmla="*/ 0 h 20"/>
              <a:gd name="T8" fmla="*/ 0 w 20"/>
              <a:gd name="T9" fmla="*/ 0 h 20"/>
              <a:gd name="T10" fmla="*/ 0 w 20"/>
              <a:gd name="T11" fmla="*/ 25201559 h 20"/>
              <a:gd name="T12" fmla="*/ 0 w 20"/>
              <a:gd name="T13" fmla="*/ 50403118 h 20"/>
              <a:gd name="T14" fmla="*/ 25201559 w 20"/>
              <a:gd name="T15" fmla="*/ 50403118 h 20"/>
              <a:gd name="T16" fmla="*/ 50403118 w 20"/>
              <a:gd name="T17" fmla="*/ 50403118 h 20"/>
              <a:gd name="T18" fmla="*/ 50403118 w 20"/>
              <a:gd name="T19" fmla="*/ 25201559 h 20"/>
              <a:gd name="T20" fmla="*/ 25201559 w 20"/>
              <a:gd name="T21" fmla="*/ 25201559 h 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
              <a:gd name="T34" fmla="*/ 0 h 20"/>
              <a:gd name="T35" fmla="*/ 20 w 20"/>
              <a:gd name="T36" fmla="*/ 20 h 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 h="20">
                <a:moveTo>
                  <a:pt x="10" y="10"/>
                </a:moveTo>
                <a:lnTo>
                  <a:pt x="20" y="10"/>
                </a:lnTo>
                <a:lnTo>
                  <a:pt x="20" y="0"/>
                </a:lnTo>
                <a:lnTo>
                  <a:pt x="10" y="0"/>
                </a:lnTo>
                <a:lnTo>
                  <a:pt x="0" y="0"/>
                </a:lnTo>
                <a:lnTo>
                  <a:pt x="0" y="10"/>
                </a:lnTo>
                <a:lnTo>
                  <a:pt x="0" y="20"/>
                </a:lnTo>
                <a:lnTo>
                  <a:pt x="10" y="20"/>
                </a:lnTo>
                <a:lnTo>
                  <a:pt x="20" y="20"/>
                </a:lnTo>
                <a:lnTo>
                  <a:pt x="20" y="10"/>
                </a:lnTo>
                <a:lnTo>
                  <a:pt x="10"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33" name="Freeform 69"/>
          <p:cNvSpPr>
            <a:spLocks/>
          </p:cNvSpPr>
          <p:nvPr/>
        </p:nvSpPr>
        <p:spPr bwMode="auto">
          <a:xfrm>
            <a:off x="4129088" y="4792662"/>
            <a:ext cx="15875" cy="15875"/>
          </a:xfrm>
          <a:custGeom>
            <a:avLst/>
            <a:gdLst>
              <a:gd name="T0" fmla="*/ 252015567 w 1"/>
              <a:gd name="T1" fmla="*/ 0 h 1"/>
              <a:gd name="T2" fmla="*/ 0 w 1"/>
              <a:gd name="T3" fmla="*/ 0 h 1"/>
              <a:gd name="T4" fmla="*/ 0 w 1"/>
              <a:gd name="T5" fmla="*/ 0 h 1"/>
              <a:gd name="T6" fmla="*/ 0 w 1"/>
              <a:gd name="T7" fmla="*/ 252015567 h 1"/>
              <a:gd name="T8" fmla="*/ 252015567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34" name="Freeform 70"/>
          <p:cNvSpPr>
            <a:spLocks/>
          </p:cNvSpPr>
          <p:nvPr/>
        </p:nvSpPr>
        <p:spPr bwMode="auto">
          <a:xfrm>
            <a:off x="4129088" y="4870450"/>
            <a:ext cx="31750" cy="30162"/>
          </a:xfrm>
          <a:custGeom>
            <a:avLst/>
            <a:gdLst>
              <a:gd name="T0" fmla="*/ 25201559 w 20"/>
              <a:gd name="T1" fmla="*/ 22680234 h 19"/>
              <a:gd name="T2" fmla="*/ 50403118 w 20"/>
              <a:gd name="T3" fmla="*/ 22680234 h 19"/>
              <a:gd name="T4" fmla="*/ 50403118 w 20"/>
              <a:gd name="T5" fmla="*/ 0 h 19"/>
              <a:gd name="T6" fmla="*/ 25201559 w 20"/>
              <a:gd name="T7" fmla="*/ 0 h 19"/>
              <a:gd name="T8" fmla="*/ 0 w 20"/>
              <a:gd name="T9" fmla="*/ 0 h 19"/>
              <a:gd name="T10" fmla="*/ 0 w 20"/>
              <a:gd name="T11" fmla="*/ 22680234 h 19"/>
              <a:gd name="T12" fmla="*/ 0 w 20"/>
              <a:gd name="T13" fmla="*/ 47881374 h 19"/>
              <a:gd name="T14" fmla="*/ 25201559 w 20"/>
              <a:gd name="T15" fmla="*/ 47881374 h 19"/>
              <a:gd name="T16" fmla="*/ 50403118 w 20"/>
              <a:gd name="T17" fmla="*/ 47881374 h 19"/>
              <a:gd name="T18" fmla="*/ 50403118 w 20"/>
              <a:gd name="T19" fmla="*/ 22680234 h 19"/>
              <a:gd name="T20" fmla="*/ 25201559 w 20"/>
              <a:gd name="T21" fmla="*/ 22680234 h 1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
              <a:gd name="T34" fmla="*/ 0 h 19"/>
              <a:gd name="T35" fmla="*/ 20 w 20"/>
              <a:gd name="T36" fmla="*/ 19 h 1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 h="19">
                <a:moveTo>
                  <a:pt x="10" y="9"/>
                </a:moveTo>
                <a:lnTo>
                  <a:pt x="20" y="9"/>
                </a:lnTo>
                <a:lnTo>
                  <a:pt x="20" y="0"/>
                </a:lnTo>
                <a:lnTo>
                  <a:pt x="10" y="0"/>
                </a:lnTo>
                <a:lnTo>
                  <a:pt x="0" y="0"/>
                </a:lnTo>
                <a:lnTo>
                  <a:pt x="0" y="9"/>
                </a:lnTo>
                <a:lnTo>
                  <a:pt x="0" y="19"/>
                </a:lnTo>
                <a:lnTo>
                  <a:pt x="10" y="19"/>
                </a:lnTo>
                <a:lnTo>
                  <a:pt x="20" y="19"/>
                </a:lnTo>
                <a:lnTo>
                  <a:pt x="20" y="9"/>
                </a:lnTo>
                <a:lnTo>
                  <a:pt x="10"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35" name="Freeform 71"/>
          <p:cNvSpPr>
            <a:spLocks/>
          </p:cNvSpPr>
          <p:nvPr/>
        </p:nvSpPr>
        <p:spPr bwMode="auto">
          <a:xfrm>
            <a:off x="4129088" y="4884737"/>
            <a:ext cx="15875" cy="15875"/>
          </a:xfrm>
          <a:custGeom>
            <a:avLst/>
            <a:gdLst>
              <a:gd name="T0" fmla="*/ 252015567 w 1"/>
              <a:gd name="T1" fmla="*/ 0 h 1"/>
              <a:gd name="T2" fmla="*/ 0 w 1"/>
              <a:gd name="T3" fmla="*/ 0 h 1"/>
              <a:gd name="T4" fmla="*/ 0 w 1"/>
              <a:gd name="T5" fmla="*/ 0 h 1"/>
              <a:gd name="T6" fmla="*/ 0 w 1"/>
              <a:gd name="T7" fmla="*/ 252015567 h 1"/>
              <a:gd name="T8" fmla="*/ 252015567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36" name="Freeform 72"/>
          <p:cNvSpPr>
            <a:spLocks/>
          </p:cNvSpPr>
          <p:nvPr/>
        </p:nvSpPr>
        <p:spPr bwMode="auto">
          <a:xfrm>
            <a:off x="4129088" y="4962525"/>
            <a:ext cx="31750" cy="30162"/>
          </a:xfrm>
          <a:custGeom>
            <a:avLst/>
            <a:gdLst>
              <a:gd name="T0" fmla="*/ 25201559 w 20"/>
              <a:gd name="T1" fmla="*/ 22680234 h 19"/>
              <a:gd name="T2" fmla="*/ 50403118 w 20"/>
              <a:gd name="T3" fmla="*/ 22680234 h 19"/>
              <a:gd name="T4" fmla="*/ 50403118 w 20"/>
              <a:gd name="T5" fmla="*/ 0 h 19"/>
              <a:gd name="T6" fmla="*/ 25201559 w 20"/>
              <a:gd name="T7" fmla="*/ 0 h 19"/>
              <a:gd name="T8" fmla="*/ 0 w 20"/>
              <a:gd name="T9" fmla="*/ 0 h 19"/>
              <a:gd name="T10" fmla="*/ 0 w 20"/>
              <a:gd name="T11" fmla="*/ 22680234 h 19"/>
              <a:gd name="T12" fmla="*/ 0 w 20"/>
              <a:gd name="T13" fmla="*/ 47881374 h 19"/>
              <a:gd name="T14" fmla="*/ 25201559 w 20"/>
              <a:gd name="T15" fmla="*/ 47881374 h 19"/>
              <a:gd name="T16" fmla="*/ 50403118 w 20"/>
              <a:gd name="T17" fmla="*/ 47881374 h 19"/>
              <a:gd name="T18" fmla="*/ 50403118 w 20"/>
              <a:gd name="T19" fmla="*/ 22680234 h 19"/>
              <a:gd name="T20" fmla="*/ 25201559 w 20"/>
              <a:gd name="T21" fmla="*/ 22680234 h 1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
              <a:gd name="T34" fmla="*/ 0 h 19"/>
              <a:gd name="T35" fmla="*/ 20 w 20"/>
              <a:gd name="T36" fmla="*/ 19 h 1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 h="19">
                <a:moveTo>
                  <a:pt x="10" y="9"/>
                </a:moveTo>
                <a:lnTo>
                  <a:pt x="20" y="9"/>
                </a:lnTo>
                <a:lnTo>
                  <a:pt x="20" y="0"/>
                </a:lnTo>
                <a:lnTo>
                  <a:pt x="10" y="0"/>
                </a:lnTo>
                <a:lnTo>
                  <a:pt x="0" y="0"/>
                </a:lnTo>
                <a:lnTo>
                  <a:pt x="0" y="9"/>
                </a:lnTo>
                <a:lnTo>
                  <a:pt x="0" y="19"/>
                </a:lnTo>
                <a:lnTo>
                  <a:pt x="10" y="19"/>
                </a:lnTo>
                <a:lnTo>
                  <a:pt x="20" y="19"/>
                </a:lnTo>
                <a:lnTo>
                  <a:pt x="20" y="9"/>
                </a:lnTo>
                <a:lnTo>
                  <a:pt x="10"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37" name="Freeform 73"/>
          <p:cNvSpPr>
            <a:spLocks/>
          </p:cNvSpPr>
          <p:nvPr/>
        </p:nvSpPr>
        <p:spPr bwMode="auto">
          <a:xfrm>
            <a:off x="4129088" y="4976812"/>
            <a:ext cx="15875" cy="15875"/>
          </a:xfrm>
          <a:custGeom>
            <a:avLst/>
            <a:gdLst>
              <a:gd name="T0" fmla="*/ 252015567 w 1"/>
              <a:gd name="T1" fmla="*/ 0 h 1"/>
              <a:gd name="T2" fmla="*/ 0 w 1"/>
              <a:gd name="T3" fmla="*/ 0 h 1"/>
              <a:gd name="T4" fmla="*/ 0 w 1"/>
              <a:gd name="T5" fmla="*/ 0 h 1"/>
              <a:gd name="T6" fmla="*/ 0 w 1"/>
              <a:gd name="T7" fmla="*/ 252015567 h 1"/>
              <a:gd name="T8" fmla="*/ 252015567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38" name="Freeform 74"/>
          <p:cNvSpPr>
            <a:spLocks/>
          </p:cNvSpPr>
          <p:nvPr/>
        </p:nvSpPr>
        <p:spPr bwMode="auto">
          <a:xfrm>
            <a:off x="2579688" y="2628900"/>
            <a:ext cx="292100" cy="292100"/>
          </a:xfrm>
          <a:custGeom>
            <a:avLst/>
            <a:gdLst>
              <a:gd name="T0" fmla="*/ 2147483647 w 19"/>
              <a:gd name="T1" fmla="*/ 0 h 19"/>
              <a:gd name="T2" fmla="*/ 1418099290 w 19"/>
              <a:gd name="T3" fmla="*/ 236354986 h 19"/>
              <a:gd name="T4" fmla="*/ 709049645 w 19"/>
              <a:gd name="T5" fmla="*/ 709049645 h 19"/>
              <a:gd name="T6" fmla="*/ 236354986 w 19"/>
              <a:gd name="T7" fmla="*/ 1418099290 h 19"/>
              <a:gd name="T8" fmla="*/ 0 w 19"/>
              <a:gd name="T9" fmla="*/ 2147483647 h 19"/>
              <a:gd name="T10" fmla="*/ 236354986 w 19"/>
              <a:gd name="T11" fmla="*/ 2147483647 h 19"/>
              <a:gd name="T12" fmla="*/ 709049645 w 19"/>
              <a:gd name="T13" fmla="*/ 2147483647 h 19"/>
              <a:gd name="T14" fmla="*/ 1418099290 w 19"/>
              <a:gd name="T15" fmla="*/ 2147483647 h 19"/>
              <a:gd name="T16" fmla="*/ 2147483647 w 19"/>
              <a:gd name="T17" fmla="*/ 2147483647 h 19"/>
              <a:gd name="T18" fmla="*/ 2147483647 w 19"/>
              <a:gd name="T19" fmla="*/ 2147483647 h 19"/>
              <a:gd name="T20" fmla="*/ 2147483647 w 19"/>
              <a:gd name="T21" fmla="*/ 2147483647 h 19"/>
              <a:gd name="T22" fmla="*/ 2147483647 w 19"/>
              <a:gd name="T23" fmla="*/ 2147483647 h 19"/>
              <a:gd name="T24" fmla="*/ 2147483647 w 19"/>
              <a:gd name="T25" fmla="*/ 2147483647 h 19"/>
              <a:gd name="T26" fmla="*/ 2147483647 w 19"/>
              <a:gd name="T27" fmla="*/ 1418099290 h 19"/>
              <a:gd name="T28" fmla="*/ 2147483647 w 19"/>
              <a:gd name="T29" fmla="*/ 709049645 h 19"/>
              <a:gd name="T30" fmla="*/ 2147483647 w 19"/>
              <a:gd name="T31" fmla="*/ 236354986 h 19"/>
              <a:gd name="T32" fmla="*/ 2147483647 w 19"/>
              <a:gd name="T33" fmla="*/ 0 h 1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
              <a:gd name="T52" fmla="*/ 0 h 19"/>
              <a:gd name="T53" fmla="*/ 19 w 19"/>
              <a:gd name="T54" fmla="*/ 19 h 1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 h="19">
                <a:moveTo>
                  <a:pt x="10" y="0"/>
                </a:moveTo>
                <a:lnTo>
                  <a:pt x="6" y="1"/>
                </a:lnTo>
                <a:lnTo>
                  <a:pt x="3" y="3"/>
                </a:lnTo>
                <a:lnTo>
                  <a:pt x="1" y="6"/>
                </a:lnTo>
                <a:lnTo>
                  <a:pt x="0" y="10"/>
                </a:lnTo>
                <a:lnTo>
                  <a:pt x="1" y="13"/>
                </a:lnTo>
                <a:lnTo>
                  <a:pt x="3" y="16"/>
                </a:lnTo>
                <a:lnTo>
                  <a:pt x="6" y="18"/>
                </a:lnTo>
                <a:lnTo>
                  <a:pt x="10" y="19"/>
                </a:lnTo>
                <a:lnTo>
                  <a:pt x="13" y="18"/>
                </a:lnTo>
                <a:lnTo>
                  <a:pt x="16" y="16"/>
                </a:lnTo>
                <a:lnTo>
                  <a:pt x="18" y="13"/>
                </a:lnTo>
                <a:lnTo>
                  <a:pt x="19" y="10"/>
                </a:lnTo>
                <a:lnTo>
                  <a:pt x="18" y="6"/>
                </a:lnTo>
                <a:lnTo>
                  <a:pt x="16" y="3"/>
                </a:lnTo>
                <a:lnTo>
                  <a:pt x="13" y="1"/>
                </a:lnTo>
                <a:lnTo>
                  <a:pt x="10" y="0"/>
                </a:lnTo>
              </a:path>
            </a:pathLst>
          </a:custGeom>
          <a:noFill/>
          <a:ln w="1587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39" name="Rectangle 75"/>
          <p:cNvSpPr>
            <a:spLocks noChangeArrowheads="1"/>
          </p:cNvSpPr>
          <p:nvPr/>
        </p:nvSpPr>
        <p:spPr bwMode="auto">
          <a:xfrm>
            <a:off x="2671763" y="2628900"/>
            <a:ext cx="122237"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700">
                <a:solidFill>
                  <a:srgbClr val="000000"/>
                </a:solidFill>
                <a:latin typeface="Nimbus Roman No9 L"/>
              </a:rPr>
              <a:t>+</a:t>
            </a:r>
            <a:endParaRPr lang="en-CA" altLang="en-US" sz="2400">
              <a:latin typeface="Corbel" panose="020B0503020204020204" pitchFamily="34" charset="0"/>
            </a:endParaRPr>
          </a:p>
        </p:txBody>
      </p:sp>
      <p:sp>
        <p:nvSpPr>
          <p:cNvPr id="62540" name="Text Box 78"/>
          <p:cNvSpPr txBox="1">
            <a:spLocks noChangeArrowheads="1"/>
          </p:cNvSpPr>
          <p:nvPr/>
        </p:nvSpPr>
        <p:spPr bwMode="auto">
          <a:xfrm>
            <a:off x="6896100" y="2170112"/>
            <a:ext cx="1768475"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600" i="1">
                <a:solidFill>
                  <a:srgbClr val="CC3300"/>
                </a:solidFill>
                <a:latin typeface="Corbel" panose="020B0503020204020204" pitchFamily="34" charset="0"/>
              </a:rPr>
              <a:t>Virtual address is</a:t>
            </a:r>
          </a:p>
          <a:p>
            <a:pPr eaLnBrk="1" hangingPunct="1"/>
            <a:r>
              <a:rPr lang="en-US" altLang="en-US" sz="1600" i="1">
                <a:solidFill>
                  <a:srgbClr val="CC3300"/>
                </a:solidFill>
                <a:latin typeface="Corbel" panose="020B0503020204020204" pitchFamily="34" charset="0"/>
              </a:rPr>
              <a:t>interpreted as page</a:t>
            </a:r>
          </a:p>
          <a:p>
            <a:pPr eaLnBrk="1" hangingPunct="1"/>
            <a:r>
              <a:rPr lang="en-US" altLang="en-US" sz="1600" i="1">
                <a:solidFill>
                  <a:srgbClr val="CC3300"/>
                </a:solidFill>
                <a:latin typeface="Corbel" panose="020B0503020204020204" pitchFamily="34" charset="0"/>
              </a:rPr>
              <a:t>number and offset.</a:t>
            </a:r>
          </a:p>
        </p:txBody>
      </p:sp>
      <p:sp>
        <p:nvSpPr>
          <p:cNvPr id="62541" name="Freeform 79"/>
          <p:cNvSpPr>
            <a:spLocks/>
          </p:cNvSpPr>
          <p:nvPr/>
        </p:nvSpPr>
        <p:spPr bwMode="auto">
          <a:xfrm>
            <a:off x="5994400" y="2273300"/>
            <a:ext cx="952500" cy="338137"/>
          </a:xfrm>
          <a:custGeom>
            <a:avLst/>
            <a:gdLst>
              <a:gd name="T0" fmla="*/ 1512093532 w 600"/>
              <a:gd name="T1" fmla="*/ 536791738 h 213"/>
              <a:gd name="T2" fmla="*/ 257055932 w 600"/>
              <a:gd name="T3" fmla="*/ 259574941 h 213"/>
              <a:gd name="T4" fmla="*/ 0 w 600"/>
              <a:gd name="T5" fmla="*/ 0 h 213"/>
              <a:gd name="T6" fmla="*/ 0 60000 65536"/>
              <a:gd name="T7" fmla="*/ 0 60000 65536"/>
              <a:gd name="T8" fmla="*/ 0 60000 65536"/>
              <a:gd name="T9" fmla="*/ 0 w 600"/>
              <a:gd name="T10" fmla="*/ 0 h 213"/>
              <a:gd name="T11" fmla="*/ 600 w 600"/>
              <a:gd name="T12" fmla="*/ 213 h 213"/>
            </a:gdLst>
            <a:ahLst/>
            <a:cxnLst>
              <a:cxn ang="T6">
                <a:pos x="T0" y="T1"/>
              </a:cxn>
              <a:cxn ang="T7">
                <a:pos x="T2" y="T3"/>
              </a:cxn>
              <a:cxn ang="T8">
                <a:pos x="T4" y="T5"/>
              </a:cxn>
            </a:cxnLst>
            <a:rect l="T9" t="T10" r="T11" b="T12"/>
            <a:pathLst>
              <a:path w="600" h="213">
                <a:moveTo>
                  <a:pt x="600" y="213"/>
                </a:moveTo>
                <a:cubicBezTo>
                  <a:pt x="401" y="176"/>
                  <a:pt x="202" y="139"/>
                  <a:pt x="102" y="103"/>
                </a:cubicBezTo>
                <a:cubicBezTo>
                  <a:pt x="2" y="67"/>
                  <a:pt x="1" y="33"/>
                  <a:pt x="0" y="0"/>
                </a:cubicBezTo>
              </a:path>
            </a:pathLst>
          </a:custGeom>
          <a:noFill/>
          <a:ln w="12700">
            <a:solidFill>
              <a:schemeClr val="tx1"/>
            </a:solidFill>
            <a:round/>
            <a:headEnd/>
            <a:tailEnd type="triangle" w="sm" len="me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42" name="Text Box 80"/>
          <p:cNvSpPr txBox="1">
            <a:spLocks noChangeArrowheads="1"/>
          </p:cNvSpPr>
          <p:nvPr/>
        </p:nvSpPr>
        <p:spPr bwMode="auto">
          <a:xfrm>
            <a:off x="279400" y="5026025"/>
            <a:ext cx="2809875" cy="106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600" i="1" dirty="0">
                <a:solidFill>
                  <a:srgbClr val="CC3300"/>
                </a:solidFill>
                <a:latin typeface="Corbel" panose="020B0503020204020204" pitchFamily="34" charset="0"/>
              </a:rPr>
              <a:t>Page table holds information</a:t>
            </a:r>
          </a:p>
          <a:p>
            <a:pPr eaLnBrk="1" hangingPunct="1"/>
            <a:r>
              <a:rPr lang="en-US" altLang="en-US" sz="1600" i="1" dirty="0">
                <a:solidFill>
                  <a:srgbClr val="CC3300"/>
                </a:solidFill>
                <a:latin typeface="Corbel" panose="020B0503020204020204" pitchFamily="34" charset="0"/>
              </a:rPr>
              <a:t>about each page. This includes</a:t>
            </a:r>
          </a:p>
          <a:p>
            <a:pPr eaLnBrk="1" hangingPunct="1"/>
            <a:r>
              <a:rPr lang="en-US" altLang="en-US" sz="1600" i="1" dirty="0">
                <a:solidFill>
                  <a:srgbClr val="CC3300"/>
                </a:solidFill>
                <a:latin typeface="Corbel" panose="020B0503020204020204" pitchFamily="34" charset="0"/>
              </a:rPr>
              <a:t>the starting address of the page </a:t>
            </a:r>
          </a:p>
          <a:p>
            <a:pPr eaLnBrk="1" hangingPunct="1"/>
            <a:r>
              <a:rPr lang="en-US" altLang="en-US" sz="1600" i="1" dirty="0">
                <a:solidFill>
                  <a:srgbClr val="CC3300"/>
                </a:solidFill>
                <a:latin typeface="Corbel" panose="020B0503020204020204" pitchFamily="34" charset="0"/>
              </a:rPr>
              <a:t>in the main memory.</a:t>
            </a:r>
          </a:p>
        </p:txBody>
      </p:sp>
      <p:sp>
        <p:nvSpPr>
          <p:cNvPr id="62543" name="Text Box 81"/>
          <p:cNvSpPr txBox="1">
            <a:spLocks noChangeArrowheads="1"/>
          </p:cNvSpPr>
          <p:nvPr/>
        </p:nvSpPr>
        <p:spPr bwMode="auto">
          <a:xfrm>
            <a:off x="615950" y="1481137"/>
            <a:ext cx="1389063"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600" i="1" dirty="0">
                <a:solidFill>
                  <a:srgbClr val="CC3300"/>
                </a:solidFill>
                <a:latin typeface="Corbel" panose="020B0503020204020204" pitchFamily="34" charset="0"/>
              </a:rPr>
              <a:t>PTBR holds</a:t>
            </a:r>
          </a:p>
          <a:p>
            <a:pPr eaLnBrk="1" hangingPunct="1"/>
            <a:r>
              <a:rPr lang="en-US" altLang="en-US" sz="1600" i="1" dirty="0">
                <a:solidFill>
                  <a:srgbClr val="CC3300"/>
                </a:solidFill>
                <a:latin typeface="Corbel" panose="020B0503020204020204" pitchFamily="34" charset="0"/>
              </a:rPr>
              <a:t>the address of </a:t>
            </a:r>
          </a:p>
          <a:p>
            <a:pPr eaLnBrk="1" hangingPunct="1"/>
            <a:r>
              <a:rPr lang="en-US" altLang="en-US" sz="1600" i="1" dirty="0">
                <a:solidFill>
                  <a:srgbClr val="CC3300"/>
                </a:solidFill>
                <a:latin typeface="Corbel" panose="020B0503020204020204" pitchFamily="34" charset="0"/>
              </a:rPr>
              <a:t>the page table.</a:t>
            </a:r>
          </a:p>
        </p:txBody>
      </p:sp>
      <p:sp>
        <p:nvSpPr>
          <p:cNvPr id="62544" name="Freeform 82"/>
          <p:cNvSpPr>
            <a:spLocks/>
          </p:cNvSpPr>
          <p:nvPr/>
        </p:nvSpPr>
        <p:spPr bwMode="auto">
          <a:xfrm>
            <a:off x="1998663" y="4530725"/>
            <a:ext cx="1068387" cy="414337"/>
          </a:xfrm>
          <a:custGeom>
            <a:avLst/>
            <a:gdLst>
              <a:gd name="T0" fmla="*/ 0 w 673"/>
              <a:gd name="T1" fmla="*/ 657759085 h 261"/>
              <a:gd name="T2" fmla="*/ 1217234061 w 673"/>
              <a:gd name="T3" fmla="*/ 88204552 h 261"/>
              <a:gd name="T4" fmla="*/ 1696063747 w 673"/>
              <a:gd name="T5" fmla="*/ 123486705 h 261"/>
              <a:gd name="T6" fmla="*/ 0 60000 65536"/>
              <a:gd name="T7" fmla="*/ 0 60000 65536"/>
              <a:gd name="T8" fmla="*/ 0 60000 65536"/>
              <a:gd name="T9" fmla="*/ 0 w 673"/>
              <a:gd name="T10" fmla="*/ 0 h 261"/>
              <a:gd name="T11" fmla="*/ 673 w 673"/>
              <a:gd name="T12" fmla="*/ 261 h 261"/>
            </a:gdLst>
            <a:ahLst/>
            <a:cxnLst>
              <a:cxn ang="T6">
                <a:pos x="T0" y="T1"/>
              </a:cxn>
              <a:cxn ang="T7">
                <a:pos x="T2" y="T3"/>
              </a:cxn>
              <a:cxn ang="T8">
                <a:pos x="T4" y="T5"/>
              </a:cxn>
            </a:cxnLst>
            <a:rect l="T9" t="T10" r="T11" b="T12"/>
            <a:pathLst>
              <a:path w="673" h="261">
                <a:moveTo>
                  <a:pt x="0" y="261"/>
                </a:moveTo>
                <a:cubicBezTo>
                  <a:pt x="185" y="165"/>
                  <a:pt x="371" y="70"/>
                  <a:pt x="483" y="35"/>
                </a:cubicBezTo>
                <a:cubicBezTo>
                  <a:pt x="595" y="0"/>
                  <a:pt x="634" y="24"/>
                  <a:pt x="673" y="49"/>
                </a:cubicBezTo>
              </a:path>
            </a:pathLst>
          </a:custGeom>
          <a:noFill/>
          <a:ln w="12700">
            <a:solidFill>
              <a:schemeClr val="tx1"/>
            </a:solidFill>
            <a:round/>
            <a:headEnd/>
            <a:tailEnd type="triangle" w="sm" len="me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45" name="Freeform 83"/>
          <p:cNvSpPr>
            <a:spLocks/>
          </p:cNvSpPr>
          <p:nvPr/>
        </p:nvSpPr>
        <p:spPr bwMode="auto">
          <a:xfrm>
            <a:off x="1754188" y="1646237"/>
            <a:ext cx="347662" cy="314325"/>
          </a:xfrm>
          <a:custGeom>
            <a:avLst/>
            <a:gdLst>
              <a:gd name="T0" fmla="*/ 0 w 219"/>
              <a:gd name="T1" fmla="*/ 0 h 198"/>
              <a:gd name="T2" fmla="*/ 312498938 w 219"/>
              <a:gd name="T3" fmla="*/ 128527185 h 198"/>
              <a:gd name="T4" fmla="*/ 551912676 w 219"/>
              <a:gd name="T5" fmla="*/ 498990982 h 198"/>
              <a:gd name="T6" fmla="*/ 0 60000 65536"/>
              <a:gd name="T7" fmla="*/ 0 60000 65536"/>
              <a:gd name="T8" fmla="*/ 0 60000 65536"/>
              <a:gd name="T9" fmla="*/ 0 w 219"/>
              <a:gd name="T10" fmla="*/ 0 h 198"/>
              <a:gd name="T11" fmla="*/ 219 w 219"/>
              <a:gd name="T12" fmla="*/ 198 h 198"/>
            </a:gdLst>
            <a:ahLst/>
            <a:cxnLst>
              <a:cxn ang="T6">
                <a:pos x="T0" y="T1"/>
              </a:cxn>
              <a:cxn ang="T7">
                <a:pos x="T2" y="T3"/>
              </a:cxn>
              <a:cxn ang="T8">
                <a:pos x="T4" y="T5"/>
              </a:cxn>
            </a:cxnLst>
            <a:rect l="T9" t="T10" r="T11" b="T12"/>
            <a:pathLst>
              <a:path w="219" h="198">
                <a:moveTo>
                  <a:pt x="0" y="0"/>
                </a:moveTo>
                <a:cubicBezTo>
                  <a:pt x="43" y="9"/>
                  <a:pt x="87" y="18"/>
                  <a:pt x="124" y="51"/>
                </a:cubicBezTo>
                <a:cubicBezTo>
                  <a:pt x="161" y="84"/>
                  <a:pt x="190" y="141"/>
                  <a:pt x="219" y="198"/>
                </a:cubicBezTo>
              </a:path>
            </a:pathLst>
          </a:custGeom>
          <a:noFill/>
          <a:ln w="12700">
            <a:solidFill>
              <a:schemeClr val="tx1"/>
            </a:solidFill>
            <a:round/>
            <a:headEnd/>
            <a:tailEnd type="triangle" w="sm" len="me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46" name="Text Box 84"/>
          <p:cNvSpPr txBox="1">
            <a:spLocks noChangeArrowheads="1"/>
          </p:cNvSpPr>
          <p:nvPr/>
        </p:nvSpPr>
        <p:spPr bwMode="auto">
          <a:xfrm>
            <a:off x="517525" y="3109912"/>
            <a:ext cx="1924050" cy="106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600" i="1">
                <a:solidFill>
                  <a:srgbClr val="CC3300"/>
                </a:solidFill>
                <a:latin typeface="Corbel" panose="020B0503020204020204" pitchFamily="34" charset="0"/>
              </a:rPr>
              <a:t>PTBR + virtual</a:t>
            </a:r>
          </a:p>
          <a:p>
            <a:pPr eaLnBrk="1" hangingPunct="1"/>
            <a:r>
              <a:rPr lang="en-US" altLang="en-US" sz="1600" i="1">
                <a:solidFill>
                  <a:srgbClr val="CC3300"/>
                </a:solidFill>
                <a:latin typeface="Corbel" panose="020B0503020204020204" pitchFamily="34" charset="0"/>
              </a:rPr>
              <a:t>page number provide</a:t>
            </a:r>
          </a:p>
          <a:p>
            <a:pPr eaLnBrk="1" hangingPunct="1"/>
            <a:r>
              <a:rPr lang="en-US" altLang="en-US" sz="1600" i="1">
                <a:solidFill>
                  <a:srgbClr val="CC3300"/>
                </a:solidFill>
                <a:latin typeface="Corbel" panose="020B0503020204020204" pitchFamily="34" charset="0"/>
              </a:rPr>
              <a:t>the entry of the page </a:t>
            </a:r>
          </a:p>
          <a:p>
            <a:pPr eaLnBrk="1" hangingPunct="1"/>
            <a:r>
              <a:rPr lang="en-US" altLang="en-US" sz="1600" i="1">
                <a:solidFill>
                  <a:srgbClr val="CC3300"/>
                </a:solidFill>
                <a:latin typeface="Corbel" panose="020B0503020204020204" pitchFamily="34" charset="0"/>
              </a:rPr>
              <a:t>in the page table.</a:t>
            </a:r>
          </a:p>
        </p:txBody>
      </p:sp>
      <p:sp>
        <p:nvSpPr>
          <p:cNvPr id="62547" name="Freeform 85"/>
          <p:cNvSpPr>
            <a:spLocks/>
          </p:cNvSpPr>
          <p:nvPr/>
        </p:nvSpPr>
        <p:spPr bwMode="auto">
          <a:xfrm>
            <a:off x="1498600" y="2670175"/>
            <a:ext cx="1092200" cy="452437"/>
          </a:xfrm>
          <a:custGeom>
            <a:avLst/>
            <a:gdLst>
              <a:gd name="T0" fmla="*/ 0 w 688"/>
              <a:gd name="T1" fmla="*/ 718242835 h 285"/>
              <a:gd name="T2" fmla="*/ 902216014 w 688"/>
              <a:gd name="T3" fmla="*/ 108365808 h 285"/>
              <a:gd name="T4" fmla="*/ 1733867678 w 688"/>
              <a:gd name="T5" fmla="*/ 70564292 h 285"/>
              <a:gd name="T6" fmla="*/ 0 60000 65536"/>
              <a:gd name="T7" fmla="*/ 0 60000 65536"/>
              <a:gd name="T8" fmla="*/ 0 60000 65536"/>
              <a:gd name="T9" fmla="*/ 0 w 688"/>
              <a:gd name="T10" fmla="*/ 0 h 285"/>
              <a:gd name="T11" fmla="*/ 688 w 688"/>
              <a:gd name="T12" fmla="*/ 285 h 285"/>
            </a:gdLst>
            <a:ahLst/>
            <a:cxnLst>
              <a:cxn ang="T6">
                <a:pos x="T0" y="T1"/>
              </a:cxn>
              <a:cxn ang="T7">
                <a:pos x="T2" y="T3"/>
              </a:cxn>
              <a:cxn ang="T8">
                <a:pos x="T4" y="T5"/>
              </a:cxn>
            </a:cxnLst>
            <a:rect l="T9" t="T10" r="T11" b="T12"/>
            <a:pathLst>
              <a:path w="688" h="285">
                <a:moveTo>
                  <a:pt x="0" y="285"/>
                </a:moveTo>
                <a:cubicBezTo>
                  <a:pt x="121" y="185"/>
                  <a:pt x="243" y="86"/>
                  <a:pt x="358" y="43"/>
                </a:cubicBezTo>
                <a:cubicBezTo>
                  <a:pt x="473" y="0"/>
                  <a:pt x="580" y="14"/>
                  <a:pt x="688" y="28"/>
                </a:cubicBezTo>
              </a:path>
            </a:pathLst>
          </a:custGeom>
          <a:noFill/>
          <a:ln w="12700">
            <a:solidFill>
              <a:schemeClr val="tx1"/>
            </a:solidFill>
            <a:round/>
            <a:headEnd/>
            <a:tailEnd type="triangle" w="sm" len="me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2548" name="Text Box 86"/>
          <p:cNvSpPr txBox="1">
            <a:spLocks noChangeArrowheads="1"/>
          </p:cNvSpPr>
          <p:nvPr/>
        </p:nvSpPr>
        <p:spPr bwMode="auto">
          <a:xfrm>
            <a:off x="4995863" y="3692525"/>
            <a:ext cx="3043237"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1600" i="1">
                <a:solidFill>
                  <a:srgbClr val="CC3300"/>
                </a:solidFill>
                <a:latin typeface="Corbel" panose="020B0503020204020204" pitchFamily="34" charset="0"/>
              </a:rPr>
              <a:t>This entry has the starting location</a:t>
            </a:r>
          </a:p>
          <a:p>
            <a:pPr eaLnBrk="1" hangingPunct="1"/>
            <a:r>
              <a:rPr lang="en-US" altLang="en-US" sz="1600" i="1">
                <a:solidFill>
                  <a:srgbClr val="CC3300"/>
                </a:solidFill>
                <a:latin typeface="Corbel" panose="020B0503020204020204" pitchFamily="34" charset="0"/>
              </a:rPr>
              <a:t>of the page.</a:t>
            </a:r>
          </a:p>
        </p:txBody>
      </p:sp>
      <p:pic>
        <p:nvPicPr>
          <p:cNvPr id="2" name="Picture 1">
            <a:extLst>
              <a:ext uri="{FF2B5EF4-FFF2-40B4-BE49-F238E27FC236}">
                <a16:creationId xmlns:a16="http://schemas.microsoft.com/office/drawing/2014/main" xmlns="" id="{D7081E1E-97F4-4013-9E5E-37CABBFC149B}"/>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mc:AlternateContent xmlns:mc="http://schemas.openxmlformats.org/markup-compatibility/2006" xmlns:p14="http://schemas.microsoft.com/office/powerpoint/2010/main">
        <mc:Choice Requires="p14">
          <p:contentPart p14:bwMode="auto" r:id="rId4">
            <p14:nvContentPartPr>
              <p14:cNvPr id="3" name="Ink 2"/>
              <p14:cNvContentPartPr/>
              <p14:nvPr/>
            </p14:nvContentPartPr>
            <p14:xfrm>
              <a:off x="3304080" y="2321640"/>
              <a:ext cx="3340080" cy="3250800"/>
            </p14:xfrm>
          </p:contentPart>
        </mc:Choice>
        <mc:Fallback xmlns="">
          <p:pic>
            <p:nvPicPr>
              <p:cNvPr id="3" name="Ink 2"/>
              <p:cNvPicPr/>
              <p:nvPr/>
            </p:nvPicPr>
            <p:blipFill>
              <a:blip r:embed="rId5"/>
              <a:stretch>
                <a:fillRect/>
              </a:stretch>
            </p:blipFill>
            <p:spPr>
              <a:xfrm>
                <a:off x="3294720" y="2312280"/>
                <a:ext cx="3358800" cy="3269520"/>
              </a:xfrm>
              <a:prstGeom prst="rect">
                <a:avLst/>
              </a:prstGeom>
            </p:spPr>
          </p:pic>
        </mc:Fallback>
      </mc:AlternateContent>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634" name="Rectangle 2"/>
          <p:cNvSpPr>
            <a:spLocks noGrp="1" noChangeArrowheads="1"/>
          </p:cNvSpPr>
          <p:nvPr>
            <p:ph type="title"/>
          </p:nvPr>
        </p:nvSpPr>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453635" name="Rectangle 3"/>
          <p:cNvSpPr>
            <a:spLocks noGrp="1" noChangeArrowheads="1"/>
          </p:cNvSpPr>
          <p:nvPr>
            <p:ph idx="1"/>
          </p:nvPr>
        </p:nvSpPr>
        <p:spPr>
          <a:xfrm>
            <a:off x="228600" y="1524000"/>
            <a:ext cx="8092441" cy="4402666"/>
          </a:xfrm>
        </p:spPr>
        <p:txBody>
          <a:bodyPr rtlCol="0">
            <a:normAutofit fontScale="92500" lnSpcReduction="20000"/>
          </a:bodyPr>
          <a:lstStyle/>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Page table entry for a page also includes some control bits</a:t>
            </a:r>
            <a:r>
              <a:rPr lang="en-US" dirty="0"/>
              <a:t> which describe the status of the page while it is in the main memory.</a:t>
            </a:r>
          </a:p>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One bit indicates the validity of the page</a:t>
            </a:r>
            <a:r>
              <a:rPr lang="en-US" dirty="0"/>
              <a:t>. </a:t>
            </a:r>
          </a:p>
          <a:p>
            <a:pPr marL="731520" lvl="1" indent="-274320" eaLnBrk="1" fontAlgn="auto" hangingPunct="1">
              <a:lnSpc>
                <a:spcPct val="150000"/>
              </a:lnSpc>
              <a:spcAft>
                <a:spcPts val="0"/>
              </a:spcAft>
              <a:buFont typeface="Wingdings"/>
              <a:buChar char=""/>
              <a:defRPr/>
            </a:pPr>
            <a:r>
              <a:rPr lang="en-US" sz="1800" dirty="0"/>
              <a:t>Indicates whether the page is actually loaded into the main memory. </a:t>
            </a:r>
          </a:p>
          <a:p>
            <a:pPr marL="731520" lvl="1" indent="-274320" eaLnBrk="1" fontAlgn="auto" hangingPunct="1">
              <a:lnSpc>
                <a:spcPct val="150000"/>
              </a:lnSpc>
              <a:spcAft>
                <a:spcPts val="0"/>
              </a:spcAft>
              <a:buFont typeface="Wingdings"/>
              <a:buChar char=""/>
              <a:defRPr/>
            </a:pPr>
            <a:r>
              <a:rPr lang="en-US" sz="1800" dirty="0"/>
              <a:t>Allows the operating system to invalidate the page without actually removing it. </a:t>
            </a:r>
          </a:p>
          <a:p>
            <a:pPr marL="438912" indent="-320040" eaLnBrk="1" fontAlgn="auto" hangingPunct="1">
              <a:lnSpc>
                <a:spcPct val="150000"/>
              </a:lnSpc>
              <a:spcBef>
                <a:spcPts val="0"/>
              </a:spcBef>
              <a:spcAft>
                <a:spcPts val="0"/>
              </a:spcAft>
              <a:buFont typeface="Wingdings 2"/>
              <a:buChar char=""/>
              <a:defRPr/>
            </a:pPr>
            <a:r>
              <a:rPr lang="en-US" dirty="0">
                <a:solidFill>
                  <a:schemeClr val="accent2"/>
                </a:solidFill>
              </a:rPr>
              <a:t>One bit indicates whether the page has been modified during its residency in the main memory</a:t>
            </a:r>
            <a:r>
              <a:rPr lang="en-US" sz="1800" dirty="0"/>
              <a:t>.</a:t>
            </a:r>
          </a:p>
          <a:p>
            <a:pPr marL="731520" lvl="1" indent="-274320" eaLnBrk="1" fontAlgn="auto" hangingPunct="1">
              <a:lnSpc>
                <a:spcPct val="150000"/>
              </a:lnSpc>
              <a:spcAft>
                <a:spcPts val="0"/>
              </a:spcAft>
              <a:buFont typeface="Wingdings"/>
              <a:buChar char=""/>
              <a:defRPr/>
            </a:pPr>
            <a:r>
              <a:rPr lang="en-US" sz="1800" dirty="0"/>
              <a:t>This bit determines whether the page should be written back to the disk when it is removed from the main memory. </a:t>
            </a:r>
          </a:p>
          <a:p>
            <a:pPr marL="731520" lvl="1" indent="-274320" eaLnBrk="1" fontAlgn="auto" hangingPunct="1">
              <a:lnSpc>
                <a:spcPct val="150000"/>
              </a:lnSpc>
              <a:spcAft>
                <a:spcPts val="0"/>
              </a:spcAft>
              <a:buFont typeface="Wingdings"/>
              <a:buChar char=""/>
              <a:defRPr/>
            </a:pPr>
            <a:r>
              <a:rPr lang="en-US" sz="1800" dirty="0"/>
              <a:t>Similar to the dirty or modified bit in case of cache memory.</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609C776E-1A88-41D6-8925-F11D705621B0}" type="slidenum">
              <a:rPr lang="en-US" altLang="en-US">
                <a:solidFill>
                  <a:srgbClr val="3F3F3F"/>
                </a:solidFill>
                <a:latin typeface="Corbel" panose="020B0503020204020204" pitchFamily="34" charset="0"/>
              </a:rPr>
              <a:pPr algn="l" eaLnBrk="1" hangingPunct="1"/>
              <a:t>66</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CEEAD6FC-6D76-4D4C-A123-6A9D2B7F8795}"/>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658" name="Rectangle 2"/>
          <p:cNvSpPr>
            <a:spLocks noGrp="1" noChangeArrowheads="1"/>
          </p:cNvSpPr>
          <p:nvPr>
            <p:ph type="title"/>
          </p:nvPr>
        </p:nvSpPr>
        <p:spPr>
          <a:xfrm>
            <a:off x="822960" y="286604"/>
            <a:ext cx="63398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64516" name="Rectangle 3"/>
          <p:cNvSpPr>
            <a:spLocks noGrp="1" noChangeArrowheads="1"/>
          </p:cNvSpPr>
          <p:nvPr>
            <p:ph idx="1"/>
          </p:nvPr>
        </p:nvSpPr>
        <p:spPr>
          <a:xfrm>
            <a:off x="609598" y="1295400"/>
            <a:ext cx="7162801" cy="4745963"/>
          </a:xfrm>
        </p:spPr>
        <p:txBody>
          <a:bodyPr/>
          <a:lstStyle/>
          <a:p>
            <a:pPr eaLnBrk="1" hangingPunct="1">
              <a:lnSpc>
                <a:spcPct val="200000"/>
              </a:lnSpc>
            </a:pPr>
            <a:r>
              <a:rPr lang="en-US" altLang="en-US" dirty="0">
                <a:solidFill>
                  <a:schemeClr val="tx1"/>
                </a:solidFill>
              </a:rPr>
              <a:t>Other control bits for various other types of restrictions that may be imposed. </a:t>
            </a:r>
          </a:p>
          <a:p>
            <a:pPr lvl="1" eaLnBrk="1" hangingPunct="1">
              <a:lnSpc>
                <a:spcPct val="200000"/>
              </a:lnSpc>
            </a:pPr>
            <a:r>
              <a:rPr lang="en-US" altLang="en-US" sz="1800" dirty="0"/>
              <a:t>For example, a program may only have read permission for a page, but not write or modify permissions.</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B2E7C0CF-3C07-4040-8D76-79E510E35439}" type="slidenum">
              <a:rPr lang="en-US" altLang="en-US">
                <a:solidFill>
                  <a:srgbClr val="3F3F3F"/>
                </a:solidFill>
                <a:latin typeface="Corbel" panose="020B0503020204020204" pitchFamily="34" charset="0"/>
              </a:rPr>
              <a:pPr algn="l" eaLnBrk="1" hangingPunct="1"/>
              <a:t>67</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38BB5EBA-3B2F-4542-9D55-461DAD6F718B}"/>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682" name="Rectangle 2"/>
          <p:cNvSpPr>
            <a:spLocks noGrp="1" noChangeArrowheads="1"/>
          </p:cNvSpPr>
          <p:nvPr>
            <p:ph type="title"/>
          </p:nvPr>
        </p:nvSpPr>
        <p:spPr>
          <a:xfrm>
            <a:off x="822960" y="286604"/>
            <a:ext cx="64922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455683" name="Rectangle 3"/>
          <p:cNvSpPr>
            <a:spLocks noGrp="1" noChangeArrowheads="1"/>
          </p:cNvSpPr>
          <p:nvPr>
            <p:ph idx="1"/>
          </p:nvPr>
        </p:nvSpPr>
        <p:spPr>
          <a:xfrm>
            <a:off x="381000" y="1295400"/>
            <a:ext cx="8092441" cy="4648200"/>
          </a:xfrm>
        </p:spPr>
        <p:txBody>
          <a:bodyPr rtlCol="0">
            <a:normAutofit/>
          </a:bodyPr>
          <a:lstStyle/>
          <a:p>
            <a:pPr marL="438912" indent="-320040" eaLnBrk="1" fontAlgn="auto" hangingPunct="1">
              <a:lnSpc>
                <a:spcPct val="100000"/>
              </a:lnSpc>
              <a:spcBef>
                <a:spcPts val="0"/>
              </a:spcBef>
              <a:spcAft>
                <a:spcPts val="0"/>
              </a:spcAft>
              <a:buFont typeface="Wingdings 2"/>
              <a:buChar char=""/>
              <a:defRPr/>
            </a:pPr>
            <a:r>
              <a:rPr lang="en-US" dirty="0"/>
              <a:t>Where should the page table be located?</a:t>
            </a:r>
          </a:p>
          <a:p>
            <a:pPr marL="438912" indent="-320040" eaLnBrk="1" fontAlgn="auto" hangingPunct="1">
              <a:lnSpc>
                <a:spcPct val="100000"/>
              </a:lnSpc>
              <a:spcBef>
                <a:spcPts val="0"/>
              </a:spcBef>
              <a:spcAft>
                <a:spcPts val="0"/>
              </a:spcAft>
              <a:buFont typeface="Wingdings 2"/>
              <a:buChar char=""/>
              <a:defRPr/>
            </a:pPr>
            <a:r>
              <a:rPr lang="en-US" dirty="0">
                <a:solidFill>
                  <a:schemeClr val="tx1"/>
                </a:solidFill>
              </a:rPr>
              <a:t>Recall that the page table is used by the MMU for every read and write access to the memory. </a:t>
            </a:r>
          </a:p>
          <a:p>
            <a:pPr marL="731520" lvl="1" indent="-274320" eaLnBrk="1" fontAlgn="auto" hangingPunct="1">
              <a:lnSpc>
                <a:spcPct val="100000"/>
              </a:lnSpc>
              <a:spcAft>
                <a:spcPts val="0"/>
              </a:spcAft>
              <a:buFont typeface="Wingdings"/>
              <a:buChar char=""/>
              <a:defRPr/>
            </a:pPr>
            <a:r>
              <a:rPr lang="en-US" sz="1800" dirty="0"/>
              <a:t>Ideal location for the page table is within the MMU. </a:t>
            </a:r>
          </a:p>
          <a:p>
            <a:pPr marL="438912" indent="-320040" eaLnBrk="1" fontAlgn="auto" hangingPunct="1">
              <a:lnSpc>
                <a:spcPct val="100000"/>
              </a:lnSpc>
              <a:spcBef>
                <a:spcPts val="0"/>
              </a:spcBef>
              <a:spcAft>
                <a:spcPts val="0"/>
              </a:spcAft>
              <a:buFont typeface="Wingdings 2"/>
              <a:buChar char=""/>
              <a:defRPr/>
            </a:pPr>
            <a:r>
              <a:rPr lang="en-US" dirty="0">
                <a:solidFill>
                  <a:schemeClr val="tx1"/>
                </a:solidFill>
              </a:rPr>
              <a:t>Page table is quite large.</a:t>
            </a:r>
          </a:p>
          <a:p>
            <a:pPr marL="438912" indent="-320040" eaLnBrk="1" fontAlgn="auto" hangingPunct="1">
              <a:lnSpc>
                <a:spcPct val="100000"/>
              </a:lnSpc>
              <a:spcBef>
                <a:spcPts val="0"/>
              </a:spcBef>
              <a:spcAft>
                <a:spcPts val="0"/>
              </a:spcAft>
              <a:buFont typeface="Wingdings 2"/>
              <a:buChar char=""/>
              <a:defRPr/>
            </a:pPr>
            <a:r>
              <a:rPr lang="en-US" dirty="0">
                <a:solidFill>
                  <a:schemeClr val="tx1"/>
                </a:solidFill>
              </a:rPr>
              <a:t>MMU is implemented as part of the processor chip.</a:t>
            </a:r>
          </a:p>
          <a:p>
            <a:pPr marL="438912" indent="-320040" eaLnBrk="1" fontAlgn="auto" hangingPunct="1">
              <a:lnSpc>
                <a:spcPct val="100000"/>
              </a:lnSpc>
              <a:spcBef>
                <a:spcPts val="0"/>
              </a:spcBef>
              <a:spcAft>
                <a:spcPts val="0"/>
              </a:spcAft>
              <a:buFont typeface="Wingdings 2"/>
              <a:buChar char=""/>
              <a:defRPr/>
            </a:pPr>
            <a:r>
              <a:rPr lang="en-US" dirty="0">
                <a:solidFill>
                  <a:schemeClr val="tx1"/>
                </a:solidFill>
              </a:rPr>
              <a:t>Impossible to include a complete page table on the chip. </a:t>
            </a:r>
          </a:p>
          <a:p>
            <a:pPr marL="438912" indent="-320040" eaLnBrk="1" fontAlgn="auto" hangingPunct="1">
              <a:lnSpc>
                <a:spcPct val="100000"/>
              </a:lnSpc>
              <a:spcBef>
                <a:spcPts val="0"/>
              </a:spcBef>
              <a:spcAft>
                <a:spcPts val="0"/>
              </a:spcAft>
              <a:buFont typeface="Wingdings 2"/>
              <a:buChar char=""/>
              <a:defRPr/>
            </a:pPr>
            <a:r>
              <a:rPr lang="en-US" dirty="0">
                <a:solidFill>
                  <a:schemeClr val="tx1"/>
                </a:solidFill>
              </a:rPr>
              <a:t>Page table is kept in the main memory.</a:t>
            </a:r>
          </a:p>
          <a:p>
            <a:pPr marL="438912" indent="-320040" eaLnBrk="1" fontAlgn="auto" hangingPunct="1">
              <a:lnSpc>
                <a:spcPct val="100000"/>
              </a:lnSpc>
              <a:spcBef>
                <a:spcPts val="0"/>
              </a:spcBef>
              <a:spcAft>
                <a:spcPts val="0"/>
              </a:spcAft>
              <a:buFont typeface="Wingdings 2"/>
              <a:buChar char=""/>
              <a:defRPr/>
            </a:pPr>
            <a:r>
              <a:rPr lang="en-US" dirty="0">
                <a:solidFill>
                  <a:schemeClr val="tx1"/>
                </a:solidFill>
              </a:rPr>
              <a:t>A copy of a small portion of the page table can be accommodated within the MMU. </a:t>
            </a:r>
          </a:p>
          <a:p>
            <a:pPr marL="731520" lvl="1" indent="-274320" eaLnBrk="1" fontAlgn="auto" hangingPunct="1">
              <a:lnSpc>
                <a:spcPct val="100000"/>
              </a:lnSpc>
              <a:spcAft>
                <a:spcPts val="0"/>
              </a:spcAft>
              <a:buFont typeface="Wingdings"/>
              <a:buChar char=""/>
              <a:defRPr/>
            </a:pPr>
            <a:r>
              <a:rPr lang="en-US" sz="1800" dirty="0"/>
              <a:t>Portion consists of page table entries that correspond to the most recently </a:t>
            </a:r>
          </a:p>
          <a:p>
            <a:pPr marL="731520" lvl="1" indent="-274320" eaLnBrk="1" fontAlgn="auto" hangingPunct="1">
              <a:lnSpc>
                <a:spcPct val="100000"/>
              </a:lnSpc>
              <a:spcAft>
                <a:spcPts val="0"/>
              </a:spcAft>
              <a:buNone/>
              <a:defRPr/>
            </a:pPr>
            <a:r>
              <a:rPr lang="en-US" sz="1800" dirty="0"/>
              <a:t>accessed pages.</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DEEC031A-23DF-4361-BAF9-07F7E7C50E6B}" type="slidenum">
              <a:rPr lang="en-US" altLang="en-US">
                <a:solidFill>
                  <a:srgbClr val="3F3F3F"/>
                </a:solidFill>
                <a:latin typeface="Corbel" panose="020B0503020204020204" pitchFamily="34" charset="0"/>
              </a:rPr>
              <a:pPr algn="l" eaLnBrk="1" hangingPunct="1"/>
              <a:t>68</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11B15C70-1D7E-44D8-BBB0-11E89F0C3696}"/>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706" name="Rectangle 2"/>
          <p:cNvSpPr>
            <a:spLocks noGrp="1" noChangeArrowheads="1"/>
          </p:cNvSpPr>
          <p:nvPr>
            <p:ph type="title"/>
          </p:nvPr>
        </p:nvSpPr>
        <p:spPr>
          <a:xfrm>
            <a:off x="822960" y="286604"/>
            <a:ext cx="65684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456707" name="Rectangle 3"/>
          <p:cNvSpPr>
            <a:spLocks noGrp="1" noChangeArrowheads="1"/>
          </p:cNvSpPr>
          <p:nvPr>
            <p:ph idx="1"/>
          </p:nvPr>
        </p:nvSpPr>
        <p:spPr>
          <a:xfrm>
            <a:off x="457200" y="1219200"/>
            <a:ext cx="8016241" cy="4739639"/>
          </a:xfrm>
        </p:spPr>
        <p:txBody>
          <a:bodyPr rtlCol="0">
            <a:normAutofit fontScale="92500" lnSpcReduction="20000"/>
          </a:bodyPr>
          <a:lstStyle/>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A small cache called as Translation Lookaside Buffer (TLB) is included in the MMU.</a:t>
            </a:r>
          </a:p>
          <a:p>
            <a:pPr marL="731520" lvl="1" indent="-274320" eaLnBrk="1" fontAlgn="auto" hangingPunct="1">
              <a:lnSpc>
                <a:spcPct val="150000"/>
              </a:lnSpc>
              <a:spcAft>
                <a:spcPts val="0"/>
              </a:spcAft>
              <a:buFont typeface="Wingdings"/>
              <a:buChar char=""/>
              <a:defRPr/>
            </a:pPr>
            <a:r>
              <a:rPr lang="en-US" sz="1800" dirty="0">
                <a:solidFill>
                  <a:schemeClr val="tx1"/>
                </a:solidFill>
              </a:rPr>
              <a:t>TLB holds page table entries of the most recently accessed pages. </a:t>
            </a:r>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Recall that cache memory holds most recently accessed blocks from the main memory. </a:t>
            </a:r>
          </a:p>
          <a:p>
            <a:pPr marL="731520" lvl="1" indent="-274320" eaLnBrk="1" fontAlgn="auto" hangingPunct="1">
              <a:lnSpc>
                <a:spcPct val="150000"/>
              </a:lnSpc>
              <a:spcAft>
                <a:spcPts val="0"/>
              </a:spcAft>
              <a:buFont typeface="Wingdings"/>
              <a:buChar char=""/>
              <a:defRPr/>
            </a:pPr>
            <a:r>
              <a:rPr lang="en-US" sz="1800" dirty="0">
                <a:solidFill>
                  <a:schemeClr val="tx1"/>
                </a:solidFill>
              </a:rPr>
              <a:t>Operation of the TLB and page table in the main memory is similar to the operation of the cache and main memory.</a:t>
            </a:r>
            <a:r>
              <a:rPr lang="en-US" dirty="0">
                <a:solidFill>
                  <a:schemeClr val="tx1"/>
                </a:solidFill>
              </a:rPr>
              <a:t> </a:t>
            </a:r>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Page table entry for a page includes:</a:t>
            </a:r>
          </a:p>
          <a:p>
            <a:pPr marL="731520" lvl="1" indent="-274320" eaLnBrk="1" fontAlgn="auto" hangingPunct="1">
              <a:lnSpc>
                <a:spcPct val="150000"/>
              </a:lnSpc>
              <a:spcAft>
                <a:spcPts val="0"/>
              </a:spcAft>
              <a:buFont typeface="Wingdings"/>
              <a:buChar char=""/>
              <a:defRPr/>
            </a:pPr>
            <a:r>
              <a:rPr lang="en-US" sz="1800" dirty="0">
                <a:solidFill>
                  <a:schemeClr val="tx1"/>
                </a:solidFill>
              </a:rPr>
              <a:t>Address of the page frame where the page resides in the main memory.</a:t>
            </a:r>
          </a:p>
          <a:p>
            <a:pPr marL="731520" lvl="1" indent="-274320" eaLnBrk="1" fontAlgn="auto" hangingPunct="1">
              <a:lnSpc>
                <a:spcPct val="150000"/>
              </a:lnSpc>
              <a:spcAft>
                <a:spcPts val="0"/>
              </a:spcAft>
              <a:buFont typeface="Wingdings"/>
              <a:buChar char=""/>
              <a:defRPr/>
            </a:pPr>
            <a:r>
              <a:rPr lang="en-US" sz="1800" dirty="0">
                <a:solidFill>
                  <a:schemeClr val="tx1"/>
                </a:solidFill>
              </a:rPr>
              <a:t>Some control bits.</a:t>
            </a:r>
            <a:r>
              <a:rPr lang="en-US" dirty="0">
                <a:solidFill>
                  <a:schemeClr val="tx1"/>
                </a:solidFill>
              </a:rPr>
              <a:t> </a:t>
            </a:r>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In addition to the above for each page, TLB must hold the virtual page number for each page.</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9BE2FE09-4FC5-46D1-A252-F9DB144657E7}" type="slidenum">
              <a:rPr lang="en-US" altLang="en-US">
                <a:solidFill>
                  <a:srgbClr val="3F3F3F"/>
                </a:solidFill>
                <a:latin typeface="Corbel" panose="020B0503020204020204" pitchFamily="34" charset="0"/>
              </a:rPr>
              <a:pPr algn="l" eaLnBrk="1" hangingPunct="1"/>
              <a:t>69</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B039CC72-9D61-4CE3-B098-10752ABA74C3}"/>
              </a:ext>
            </a:extLst>
          </p:cNvPr>
          <p:cNvPicPr>
            <a:picLocks noChangeAspect="1" noChangeArrowheads="1"/>
          </p:cNvPicPr>
          <p:nvPr/>
        </p:nvPicPr>
        <p:blipFill>
          <a:blip r:embed="rId3" cstate="print"/>
          <a:srcRect/>
          <a:stretch>
            <a:fillRect/>
          </a:stretch>
        </p:blipFill>
        <p:spPr bwMode="auto">
          <a:xfrm>
            <a:off x="7391400" y="11966"/>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eaLnBrk="1" fontAlgn="auto" hangingPunct="1">
              <a:spcAft>
                <a:spcPts val="0"/>
              </a:spcAft>
              <a:defRPr/>
            </a:pPr>
            <a:r>
              <a:rPr lang="en-US" dirty="0">
                <a:solidFill>
                  <a:schemeClr val="accent1">
                    <a:satMod val="150000"/>
                  </a:schemeClr>
                </a:solidFill>
              </a:rPr>
              <a:t>Internal </a:t>
            </a:r>
            <a:r>
              <a:rPr lang="en-US" dirty="0" smtClean="0">
                <a:solidFill>
                  <a:schemeClr val="accent1">
                    <a:satMod val="150000"/>
                  </a:schemeClr>
                </a:solidFill>
              </a:rPr>
              <a:t>Organization </a:t>
            </a:r>
            <a:r>
              <a:rPr lang="en-US" dirty="0">
                <a:solidFill>
                  <a:schemeClr val="accent1">
                    <a:satMod val="150000"/>
                  </a:schemeClr>
                </a:solidFill>
              </a:rPr>
              <a:t>of </a:t>
            </a:r>
            <a:r>
              <a:rPr lang="en-US" dirty="0" smtClean="0">
                <a:solidFill>
                  <a:schemeClr val="accent1">
                    <a:satMod val="150000"/>
                  </a:schemeClr>
                </a:solidFill>
              </a:rPr>
              <a:t>Memory </a:t>
            </a:r>
            <a:r>
              <a:rPr lang="en-US" dirty="0">
                <a:solidFill>
                  <a:schemeClr val="accent1">
                    <a:satMod val="150000"/>
                  </a:schemeClr>
                </a:solidFill>
              </a:rPr>
              <a:t>C</a:t>
            </a:r>
            <a:r>
              <a:rPr lang="en-US" dirty="0" smtClean="0">
                <a:solidFill>
                  <a:schemeClr val="accent1">
                    <a:satMod val="150000"/>
                  </a:schemeClr>
                </a:solidFill>
              </a:rPr>
              <a:t>hips</a:t>
            </a:r>
            <a:endParaRPr lang="en-US" dirty="0">
              <a:solidFill>
                <a:schemeClr val="accent1">
                  <a:satMod val="150000"/>
                </a:schemeClr>
              </a:solidFill>
            </a:endParaRPr>
          </a:p>
        </p:txBody>
      </p:sp>
      <p:sp>
        <p:nvSpPr>
          <p:cNvPr id="13315" name="Content Placeholder 2"/>
          <p:cNvSpPr>
            <a:spLocks noGrp="1"/>
          </p:cNvSpPr>
          <p:nvPr>
            <p:ph idx="1"/>
          </p:nvPr>
        </p:nvSpPr>
        <p:spPr/>
        <p:txBody>
          <a:bodyPr>
            <a:normAutofit fontScale="92500"/>
          </a:bodyPr>
          <a:lstStyle/>
          <a:p>
            <a:pPr eaLnBrk="1" hangingPunct="1"/>
            <a:r>
              <a:rPr lang="en-US" altLang="en-US" sz="2200" dirty="0"/>
              <a:t>Each memory cell can hold one bit of information.</a:t>
            </a:r>
          </a:p>
          <a:p>
            <a:pPr eaLnBrk="1" hangingPunct="1"/>
            <a:r>
              <a:rPr lang="en-US" altLang="en-US" sz="2200" dirty="0"/>
              <a:t>Memory cells are organized in the form of an array. </a:t>
            </a:r>
          </a:p>
          <a:p>
            <a:pPr eaLnBrk="1" hangingPunct="1"/>
            <a:r>
              <a:rPr lang="en-US" altLang="en-US" sz="2200" dirty="0"/>
              <a:t>One row is one memory word. </a:t>
            </a:r>
          </a:p>
          <a:p>
            <a:pPr eaLnBrk="1" hangingPunct="1"/>
            <a:r>
              <a:rPr lang="en-US" altLang="en-US" sz="2200" dirty="0"/>
              <a:t>All cells of a row are connected to a common line, known as the “word line”. </a:t>
            </a:r>
          </a:p>
          <a:p>
            <a:pPr eaLnBrk="1" hangingPunct="1"/>
            <a:r>
              <a:rPr lang="en-US" altLang="en-US" sz="2200" dirty="0"/>
              <a:t>Word line is connected to the address decoder.</a:t>
            </a:r>
          </a:p>
          <a:p>
            <a:pPr eaLnBrk="1" hangingPunct="1"/>
            <a:r>
              <a:rPr lang="en-US" altLang="en-US" sz="2200" dirty="0"/>
              <a:t>Sense/write circuits are connected to the data input/output lines of the memory chip.</a:t>
            </a:r>
            <a:endParaRPr lang="en-US" altLang="en-US" sz="4800" dirty="0"/>
          </a:p>
          <a:p>
            <a:pPr eaLnBrk="1" hangingPunct="1">
              <a:buFont typeface="Wingdings 2" panose="05020102010507070707" pitchFamily="18" charset="2"/>
              <a:buNone/>
            </a:pPr>
            <a:endParaRPr lang="en-US" altLang="en-US" dirty="0"/>
          </a:p>
        </p:txBody>
      </p:sp>
      <p:pic>
        <p:nvPicPr>
          <p:cNvPr id="3" name="Picture 2">
            <a:extLst>
              <a:ext uri="{FF2B5EF4-FFF2-40B4-BE49-F238E27FC236}">
                <a16:creationId xmlns:a16="http://schemas.microsoft.com/office/drawing/2014/main" xmlns="" id="{B5F74F1C-15B2-4C92-8F41-3EF8D9CFE75E}"/>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
    </mc:Choice>
    <mc:Fallback>
      <p:transition spd="slow" advTm="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Rectangle 2"/>
          <p:cNvSpPr>
            <a:spLocks noGrp="1" noChangeArrowheads="1"/>
          </p:cNvSpPr>
          <p:nvPr>
            <p:ph type="title"/>
          </p:nvPr>
        </p:nvSpPr>
        <p:spPr>
          <a:xfrm>
            <a:off x="822960" y="286605"/>
            <a:ext cx="6263640" cy="959584"/>
          </a:xfrm>
        </p:spPr>
        <p:txBody>
          <a:bodyPr>
            <a:normAutofit/>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98" name="Slide Number Placeholder 3"/>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8CAD018D-904F-4DC4-8051-4C3C7EB7EDC7}" type="slidenum">
              <a:rPr lang="en-US" altLang="en-US">
                <a:solidFill>
                  <a:srgbClr val="3F3F3F"/>
                </a:solidFill>
                <a:latin typeface="Corbel" panose="020B0503020204020204" pitchFamily="34" charset="0"/>
              </a:rPr>
              <a:pPr algn="l" eaLnBrk="1" hangingPunct="1"/>
              <a:t>70</a:t>
            </a:fld>
            <a:endParaRPr lang="en-US" altLang="en-US">
              <a:solidFill>
                <a:srgbClr val="3F3F3F"/>
              </a:solidFill>
              <a:latin typeface="Corbel" panose="020B0503020204020204" pitchFamily="34" charset="0"/>
            </a:endParaRPr>
          </a:p>
        </p:txBody>
      </p:sp>
      <p:sp>
        <p:nvSpPr>
          <p:cNvPr id="67588" name="Freeform 4"/>
          <p:cNvSpPr>
            <a:spLocks/>
          </p:cNvSpPr>
          <p:nvPr/>
        </p:nvSpPr>
        <p:spPr bwMode="auto">
          <a:xfrm>
            <a:off x="3471863" y="6302375"/>
            <a:ext cx="1649412" cy="85725"/>
          </a:xfrm>
          <a:custGeom>
            <a:avLst/>
            <a:gdLst>
              <a:gd name="T0" fmla="*/ 2147483647 w 115"/>
              <a:gd name="T1" fmla="*/ 0 h 6"/>
              <a:gd name="T2" fmla="*/ 2147483647 w 115"/>
              <a:gd name="T3" fmla="*/ 1224795995 h 6"/>
              <a:gd name="T4" fmla="*/ 2147483647 w 115"/>
              <a:gd name="T5" fmla="*/ 1224795995 h 6"/>
              <a:gd name="T6" fmla="*/ 1234276634 w 115"/>
              <a:gd name="T7" fmla="*/ 1224795995 h 6"/>
              <a:gd name="T8" fmla="*/ 0 w 115"/>
              <a:gd name="T9" fmla="*/ 1224795995 h 6"/>
              <a:gd name="T10" fmla="*/ 0 w 115"/>
              <a:gd name="T11" fmla="*/ 0 h 6"/>
              <a:gd name="T12" fmla="*/ 0 60000 65536"/>
              <a:gd name="T13" fmla="*/ 0 60000 65536"/>
              <a:gd name="T14" fmla="*/ 0 60000 65536"/>
              <a:gd name="T15" fmla="*/ 0 60000 65536"/>
              <a:gd name="T16" fmla="*/ 0 60000 65536"/>
              <a:gd name="T17" fmla="*/ 0 60000 65536"/>
              <a:gd name="T18" fmla="*/ 0 w 115"/>
              <a:gd name="T19" fmla="*/ 0 h 6"/>
              <a:gd name="T20" fmla="*/ 115 w 115"/>
              <a:gd name="T21" fmla="*/ 6 h 6"/>
            </a:gdLst>
            <a:ahLst/>
            <a:cxnLst>
              <a:cxn ang="T12">
                <a:pos x="T0" y="T1"/>
              </a:cxn>
              <a:cxn ang="T13">
                <a:pos x="T2" y="T3"/>
              </a:cxn>
              <a:cxn ang="T14">
                <a:pos x="T4" y="T5"/>
              </a:cxn>
              <a:cxn ang="T15">
                <a:pos x="T6" y="T7"/>
              </a:cxn>
              <a:cxn ang="T16">
                <a:pos x="T8" y="T9"/>
              </a:cxn>
              <a:cxn ang="T17">
                <a:pos x="T10" y="T11"/>
              </a:cxn>
            </a:cxnLst>
            <a:rect l="T18" t="T19" r="T20" b="T21"/>
            <a:pathLst>
              <a:path w="115" h="6">
                <a:moveTo>
                  <a:pt x="115" y="0"/>
                </a:moveTo>
                <a:lnTo>
                  <a:pt x="115" y="6"/>
                </a:lnTo>
                <a:lnTo>
                  <a:pt x="110" y="6"/>
                </a:lnTo>
                <a:lnTo>
                  <a:pt x="6" y="6"/>
                </a:lnTo>
                <a:lnTo>
                  <a:pt x="0" y="6"/>
                </a:lnTo>
                <a:lnTo>
                  <a:pt x="0"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589" name="Freeform 5"/>
          <p:cNvSpPr>
            <a:spLocks/>
          </p:cNvSpPr>
          <p:nvPr/>
        </p:nvSpPr>
        <p:spPr bwMode="auto">
          <a:xfrm>
            <a:off x="2982913" y="1852612"/>
            <a:ext cx="2138362" cy="87313"/>
          </a:xfrm>
          <a:custGeom>
            <a:avLst/>
            <a:gdLst>
              <a:gd name="T0" fmla="*/ 2147483647 w 149"/>
              <a:gd name="T1" fmla="*/ 1270593379 h 6"/>
              <a:gd name="T2" fmla="*/ 2147483647 w 149"/>
              <a:gd name="T3" fmla="*/ 0 h 6"/>
              <a:gd name="T4" fmla="*/ 2147483647 w 149"/>
              <a:gd name="T5" fmla="*/ 0 h 6"/>
              <a:gd name="T6" fmla="*/ 1029815074 w 149"/>
              <a:gd name="T7" fmla="*/ 0 h 6"/>
              <a:gd name="T8" fmla="*/ 0 w 149"/>
              <a:gd name="T9" fmla="*/ 0 h 6"/>
              <a:gd name="T10" fmla="*/ 0 w 149"/>
              <a:gd name="T11" fmla="*/ 1270593379 h 6"/>
              <a:gd name="T12" fmla="*/ 0 60000 65536"/>
              <a:gd name="T13" fmla="*/ 0 60000 65536"/>
              <a:gd name="T14" fmla="*/ 0 60000 65536"/>
              <a:gd name="T15" fmla="*/ 0 60000 65536"/>
              <a:gd name="T16" fmla="*/ 0 60000 65536"/>
              <a:gd name="T17" fmla="*/ 0 60000 65536"/>
              <a:gd name="T18" fmla="*/ 0 w 149"/>
              <a:gd name="T19" fmla="*/ 0 h 6"/>
              <a:gd name="T20" fmla="*/ 149 w 149"/>
              <a:gd name="T21" fmla="*/ 6 h 6"/>
            </a:gdLst>
            <a:ahLst/>
            <a:cxnLst>
              <a:cxn ang="T12">
                <a:pos x="T0" y="T1"/>
              </a:cxn>
              <a:cxn ang="T13">
                <a:pos x="T2" y="T3"/>
              </a:cxn>
              <a:cxn ang="T14">
                <a:pos x="T4" y="T5"/>
              </a:cxn>
              <a:cxn ang="T15">
                <a:pos x="T6" y="T7"/>
              </a:cxn>
              <a:cxn ang="T16">
                <a:pos x="T8" y="T9"/>
              </a:cxn>
              <a:cxn ang="T17">
                <a:pos x="T10" y="T11"/>
              </a:cxn>
            </a:cxnLst>
            <a:rect l="T18" t="T19" r="T20" b="T21"/>
            <a:pathLst>
              <a:path w="149" h="6">
                <a:moveTo>
                  <a:pt x="149" y="6"/>
                </a:moveTo>
                <a:lnTo>
                  <a:pt x="149" y="0"/>
                </a:lnTo>
                <a:lnTo>
                  <a:pt x="144" y="0"/>
                </a:lnTo>
                <a:lnTo>
                  <a:pt x="5" y="0"/>
                </a:lnTo>
                <a:lnTo>
                  <a:pt x="0" y="0"/>
                </a:lnTo>
                <a:lnTo>
                  <a:pt x="0" y="6"/>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590" name="Freeform 6"/>
          <p:cNvSpPr>
            <a:spLocks/>
          </p:cNvSpPr>
          <p:nvPr/>
        </p:nvSpPr>
        <p:spPr bwMode="auto">
          <a:xfrm>
            <a:off x="4275138" y="6492875"/>
            <a:ext cx="42862" cy="85725"/>
          </a:xfrm>
          <a:custGeom>
            <a:avLst/>
            <a:gdLst>
              <a:gd name="T0" fmla="*/ 0 w 3"/>
              <a:gd name="T1" fmla="*/ 0 h 6"/>
              <a:gd name="T2" fmla="*/ 408260532 w 3"/>
              <a:gd name="T3" fmla="*/ 1224795995 h 6"/>
              <a:gd name="T4" fmla="*/ 612383710 w 3"/>
              <a:gd name="T5" fmla="*/ 0 h 6"/>
              <a:gd name="T6" fmla="*/ 408260532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2" y="6"/>
                </a:lnTo>
                <a:lnTo>
                  <a:pt x="3" y="0"/>
                </a:lnTo>
                <a:lnTo>
                  <a:pt x="2" y="0"/>
                </a:lnTo>
                <a:lnTo>
                  <a:pt x="0"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591" name="Freeform 7"/>
          <p:cNvSpPr>
            <a:spLocks/>
          </p:cNvSpPr>
          <p:nvPr/>
        </p:nvSpPr>
        <p:spPr bwMode="auto">
          <a:xfrm>
            <a:off x="4275138" y="6492875"/>
            <a:ext cx="42862" cy="85725"/>
          </a:xfrm>
          <a:custGeom>
            <a:avLst/>
            <a:gdLst>
              <a:gd name="T0" fmla="*/ 0 w 27"/>
              <a:gd name="T1" fmla="*/ 0 h 54"/>
              <a:gd name="T2" fmla="*/ 45362283 w 27"/>
              <a:gd name="T3" fmla="*/ 136088449 h 54"/>
              <a:gd name="T4" fmla="*/ 68042637 w 27"/>
              <a:gd name="T5" fmla="*/ 0 h 54"/>
              <a:gd name="T6" fmla="*/ 45362283 w 27"/>
              <a:gd name="T7" fmla="*/ 0 h 54"/>
              <a:gd name="T8" fmla="*/ 0 w 27"/>
              <a:gd name="T9" fmla="*/ 0 h 54"/>
              <a:gd name="T10" fmla="*/ 0 60000 65536"/>
              <a:gd name="T11" fmla="*/ 0 60000 65536"/>
              <a:gd name="T12" fmla="*/ 0 60000 65536"/>
              <a:gd name="T13" fmla="*/ 0 60000 65536"/>
              <a:gd name="T14" fmla="*/ 0 60000 65536"/>
              <a:gd name="T15" fmla="*/ 0 w 27"/>
              <a:gd name="T16" fmla="*/ 0 h 54"/>
              <a:gd name="T17" fmla="*/ 27 w 27"/>
              <a:gd name="T18" fmla="*/ 54 h 54"/>
            </a:gdLst>
            <a:ahLst/>
            <a:cxnLst>
              <a:cxn ang="T10">
                <a:pos x="T0" y="T1"/>
              </a:cxn>
              <a:cxn ang="T11">
                <a:pos x="T2" y="T3"/>
              </a:cxn>
              <a:cxn ang="T12">
                <a:pos x="T4" y="T5"/>
              </a:cxn>
              <a:cxn ang="T13">
                <a:pos x="T6" y="T7"/>
              </a:cxn>
              <a:cxn ang="T14">
                <a:pos x="T8" y="T9"/>
              </a:cxn>
            </a:cxnLst>
            <a:rect l="T15" t="T16" r="T17" b="T18"/>
            <a:pathLst>
              <a:path w="27" h="54">
                <a:moveTo>
                  <a:pt x="0" y="0"/>
                </a:moveTo>
                <a:lnTo>
                  <a:pt x="18" y="54"/>
                </a:lnTo>
                <a:lnTo>
                  <a:pt x="27" y="0"/>
                </a:lnTo>
                <a:lnTo>
                  <a:pt x="18"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592" name="Line 8"/>
          <p:cNvSpPr>
            <a:spLocks noChangeShapeType="1"/>
          </p:cNvSpPr>
          <p:nvPr/>
        </p:nvSpPr>
        <p:spPr bwMode="auto">
          <a:xfrm flipV="1">
            <a:off x="4291013" y="6388100"/>
            <a:ext cx="1587" cy="128587"/>
          </a:xfrm>
          <a:prstGeom prst="line">
            <a:avLst/>
          </a:prstGeom>
          <a:noFill/>
          <a:ln w="14351">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593" name="Freeform 9"/>
          <p:cNvSpPr>
            <a:spLocks/>
          </p:cNvSpPr>
          <p:nvPr/>
        </p:nvSpPr>
        <p:spPr bwMode="auto">
          <a:xfrm>
            <a:off x="4030663" y="1752600"/>
            <a:ext cx="42862" cy="85725"/>
          </a:xfrm>
          <a:custGeom>
            <a:avLst/>
            <a:gdLst>
              <a:gd name="T0" fmla="*/ 0 w 3"/>
              <a:gd name="T1" fmla="*/ 0 h 6"/>
              <a:gd name="T2" fmla="*/ 204123122 w 3"/>
              <a:gd name="T3" fmla="*/ 1224795995 h 6"/>
              <a:gd name="T4" fmla="*/ 612383710 w 3"/>
              <a:gd name="T5" fmla="*/ 0 h 6"/>
              <a:gd name="T6" fmla="*/ 204123122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594" name="Freeform 10"/>
          <p:cNvSpPr>
            <a:spLocks/>
          </p:cNvSpPr>
          <p:nvPr/>
        </p:nvSpPr>
        <p:spPr bwMode="auto">
          <a:xfrm>
            <a:off x="4030663" y="1752600"/>
            <a:ext cx="42862" cy="85725"/>
          </a:xfrm>
          <a:custGeom>
            <a:avLst/>
            <a:gdLst>
              <a:gd name="T0" fmla="*/ 0 w 27"/>
              <a:gd name="T1" fmla="*/ 0 h 54"/>
              <a:gd name="T2" fmla="*/ 22680348 w 27"/>
              <a:gd name="T3" fmla="*/ 136088449 h 54"/>
              <a:gd name="T4" fmla="*/ 68042637 w 27"/>
              <a:gd name="T5" fmla="*/ 0 h 54"/>
              <a:gd name="T6" fmla="*/ 22680348 w 27"/>
              <a:gd name="T7" fmla="*/ 0 h 54"/>
              <a:gd name="T8" fmla="*/ 0 w 27"/>
              <a:gd name="T9" fmla="*/ 0 h 54"/>
              <a:gd name="T10" fmla="*/ 0 60000 65536"/>
              <a:gd name="T11" fmla="*/ 0 60000 65536"/>
              <a:gd name="T12" fmla="*/ 0 60000 65536"/>
              <a:gd name="T13" fmla="*/ 0 60000 65536"/>
              <a:gd name="T14" fmla="*/ 0 60000 65536"/>
              <a:gd name="T15" fmla="*/ 0 w 27"/>
              <a:gd name="T16" fmla="*/ 0 h 54"/>
              <a:gd name="T17" fmla="*/ 27 w 27"/>
              <a:gd name="T18" fmla="*/ 54 h 54"/>
            </a:gdLst>
            <a:ahLst/>
            <a:cxnLst>
              <a:cxn ang="T10">
                <a:pos x="T0" y="T1"/>
              </a:cxn>
              <a:cxn ang="T11">
                <a:pos x="T2" y="T3"/>
              </a:cxn>
              <a:cxn ang="T12">
                <a:pos x="T4" y="T5"/>
              </a:cxn>
              <a:cxn ang="T13">
                <a:pos x="T6" y="T7"/>
              </a:cxn>
              <a:cxn ang="T14">
                <a:pos x="T8" y="T9"/>
              </a:cxn>
            </a:cxnLst>
            <a:rect l="T15" t="T16" r="T17" b="T18"/>
            <a:pathLst>
              <a:path w="27" h="54">
                <a:moveTo>
                  <a:pt x="0" y="0"/>
                </a:moveTo>
                <a:lnTo>
                  <a:pt x="9" y="54"/>
                </a:lnTo>
                <a:lnTo>
                  <a:pt x="27" y="0"/>
                </a:lnTo>
                <a:lnTo>
                  <a:pt x="9"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595" name="Line 11"/>
          <p:cNvSpPr>
            <a:spLocks noChangeShapeType="1"/>
          </p:cNvSpPr>
          <p:nvPr/>
        </p:nvSpPr>
        <p:spPr bwMode="auto">
          <a:xfrm flipV="1">
            <a:off x="4044950" y="1651000"/>
            <a:ext cx="1588" cy="214312"/>
          </a:xfrm>
          <a:prstGeom prst="line">
            <a:avLst/>
          </a:prstGeom>
          <a:noFill/>
          <a:ln w="14288">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596" name="Freeform 12"/>
          <p:cNvSpPr>
            <a:spLocks/>
          </p:cNvSpPr>
          <p:nvPr/>
        </p:nvSpPr>
        <p:spPr bwMode="auto">
          <a:xfrm>
            <a:off x="4767263" y="5872162"/>
            <a:ext cx="42862" cy="85725"/>
          </a:xfrm>
          <a:custGeom>
            <a:avLst/>
            <a:gdLst>
              <a:gd name="T0" fmla="*/ 0 w 3"/>
              <a:gd name="T1" fmla="*/ 0 h 6"/>
              <a:gd name="T2" fmla="*/ 204123122 w 3"/>
              <a:gd name="T3" fmla="*/ 1224795995 h 6"/>
              <a:gd name="T4" fmla="*/ 612383710 w 3"/>
              <a:gd name="T5" fmla="*/ 0 h 6"/>
              <a:gd name="T6" fmla="*/ 204123122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597" name="Freeform 13"/>
          <p:cNvSpPr>
            <a:spLocks/>
          </p:cNvSpPr>
          <p:nvPr/>
        </p:nvSpPr>
        <p:spPr bwMode="auto">
          <a:xfrm>
            <a:off x="4767263" y="5872162"/>
            <a:ext cx="42862" cy="85725"/>
          </a:xfrm>
          <a:custGeom>
            <a:avLst/>
            <a:gdLst>
              <a:gd name="T0" fmla="*/ 0 w 27"/>
              <a:gd name="T1" fmla="*/ 0 h 54"/>
              <a:gd name="T2" fmla="*/ 22680348 w 27"/>
              <a:gd name="T3" fmla="*/ 136088449 h 54"/>
              <a:gd name="T4" fmla="*/ 68042637 w 27"/>
              <a:gd name="T5" fmla="*/ 0 h 54"/>
              <a:gd name="T6" fmla="*/ 22680348 w 27"/>
              <a:gd name="T7" fmla="*/ 0 h 54"/>
              <a:gd name="T8" fmla="*/ 0 w 27"/>
              <a:gd name="T9" fmla="*/ 0 h 54"/>
              <a:gd name="T10" fmla="*/ 0 60000 65536"/>
              <a:gd name="T11" fmla="*/ 0 60000 65536"/>
              <a:gd name="T12" fmla="*/ 0 60000 65536"/>
              <a:gd name="T13" fmla="*/ 0 60000 65536"/>
              <a:gd name="T14" fmla="*/ 0 60000 65536"/>
              <a:gd name="T15" fmla="*/ 0 w 27"/>
              <a:gd name="T16" fmla="*/ 0 h 54"/>
              <a:gd name="T17" fmla="*/ 27 w 27"/>
              <a:gd name="T18" fmla="*/ 54 h 54"/>
            </a:gdLst>
            <a:ahLst/>
            <a:cxnLst>
              <a:cxn ang="T10">
                <a:pos x="T0" y="T1"/>
              </a:cxn>
              <a:cxn ang="T11">
                <a:pos x="T2" y="T3"/>
              </a:cxn>
              <a:cxn ang="T12">
                <a:pos x="T4" y="T5"/>
              </a:cxn>
              <a:cxn ang="T13">
                <a:pos x="T6" y="T7"/>
              </a:cxn>
              <a:cxn ang="T14">
                <a:pos x="T8" y="T9"/>
              </a:cxn>
            </a:cxnLst>
            <a:rect l="T15" t="T16" r="T17" b="T18"/>
            <a:pathLst>
              <a:path w="27" h="54">
                <a:moveTo>
                  <a:pt x="0" y="0"/>
                </a:moveTo>
                <a:lnTo>
                  <a:pt x="9" y="54"/>
                </a:lnTo>
                <a:lnTo>
                  <a:pt x="27" y="0"/>
                </a:lnTo>
                <a:lnTo>
                  <a:pt x="9"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598" name="Line 14"/>
          <p:cNvSpPr>
            <a:spLocks noChangeShapeType="1"/>
          </p:cNvSpPr>
          <p:nvPr/>
        </p:nvSpPr>
        <p:spPr bwMode="auto">
          <a:xfrm flipV="1">
            <a:off x="4791075" y="2255837"/>
            <a:ext cx="1588" cy="3649663"/>
          </a:xfrm>
          <a:prstGeom prst="line">
            <a:avLst/>
          </a:prstGeom>
          <a:noFill/>
          <a:ln w="14288">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599" name="Rectangle 15"/>
          <p:cNvSpPr>
            <a:spLocks noChangeArrowheads="1"/>
          </p:cNvSpPr>
          <p:nvPr/>
        </p:nvSpPr>
        <p:spPr bwMode="auto">
          <a:xfrm>
            <a:off x="357188" y="4422775"/>
            <a:ext cx="155575"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No</a:t>
            </a:r>
            <a:endParaRPr lang="en-CA" altLang="en-US" sz="2400">
              <a:latin typeface="Corbel" panose="020B0503020204020204" pitchFamily="34" charset="0"/>
            </a:endParaRPr>
          </a:p>
        </p:txBody>
      </p:sp>
      <p:sp>
        <p:nvSpPr>
          <p:cNvPr id="67600" name="Rectangle 16"/>
          <p:cNvSpPr>
            <a:spLocks noChangeArrowheads="1"/>
          </p:cNvSpPr>
          <p:nvPr/>
        </p:nvSpPr>
        <p:spPr bwMode="auto">
          <a:xfrm>
            <a:off x="601663" y="4781550"/>
            <a:ext cx="198437"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Yes</a:t>
            </a:r>
            <a:endParaRPr lang="en-CA" altLang="en-US" sz="2400">
              <a:latin typeface="Corbel" panose="020B0503020204020204" pitchFamily="34" charset="0"/>
            </a:endParaRPr>
          </a:p>
        </p:txBody>
      </p:sp>
      <p:sp>
        <p:nvSpPr>
          <p:cNvPr id="67601" name="Rectangle 17"/>
          <p:cNvSpPr>
            <a:spLocks noChangeArrowheads="1"/>
          </p:cNvSpPr>
          <p:nvPr/>
        </p:nvSpPr>
        <p:spPr bwMode="auto">
          <a:xfrm>
            <a:off x="773113" y="5484812"/>
            <a:ext cx="161925"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Hit</a:t>
            </a:r>
            <a:endParaRPr lang="en-CA" altLang="en-US" sz="2400">
              <a:latin typeface="Corbel" panose="020B0503020204020204" pitchFamily="34" charset="0"/>
            </a:endParaRPr>
          </a:p>
        </p:txBody>
      </p:sp>
      <p:sp>
        <p:nvSpPr>
          <p:cNvPr id="67602" name="Rectangle 18"/>
          <p:cNvSpPr>
            <a:spLocks noChangeArrowheads="1"/>
          </p:cNvSpPr>
          <p:nvPr/>
        </p:nvSpPr>
        <p:spPr bwMode="auto">
          <a:xfrm>
            <a:off x="228600" y="5040312"/>
            <a:ext cx="246063"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Miss</a:t>
            </a:r>
            <a:endParaRPr lang="en-CA" altLang="en-US" sz="2400">
              <a:latin typeface="Corbel" panose="020B0503020204020204" pitchFamily="34" charset="0"/>
            </a:endParaRPr>
          </a:p>
        </p:txBody>
      </p:sp>
      <p:sp>
        <p:nvSpPr>
          <p:cNvPr id="67603" name="Rectangle 19"/>
          <p:cNvSpPr>
            <a:spLocks noChangeArrowheads="1"/>
          </p:cNvSpPr>
          <p:nvPr/>
        </p:nvSpPr>
        <p:spPr bwMode="auto">
          <a:xfrm>
            <a:off x="3228975" y="1524000"/>
            <a:ext cx="15748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Virtual address from processor</a:t>
            </a:r>
            <a:endParaRPr lang="en-CA" altLang="en-US" sz="2400" dirty="0">
              <a:latin typeface="Corbel" panose="020B0503020204020204" pitchFamily="34" charset="0"/>
            </a:endParaRPr>
          </a:p>
        </p:txBody>
      </p:sp>
      <p:sp>
        <p:nvSpPr>
          <p:cNvPr id="67604" name="Line 20"/>
          <p:cNvSpPr>
            <a:spLocks noChangeShapeType="1"/>
          </p:cNvSpPr>
          <p:nvPr/>
        </p:nvSpPr>
        <p:spPr bwMode="auto">
          <a:xfrm flipV="1">
            <a:off x="2982913" y="3087687"/>
            <a:ext cx="1587" cy="2397125"/>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05" name="Rectangle 21"/>
          <p:cNvSpPr>
            <a:spLocks noChangeArrowheads="1"/>
          </p:cNvSpPr>
          <p:nvPr/>
        </p:nvSpPr>
        <p:spPr bwMode="auto">
          <a:xfrm>
            <a:off x="2854325" y="2873375"/>
            <a:ext cx="239713"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TLB</a:t>
            </a:r>
            <a:endParaRPr lang="en-CA" altLang="en-US" sz="2400">
              <a:latin typeface="Corbel" panose="020B0503020204020204" pitchFamily="34" charset="0"/>
            </a:endParaRPr>
          </a:p>
        </p:txBody>
      </p:sp>
      <p:sp>
        <p:nvSpPr>
          <p:cNvPr id="67606" name="Rectangle 22"/>
          <p:cNvSpPr>
            <a:spLocks noChangeArrowheads="1"/>
          </p:cNvSpPr>
          <p:nvPr/>
        </p:nvSpPr>
        <p:spPr bwMode="auto">
          <a:xfrm>
            <a:off x="4648200" y="2054225"/>
            <a:ext cx="319088"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Offset</a:t>
            </a:r>
            <a:endParaRPr lang="en-CA" altLang="en-US" sz="2400">
              <a:latin typeface="Corbel" panose="020B0503020204020204" pitchFamily="34" charset="0"/>
            </a:endParaRPr>
          </a:p>
        </p:txBody>
      </p:sp>
      <p:sp>
        <p:nvSpPr>
          <p:cNvPr id="67607" name="Line 23"/>
          <p:cNvSpPr>
            <a:spLocks noChangeShapeType="1"/>
          </p:cNvSpPr>
          <p:nvPr/>
        </p:nvSpPr>
        <p:spPr bwMode="auto">
          <a:xfrm flipV="1">
            <a:off x="4460875" y="2011362"/>
            <a:ext cx="1588" cy="244475"/>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08" name="Rectangle 24"/>
          <p:cNvSpPr>
            <a:spLocks noChangeArrowheads="1"/>
          </p:cNvSpPr>
          <p:nvPr/>
        </p:nvSpPr>
        <p:spPr bwMode="auto">
          <a:xfrm>
            <a:off x="3170238" y="2054225"/>
            <a:ext cx="10541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Virtual page number</a:t>
            </a:r>
            <a:endParaRPr lang="en-CA" altLang="en-US" sz="2400">
              <a:latin typeface="Corbel" panose="020B0503020204020204" pitchFamily="34" charset="0"/>
            </a:endParaRPr>
          </a:p>
        </p:txBody>
      </p:sp>
      <p:sp>
        <p:nvSpPr>
          <p:cNvPr id="67609" name="Rectangle 25"/>
          <p:cNvSpPr>
            <a:spLocks noChangeArrowheads="1"/>
          </p:cNvSpPr>
          <p:nvPr/>
        </p:nvSpPr>
        <p:spPr bwMode="auto">
          <a:xfrm>
            <a:off x="2982913" y="2011362"/>
            <a:ext cx="2138362" cy="244475"/>
          </a:xfrm>
          <a:prstGeom prst="rect">
            <a:avLst/>
          </a:prstGeom>
          <a:noFill/>
          <a:ln w="14288">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67610" name="Line 26"/>
          <p:cNvSpPr>
            <a:spLocks noChangeShapeType="1"/>
          </p:cNvSpPr>
          <p:nvPr/>
        </p:nvSpPr>
        <p:spPr bwMode="auto">
          <a:xfrm flipV="1">
            <a:off x="3471863" y="3087687"/>
            <a:ext cx="1587" cy="2397125"/>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11" name="Line 27"/>
          <p:cNvSpPr>
            <a:spLocks noChangeShapeType="1"/>
          </p:cNvSpPr>
          <p:nvPr/>
        </p:nvSpPr>
        <p:spPr bwMode="auto">
          <a:xfrm flipH="1">
            <a:off x="1792288" y="3503612"/>
            <a:ext cx="2668587" cy="1588"/>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12" name="Rectangle 28"/>
          <p:cNvSpPr>
            <a:spLocks noChangeArrowheads="1"/>
          </p:cNvSpPr>
          <p:nvPr/>
        </p:nvSpPr>
        <p:spPr bwMode="auto">
          <a:xfrm>
            <a:off x="2179638" y="3260725"/>
            <a:ext cx="388937"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number</a:t>
            </a:r>
            <a:endParaRPr lang="en-CA" altLang="en-US" sz="2400">
              <a:latin typeface="Corbel" panose="020B0503020204020204" pitchFamily="34" charset="0"/>
            </a:endParaRPr>
          </a:p>
        </p:txBody>
      </p:sp>
      <p:sp>
        <p:nvSpPr>
          <p:cNvPr id="67613" name="Rectangle 29"/>
          <p:cNvSpPr>
            <a:spLocks noChangeArrowheads="1"/>
          </p:cNvSpPr>
          <p:nvPr/>
        </p:nvSpPr>
        <p:spPr bwMode="auto">
          <a:xfrm>
            <a:off x="2065338" y="3144837"/>
            <a:ext cx="633412"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Virtual page</a:t>
            </a:r>
            <a:endParaRPr lang="en-CA" altLang="en-US" sz="2400">
              <a:latin typeface="Corbel" panose="020B0503020204020204" pitchFamily="34" charset="0"/>
            </a:endParaRPr>
          </a:p>
        </p:txBody>
      </p:sp>
      <p:sp>
        <p:nvSpPr>
          <p:cNvPr id="67614" name="Rectangle 30"/>
          <p:cNvSpPr>
            <a:spLocks noChangeArrowheads="1"/>
          </p:cNvSpPr>
          <p:nvPr/>
        </p:nvSpPr>
        <p:spPr bwMode="auto">
          <a:xfrm>
            <a:off x="3671888" y="3144837"/>
            <a:ext cx="57785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Page frame</a:t>
            </a:r>
            <a:endParaRPr lang="en-CA" altLang="en-US" sz="2400">
              <a:latin typeface="Corbel" panose="020B0503020204020204" pitchFamily="34" charset="0"/>
            </a:endParaRPr>
          </a:p>
        </p:txBody>
      </p:sp>
      <p:sp>
        <p:nvSpPr>
          <p:cNvPr id="67615" name="Rectangle 31"/>
          <p:cNvSpPr>
            <a:spLocks noChangeArrowheads="1"/>
          </p:cNvSpPr>
          <p:nvPr/>
        </p:nvSpPr>
        <p:spPr bwMode="auto">
          <a:xfrm>
            <a:off x="3686175" y="3260725"/>
            <a:ext cx="554038"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in memory</a:t>
            </a:r>
            <a:endParaRPr lang="en-CA" altLang="en-US" sz="2400">
              <a:latin typeface="Corbel" panose="020B0503020204020204" pitchFamily="34" charset="0"/>
            </a:endParaRPr>
          </a:p>
        </p:txBody>
      </p:sp>
      <p:sp>
        <p:nvSpPr>
          <p:cNvPr id="67616" name="Rectangle 32"/>
          <p:cNvSpPr>
            <a:spLocks noChangeArrowheads="1"/>
          </p:cNvSpPr>
          <p:nvPr/>
        </p:nvSpPr>
        <p:spPr bwMode="auto">
          <a:xfrm>
            <a:off x="3040063" y="3144837"/>
            <a:ext cx="38735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Control</a:t>
            </a:r>
            <a:endParaRPr lang="en-CA" altLang="en-US" sz="2400">
              <a:latin typeface="Corbel" panose="020B0503020204020204" pitchFamily="34" charset="0"/>
            </a:endParaRPr>
          </a:p>
        </p:txBody>
      </p:sp>
      <p:sp>
        <p:nvSpPr>
          <p:cNvPr id="67617" name="Rectangle 33"/>
          <p:cNvSpPr>
            <a:spLocks noChangeArrowheads="1"/>
          </p:cNvSpPr>
          <p:nvPr/>
        </p:nvSpPr>
        <p:spPr bwMode="auto">
          <a:xfrm>
            <a:off x="3127375" y="3260725"/>
            <a:ext cx="182563"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bits</a:t>
            </a:r>
            <a:endParaRPr lang="en-CA" altLang="en-US" sz="2400">
              <a:latin typeface="Corbel" panose="020B0503020204020204" pitchFamily="34" charset="0"/>
            </a:endParaRPr>
          </a:p>
        </p:txBody>
      </p:sp>
      <p:sp>
        <p:nvSpPr>
          <p:cNvPr id="67618" name="Line 34"/>
          <p:cNvSpPr>
            <a:spLocks noChangeShapeType="1"/>
          </p:cNvSpPr>
          <p:nvPr/>
        </p:nvSpPr>
        <p:spPr bwMode="auto">
          <a:xfrm flipH="1">
            <a:off x="1792288" y="3748087"/>
            <a:ext cx="2668587" cy="1588"/>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19" name="Line 35"/>
          <p:cNvSpPr>
            <a:spLocks noChangeShapeType="1"/>
          </p:cNvSpPr>
          <p:nvPr/>
        </p:nvSpPr>
        <p:spPr bwMode="auto">
          <a:xfrm flipH="1">
            <a:off x="1792288" y="3992562"/>
            <a:ext cx="2668587" cy="1588"/>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20" name="Line 36"/>
          <p:cNvSpPr>
            <a:spLocks noChangeShapeType="1"/>
          </p:cNvSpPr>
          <p:nvPr/>
        </p:nvSpPr>
        <p:spPr bwMode="auto">
          <a:xfrm flipH="1">
            <a:off x="1792288" y="4494212"/>
            <a:ext cx="2668587" cy="1588"/>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21" name="Line 37"/>
          <p:cNvSpPr>
            <a:spLocks noChangeShapeType="1"/>
          </p:cNvSpPr>
          <p:nvPr/>
        </p:nvSpPr>
        <p:spPr bwMode="auto">
          <a:xfrm flipH="1">
            <a:off x="1792288" y="4738687"/>
            <a:ext cx="2668587" cy="1588"/>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22" name="Line 38"/>
          <p:cNvSpPr>
            <a:spLocks noChangeShapeType="1"/>
          </p:cNvSpPr>
          <p:nvPr/>
        </p:nvSpPr>
        <p:spPr bwMode="auto">
          <a:xfrm flipH="1">
            <a:off x="1792288" y="5226050"/>
            <a:ext cx="2668587" cy="1587"/>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23" name="Rectangle 39"/>
          <p:cNvSpPr>
            <a:spLocks noChangeArrowheads="1"/>
          </p:cNvSpPr>
          <p:nvPr/>
        </p:nvSpPr>
        <p:spPr bwMode="auto">
          <a:xfrm>
            <a:off x="4648200" y="6016625"/>
            <a:ext cx="319088"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Offset</a:t>
            </a:r>
            <a:endParaRPr lang="en-CA" altLang="en-US" sz="2400">
              <a:latin typeface="Corbel" panose="020B0503020204020204" pitchFamily="34" charset="0"/>
            </a:endParaRPr>
          </a:p>
        </p:txBody>
      </p:sp>
      <p:sp>
        <p:nvSpPr>
          <p:cNvPr id="67624" name="Line 40"/>
          <p:cNvSpPr>
            <a:spLocks noChangeShapeType="1"/>
          </p:cNvSpPr>
          <p:nvPr/>
        </p:nvSpPr>
        <p:spPr bwMode="auto">
          <a:xfrm flipV="1">
            <a:off x="4460875" y="5972175"/>
            <a:ext cx="1588" cy="258762"/>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25" name="Rectangle 41"/>
          <p:cNvSpPr>
            <a:spLocks noChangeArrowheads="1"/>
          </p:cNvSpPr>
          <p:nvPr/>
        </p:nvSpPr>
        <p:spPr bwMode="auto">
          <a:xfrm>
            <a:off x="3471863" y="5972175"/>
            <a:ext cx="1649412" cy="258762"/>
          </a:xfrm>
          <a:prstGeom prst="rect">
            <a:avLst/>
          </a:prstGeom>
          <a:noFill/>
          <a:ln w="14288">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latin typeface="Corbel" panose="020B0503020204020204" pitchFamily="34" charset="0"/>
            </a:endParaRPr>
          </a:p>
        </p:txBody>
      </p:sp>
      <p:sp>
        <p:nvSpPr>
          <p:cNvPr id="67626" name="Rectangle 42"/>
          <p:cNvSpPr>
            <a:spLocks noChangeArrowheads="1"/>
          </p:cNvSpPr>
          <p:nvPr/>
        </p:nvSpPr>
        <p:spPr bwMode="auto">
          <a:xfrm>
            <a:off x="3671888" y="6016625"/>
            <a:ext cx="57785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Page frame</a:t>
            </a:r>
            <a:endParaRPr lang="en-CA" altLang="en-US" sz="2400">
              <a:latin typeface="Corbel" panose="020B0503020204020204" pitchFamily="34" charset="0"/>
            </a:endParaRPr>
          </a:p>
        </p:txBody>
      </p:sp>
      <p:sp>
        <p:nvSpPr>
          <p:cNvPr id="67627" name="Freeform 43"/>
          <p:cNvSpPr>
            <a:spLocks/>
          </p:cNvSpPr>
          <p:nvPr/>
        </p:nvSpPr>
        <p:spPr bwMode="auto">
          <a:xfrm>
            <a:off x="615950" y="4451350"/>
            <a:ext cx="501650" cy="330200"/>
          </a:xfrm>
          <a:custGeom>
            <a:avLst/>
            <a:gdLst>
              <a:gd name="T0" fmla="*/ 2147483647 w 35"/>
              <a:gd name="T1" fmla="*/ 0 h 23"/>
              <a:gd name="T2" fmla="*/ 2147483647 w 35"/>
              <a:gd name="T3" fmla="*/ 2147483647 h 23"/>
              <a:gd name="T4" fmla="*/ 2147483647 w 35"/>
              <a:gd name="T5" fmla="*/ 2147483647 h 23"/>
              <a:gd name="T6" fmla="*/ 0 w 35"/>
              <a:gd name="T7" fmla="*/ 2147483647 h 23"/>
              <a:gd name="T8" fmla="*/ 2147483647 w 35"/>
              <a:gd name="T9" fmla="*/ 0 h 23"/>
              <a:gd name="T10" fmla="*/ 0 60000 65536"/>
              <a:gd name="T11" fmla="*/ 0 60000 65536"/>
              <a:gd name="T12" fmla="*/ 0 60000 65536"/>
              <a:gd name="T13" fmla="*/ 0 60000 65536"/>
              <a:gd name="T14" fmla="*/ 0 60000 65536"/>
              <a:gd name="T15" fmla="*/ 0 w 35"/>
              <a:gd name="T16" fmla="*/ 0 h 23"/>
              <a:gd name="T17" fmla="*/ 35 w 35"/>
              <a:gd name="T18" fmla="*/ 23 h 23"/>
            </a:gdLst>
            <a:ahLst/>
            <a:cxnLst>
              <a:cxn ang="T10">
                <a:pos x="T0" y="T1"/>
              </a:cxn>
              <a:cxn ang="T11">
                <a:pos x="T2" y="T3"/>
              </a:cxn>
              <a:cxn ang="T12">
                <a:pos x="T4" y="T5"/>
              </a:cxn>
              <a:cxn ang="T13">
                <a:pos x="T6" y="T7"/>
              </a:cxn>
              <a:cxn ang="T14">
                <a:pos x="T8" y="T9"/>
              </a:cxn>
            </a:cxnLst>
            <a:rect l="T15" t="T16" r="T17" b="T18"/>
            <a:pathLst>
              <a:path w="35" h="23">
                <a:moveTo>
                  <a:pt x="17" y="0"/>
                </a:moveTo>
                <a:lnTo>
                  <a:pt x="35" y="11"/>
                </a:lnTo>
                <a:lnTo>
                  <a:pt x="17" y="23"/>
                </a:lnTo>
                <a:lnTo>
                  <a:pt x="0" y="11"/>
                </a:lnTo>
                <a:lnTo>
                  <a:pt x="17"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28" name="Freeform 44"/>
          <p:cNvSpPr>
            <a:spLocks/>
          </p:cNvSpPr>
          <p:nvPr/>
        </p:nvSpPr>
        <p:spPr bwMode="auto">
          <a:xfrm>
            <a:off x="846138" y="4335462"/>
            <a:ext cx="42862" cy="87313"/>
          </a:xfrm>
          <a:custGeom>
            <a:avLst/>
            <a:gdLst>
              <a:gd name="T0" fmla="*/ 0 w 3"/>
              <a:gd name="T1" fmla="*/ 0 h 6"/>
              <a:gd name="T2" fmla="*/ 204123122 w 3"/>
              <a:gd name="T3" fmla="*/ 1270593379 h 6"/>
              <a:gd name="T4" fmla="*/ 612383710 w 3"/>
              <a:gd name="T5" fmla="*/ 0 h 6"/>
              <a:gd name="T6" fmla="*/ 204123122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29" name="Freeform 45"/>
          <p:cNvSpPr>
            <a:spLocks/>
          </p:cNvSpPr>
          <p:nvPr/>
        </p:nvSpPr>
        <p:spPr bwMode="auto">
          <a:xfrm>
            <a:off x="846138" y="4335462"/>
            <a:ext cx="42862" cy="87313"/>
          </a:xfrm>
          <a:custGeom>
            <a:avLst/>
            <a:gdLst>
              <a:gd name="T0" fmla="*/ 0 w 27"/>
              <a:gd name="T1" fmla="*/ 0 h 55"/>
              <a:gd name="T2" fmla="*/ 22680348 w 27"/>
              <a:gd name="T3" fmla="*/ 138610192 h 55"/>
              <a:gd name="T4" fmla="*/ 68042637 w 27"/>
              <a:gd name="T5" fmla="*/ 0 h 55"/>
              <a:gd name="T6" fmla="*/ 22680348 w 27"/>
              <a:gd name="T7" fmla="*/ 0 h 55"/>
              <a:gd name="T8" fmla="*/ 0 w 27"/>
              <a:gd name="T9" fmla="*/ 0 h 55"/>
              <a:gd name="T10" fmla="*/ 0 60000 65536"/>
              <a:gd name="T11" fmla="*/ 0 60000 65536"/>
              <a:gd name="T12" fmla="*/ 0 60000 65536"/>
              <a:gd name="T13" fmla="*/ 0 60000 65536"/>
              <a:gd name="T14" fmla="*/ 0 60000 65536"/>
              <a:gd name="T15" fmla="*/ 0 w 27"/>
              <a:gd name="T16" fmla="*/ 0 h 55"/>
              <a:gd name="T17" fmla="*/ 27 w 27"/>
              <a:gd name="T18" fmla="*/ 55 h 55"/>
            </a:gdLst>
            <a:ahLst/>
            <a:cxnLst>
              <a:cxn ang="T10">
                <a:pos x="T0" y="T1"/>
              </a:cxn>
              <a:cxn ang="T11">
                <a:pos x="T2" y="T3"/>
              </a:cxn>
              <a:cxn ang="T12">
                <a:pos x="T4" y="T5"/>
              </a:cxn>
              <a:cxn ang="T13">
                <a:pos x="T6" y="T7"/>
              </a:cxn>
              <a:cxn ang="T14">
                <a:pos x="T8" y="T9"/>
              </a:cxn>
            </a:cxnLst>
            <a:rect l="T15" t="T16" r="T17" b="T18"/>
            <a:pathLst>
              <a:path w="27" h="55">
                <a:moveTo>
                  <a:pt x="0" y="0"/>
                </a:moveTo>
                <a:lnTo>
                  <a:pt x="9" y="55"/>
                </a:lnTo>
                <a:lnTo>
                  <a:pt x="27" y="0"/>
                </a:lnTo>
                <a:lnTo>
                  <a:pt x="9"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30" name="Freeform 46"/>
          <p:cNvSpPr>
            <a:spLocks/>
          </p:cNvSpPr>
          <p:nvPr/>
        </p:nvSpPr>
        <p:spPr bwMode="auto">
          <a:xfrm>
            <a:off x="860425" y="2255837"/>
            <a:ext cx="2840038" cy="2079625"/>
          </a:xfrm>
          <a:custGeom>
            <a:avLst/>
            <a:gdLst>
              <a:gd name="T0" fmla="*/ 0 w 198"/>
              <a:gd name="T1" fmla="*/ 2147483647 h 145"/>
              <a:gd name="T2" fmla="*/ 0 w 198"/>
              <a:gd name="T3" fmla="*/ 2147483647 h 145"/>
              <a:gd name="T4" fmla="*/ 2147483647 w 198"/>
              <a:gd name="T5" fmla="*/ 2147483647 h 145"/>
              <a:gd name="T6" fmla="*/ 2147483647 w 198"/>
              <a:gd name="T7" fmla="*/ 0 h 145"/>
              <a:gd name="T8" fmla="*/ 0 60000 65536"/>
              <a:gd name="T9" fmla="*/ 0 60000 65536"/>
              <a:gd name="T10" fmla="*/ 0 60000 65536"/>
              <a:gd name="T11" fmla="*/ 0 60000 65536"/>
              <a:gd name="T12" fmla="*/ 0 w 198"/>
              <a:gd name="T13" fmla="*/ 0 h 145"/>
              <a:gd name="T14" fmla="*/ 198 w 198"/>
              <a:gd name="T15" fmla="*/ 145 h 145"/>
            </a:gdLst>
            <a:ahLst/>
            <a:cxnLst>
              <a:cxn ang="T8">
                <a:pos x="T0" y="T1"/>
              </a:cxn>
              <a:cxn ang="T9">
                <a:pos x="T2" y="T3"/>
              </a:cxn>
              <a:cxn ang="T10">
                <a:pos x="T4" y="T5"/>
              </a:cxn>
              <a:cxn ang="T11">
                <a:pos x="T6" y="T7"/>
              </a:cxn>
            </a:cxnLst>
            <a:rect l="T12" t="T13" r="T14" b="T15"/>
            <a:pathLst>
              <a:path w="198" h="145">
                <a:moveTo>
                  <a:pt x="0" y="145"/>
                </a:moveTo>
                <a:lnTo>
                  <a:pt x="0" y="23"/>
                </a:lnTo>
                <a:lnTo>
                  <a:pt x="198" y="23"/>
                </a:lnTo>
                <a:lnTo>
                  <a:pt x="198"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31" name="Freeform 47"/>
          <p:cNvSpPr>
            <a:spLocks/>
          </p:cNvSpPr>
          <p:nvPr/>
        </p:nvSpPr>
        <p:spPr bwMode="auto">
          <a:xfrm>
            <a:off x="846138" y="5368925"/>
            <a:ext cx="42862" cy="87312"/>
          </a:xfrm>
          <a:custGeom>
            <a:avLst/>
            <a:gdLst>
              <a:gd name="T0" fmla="*/ 0 w 3"/>
              <a:gd name="T1" fmla="*/ 0 h 6"/>
              <a:gd name="T2" fmla="*/ 204123122 w 3"/>
              <a:gd name="T3" fmla="*/ 1270564275 h 6"/>
              <a:gd name="T4" fmla="*/ 612383710 w 3"/>
              <a:gd name="T5" fmla="*/ 0 h 6"/>
              <a:gd name="T6" fmla="*/ 204123122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32" name="Freeform 48"/>
          <p:cNvSpPr>
            <a:spLocks/>
          </p:cNvSpPr>
          <p:nvPr/>
        </p:nvSpPr>
        <p:spPr bwMode="auto">
          <a:xfrm>
            <a:off x="846138" y="5368925"/>
            <a:ext cx="42862" cy="87312"/>
          </a:xfrm>
          <a:custGeom>
            <a:avLst/>
            <a:gdLst>
              <a:gd name="T0" fmla="*/ 0 w 27"/>
              <a:gd name="T1" fmla="*/ 0 h 55"/>
              <a:gd name="T2" fmla="*/ 22680348 w 27"/>
              <a:gd name="T3" fmla="*/ 138607017 h 55"/>
              <a:gd name="T4" fmla="*/ 68042637 w 27"/>
              <a:gd name="T5" fmla="*/ 0 h 55"/>
              <a:gd name="T6" fmla="*/ 22680348 w 27"/>
              <a:gd name="T7" fmla="*/ 0 h 55"/>
              <a:gd name="T8" fmla="*/ 0 w 27"/>
              <a:gd name="T9" fmla="*/ 0 h 55"/>
              <a:gd name="T10" fmla="*/ 0 60000 65536"/>
              <a:gd name="T11" fmla="*/ 0 60000 65536"/>
              <a:gd name="T12" fmla="*/ 0 60000 65536"/>
              <a:gd name="T13" fmla="*/ 0 60000 65536"/>
              <a:gd name="T14" fmla="*/ 0 60000 65536"/>
              <a:gd name="T15" fmla="*/ 0 w 27"/>
              <a:gd name="T16" fmla="*/ 0 h 55"/>
              <a:gd name="T17" fmla="*/ 27 w 27"/>
              <a:gd name="T18" fmla="*/ 55 h 55"/>
            </a:gdLst>
            <a:ahLst/>
            <a:cxnLst>
              <a:cxn ang="T10">
                <a:pos x="T0" y="T1"/>
              </a:cxn>
              <a:cxn ang="T11">
                <a:pos x="T2" y="T3"/>
              </a:cxn>
              <a:cxn ang="T12">
                <a:pos x="T4" y="T5"/>
              </a:cxn>
              <a:cxn ang="T13">
                <a:pos x="T6" y="T7"/>
              </a:cxn>
              <a:cxn ang="T14">
                <a:pos x="T8" y="T9"/>
              </a:cxn>
            </a:cxnLst>
            <a:rect l="T15" t="T16" r="T17" b="T18"/>
            <a:pathLst>
              <a:path w="27" h="55">
                <a:moveTo>
                  <a:pt x="0" y="0"/>
                </a:moveTo>
                <a:lnTo>
                  <a:pt x="9" y="55"/>
                </a:lnTo>
                <a:lnTo>
                  <a:pt x="27" y="0"/>
                </a:lnTo>
                <a:lnTo>
                  <a:pt x="9"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33" name="Line 49"/>
          <p:cNvSpPr>
            <a:spLocks noChangeShapeType="1"/>
          </p:cNvSpPr>
          <p:nvPr/>
        </p:nvSpPr>
        <p:spPr bwMode="auto">
          <a:xfrm flipV="1">
            <a:off x="860425" y="4781550"/>
            <a:ext cx="1588" cy="587375"/>
          </a:xfrm>
          <a:prstGeom prst="line">
            <a:avLst/>
          </a:prstGeom>
          <a:noFill/>
          <a:ln w="14288">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34" name="Freeform 50"/>
          <p:cNvSpPr>
            <a:spLocks/>
          </p:cNvSpPr>
          <p:nvPr/>
        </p:nvSpPr>
        <p:spPr bwMode="auto">
          <a:xfrm>
            <a:off x="357188" y="4910137"/>
            <a:ext cx="28575" cy="100013"/>
          </a:xfrm>
          <a:custGeom>
            <a:avLst/>
            <a:gdLst>
              <a:gd name="T0" fmla="*/ 0 w 2"/>
              <a:gd name="T1" fmla="*/ 0 h 7"/>
              <a:gd name="T2" fmla="*/ 204139758 w 2"/>
              <a:gd name="T3" fmla="*/ 1428942938 h 7"/>
              <a:gd name="T4" fmla="*/ 408265229 w 2"/>
              <a:gd name="T5" fmla="*/ 0 h 7"/>
              <a:gd name="T6" fmla="*/ 204139758 w 2"/>
              <a:gd name="T7" fmla="*/ 0 h 7"/>
              <a:gd name="T8" fmla="*/ 0 w 2"/>
              <a:gd name="T9" fmla="*/ 0 h 7"/>
              <a:gd name="T10" fmla="*/ 0 60000 65536"/>
              <a:gd name="T11" fmla="*/ 0 60000 65536"/>
              <a:gd name="T12" fmla="*/ 0 60000 65536"/>
              <a:gd name="T13" fmla="*/ 0 60000 65536"/>
              <a:gd name="T14" fmla="*/ 0 60000 65536"/>
              <a:gd name="T15" fmla="*/ 0 w 2"/>
              <a:gd name="T16" fmla="*/ 0 h 7"/>
              <a:gd name="T17" fmla="*/ 2 w 2"/>
              <a:gd name="T18" fmla="*/ 7 h 7"/>
            </a:gdLst>
            <a:ahLst/>
            <a:cxnLst>
              <a:cxn ang="T10">
                <a:pos x="T0" y="T1"/>
              </a:cxn>
              <a:cxn ang="T11">
                <a:pos x="T2" y="T3"/>
              </a:cxn>
              <a:cxn ang="T12">
                <a:pos x="T4" y="T5"/>
              </a:cxn>
              <a:cxn ang="T13">
                <a:pos x="T6" y="T7"/>
              </a:cxn>
              <a:cxn ang="T14">
                <a:pos x="T8" y="T9"/>
              </a:cxn>
            </a:cxnLst>
            <a:rect l="T15" t="T16" r="T17" b="T18"/>
            <a:pathLst>
              <a:path w="2" h="7">
                <a:moveTo>
                  <a:pt x="0" y="0"/>
                </a:moveTo>
                <a:lnTo>
                  <a:pt x="1" y="7"/>
                </a:lnTo>
                <a:lnTo>
                  <a:pt x="2" y="0"/>
                </a:lnTo>
                <a:lnTo>
                  <a:pt x="1" y="0"/>
                </a:lnTo>
                <a:lnTo>
                  <a:pt x="0"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35" name="Freeform 51"/>
          <p:cNvSpPr>
            <a:spLocks/>
          </p:cNvSpPr>
          <p:nvPr/>
        </p:nvSpPr>
        <p:spPr bwMode="auto">
          <a:xfrm>
            <a:off x="357188" y="4910137"/>
            <a:ext cx="28575" cy="100013"/>
          </a:xfrm>
          <a:custGeom>
            <a:avLst/>
            <a:gdLst>
              <a:gd name="T0" fmla="*/ 0 w 18"/>
              <a:gd name="T1" fmla="*/ 0 h 63"/>
              <a:gd name="T2" fmla="*/ 22682197 w 18"/>
              <a:gd name="T3" fmla="*/ 158771442 h 63"/>
              <a:gd name="T4" fmla="*/ 45362806 w 18"/>
              <a:gd name="T5" fmla="*/ 0 h 63"/>
              <a:gd name="T6" fmla="*/ 22682197 w 18"/>
              <a:gd name="T7" fmla="*/ 0 h 63"/>
              <a:gd name="T8" fmla="*/ 0 w 18"/>
              <a:gd name="T9" fmla="*/ 0 h 63"/>
              <a:gd name="T10" fmla="*/ 0 60000 65536"/>
              <a:gd name="T11" fmla="*/ 0 60000 65536"/>
              <a:gd name="T12" fmla="*/ 0 60000 65536"/>
              <a:gd name="T13" fmla="*/ 0 60000 65536"/>
              <a:gd name="T14" fmla="*/ 0 60000 65536"/>
              <a:gd name="T15" fmla="*/ 0 w 18"/>
              <a:gd name="T16" fmla="*/ 0 h 63"/>
              <a:gd name="T17" fmla="*/ 18 w 18"/>
              <a:gd name="T18" fmla="*/ 63 h 63"/>
            </a:gdLst>
            <a:ahLst/>
            <a:cxnLst>
              <a:cxn ang="T10">
                <a:pos x="T0" y="T1"/>
              </a:cxn>
              <a:cxn ang="T11">
                <a:pos x="T2" y="T3"/>
              </a:cxn>
              <a:cxn ang="T12">
                <a:pos x="T4" y="T5"/>
              </a:cxn>
              <a:cxn ang="T13">
                <a:pos x="T6" y="T7"/>
              </a:cxn>
              <a:cxn ang="T14">
                <a:pos x="T8" y="T9"/>
              </a:cxn>
            </a:cxnLst>
            <a:rect l="T15" t="T16" r="T17" b="T18"/>
            <a:pathLst>
              <a:path w="18" h="63">
                <a:moveTo>
                  <a:pt x="0" y="0"/>
                </a:moveTo>
                <a:lnTo>
                  <a:pt x="9" y="63"/>
                </a:lnTo>
                <a:lnTo>
                  <a:pt x="18" y="0"/>
                </a:lnTo>
                <a:lnTo>
                  <a:pt x="9"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36" name="Freeform 52"/>
          <p:cNvSpPr>
            <a:spLocks/>
          </p:cNvSpPr>
          <p:nvPr/>
        </p:nvSpPr>
        <p:spPr bwMode="auto">
          <a:xfrm>
            <a:off x="371475" y="4608512"/>
            <a:ext cx="244475" cy="301625"/>
          </a:xfrm>
          <a:custGeom>
            <a:avLst/>
            <a:gdLst>
              <a:gd name="T0" fmla="*/ 0 w 17"/>
              <a:gd name="T1" fmla="*/ 2147483647 h 21"/>
              <a:gd name="T2" fmla="*/ 0 w 17"/>
              <a:gd name="T3" fmla="*/ 0 h 21"/>
              <a:gd name="T4" fmla="*/ 2147483647 w 17"/>
              <a:gd name="T5" fmla="*/ 0 h 21"/>
              <a:gd name="T6" fmla="*/ 0 60000 65536"/>
              <a:gd name="T7" fmla="*/ 0 60000 65536"/>
              <a:gd name="T8" fmla="*/ 0 60000 65536"/>
              <a:gd name="T9" fmla="*/ 0 w 17"/>
              <a:gd name="T10" fmla="*/ 0 h 21"/>
              <a:gd name="T11" fmla="*/ 17 w 17"/>
              <a:gd name="T12" fmla="*/ 21 h 21"/>
            </a:gdLst>
            <a:ahLst/>
            <a:cxnLst>
              <a:cxn ang="T6">
                <a:pos x="T0" y="T1"/>
              </a:cxn>
              <a:cxn ang="T7">
                <a:pos x="T2" y="T3"/>
              </a:cxn>
              <a:cxn ang="T8">
                <a:pos x="T4" y="T5"/>
              </a:cxn>
            </a:cxnLst>
            <a:rect l="T9" t="T10" r="T11" b="T12"/>
            <a:pathLst>
              <a:path w="17" h="21">
                <a:moveTo>
                  <a:pt x="0" y="21"/>
                </a:moveTo>
                <a:lnTo>
                  <a:pt x="0" y="0"/>
                </a:lnTo>
                <a:lnTo>
                  <a:pt x="17"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37" name="Rectangle 53"/>
          <p:cNvSpPr>
            <a:spLocks noChangeArrowheads="1"/>
          </p:cNvSpPr>
          <p:nvPr/>
        </p:nvSpPr>
        <p:spPr bwMode="auto">
          <a:xfrm>
            <a:off x="803275" y="4522787"/>
            <a:ext cx="128588"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a:solidFill>
                  <a:srgbClr val="000000"/>
                </a:solidFill>
                <a:latin typeface="Nimbus Roman No9 L"/>
              </a:rPr>
              <a:t>=?</a:t>
            </a:r>
            <a:endParaRPr lang="en-CA" altLang="en-US" sz="2400">
              <a:latin typeface="Corbel" panose="020B0503020204020204" pitchFamily="34" charset="0"/>
            </a:endParaRPr>
          </a:p>
        </p:txBody>
      </p:sp>
      <p:sp>
        <p:nvSpPr>
          <p:cNvPr id="67638" name="Freeform 54"/>
          <p:cNvSpPr>
            <a:spLocks/>
          </p:cNvSpPr>
          <p:nvPr/>
        </p:nvSpPr>
        <p:spPr bwMode="auto">
          <a:xfrm>
            <a:off x="1219200" y="4594225"/>
            <a:ext cx="85725" cy="42862"/>
          </a:xfrm>
          <a:custGeom>
            <a:avLst/>
            <a:gdLst>
              <a:gd name="T0" fmla="*/ 1224795995 w 6"/>
              <a:gd name="T1" fmla="*/ 0 h 3"/>
              <a:gd name="T2" fmla="*/ 0 w 6"/>
              <a:gd name="T3" fmla="*/ 204123122 h 3"/>
              <a:gd name="T4" fmla="*/ 1224795995 w 6"/>
              <a:gd name="T5" fmla="*/ 612383710 h 3"/>
              <a:gd name="T6" fmla="*/ 1224795995 w 6"/>
              <a:gd name="T7" fmla="*/ 204123122 h 3"/>
              <a:gd name="T8" fmla="*/ 1224795995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1"/>
                </a:lnTo>
                <a:lnTo>
                  <a:pt x="6" y="3"/>
                </a:lnTo>
                <a:lnTo>
                  <a:pt x="6" y="1"/>
                </a:lnTo>
                <a:lnTo>
                  <a:pt x="6"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39" name="Freeform 55"/>
          <p:cNvSpPr>
            <a:spLocks/>
          </p:cNvSpPr>
          <p:nvPr/>
        </p:nvSpPr>
        <p:spPr bwMode="auto">
          <a:xfrm>
            <a:off x="1219200" y="4594225"/>
            <a:ext cx="85725" cy="42862"/>
          </a:xfrm>
          <a:custGeom>
            <a:avLst/>
            <a:gdLst>
              <a:gd name="T0" fmla="*/ 136088449 w 54"/>
              <a:gd name="T1" fmla="*/ 0 h 27"/>
              <a:gd name="T2" fmla="*/ 0 w 54"/>
              <a:gd name="T3" fmla="*/ 22680348 h 27"/>
              <a:gd name="T4" fmla="*/ 136088449 w 54"/>
              <a:gd name="T5" fmla="*/ 68042637 h 27"/>
              <a:gd name="T6" fmla="*/ 136088449 w 54"/>
              <a:gd name="T7" fmla="*/ 22680348 h 27"/>
              <a:gd name="T8" fmla="*/ 136088449 w 54"/>
              <a:gd name="T9" fmla="*/ 0 h 27"/>
              <a:gd name="T10" fmla="*/ 0 60000 65536"/>
              <a:gd name="T11" fmla="*/ 0 60000 65536"/>
              <a:gd name="T12" fmla="*/ 0 60000 65536"/>
              <a:gd name="T13" fmla="*/ 0 60000 65536"/>
              <a:gd name="T14" fmla="*/ 0 60000 65536"/>
              <a:gd name="T15" fmla="*/ 0 w 54"/>
              <a:gd name="T16" fmla="*/ 0 h 27"/>
              <a:gd name="T17" fmla="*/ 54 w 54"/>
              <a:gd name="T18" fmla="*/ 27 h 27"/>
            </a:gdLst>
            <a:ahLst/>
            <a:cxnLst>
              <a:cxn ang="T10">
                <a:pos x="T0" y="T1"/>
              </a:cxn>
              <a:cxn ang="T11">
                <a:pos x="T2" y="T3"/>
              </a:cxn>
              <a:cxn ang="T12">
                <a:pos x="T4" y="T5"/>
              </a:cxn>
              <a:cxn ang="T13">
                <a:pos x="T6" y="T7"/>
              </a:cxn>
              <a:cxn ang="T14">
                <a:pos x="T8" y="T9"/>
              </a:cxn>
            </a:cxnLst>
            <a:rect l="T15" t="T16" r="T17" b="T18"/>
            <a:pathLst>
              <a:path w="54" h="27">
                <a:moveTo>
                  <a:pt x="54" y="0"/>
                </a:moveTo>
                <a:lnTo>
                  <a:pt x="0" y="9"/>
                </a:lnTo>
                <a:lnTo>
                  <a:pt x="54" y="27"/>
                </a:lnTo>
                <a:lnTo>
                  <a:pt x="54" y="9"/>
                </a:lnTo>
                <a:lnTo>
                  <a:pt x="54"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40" name="Line 56"/>
          <p:cNvSpPr>
            <a:spLocks noChangeShapeType="1"/>
          </p:cNvSpPr>
          <p:nvPr/>
        </p:nvSpPr>
        <p:spPr bwMode="auto">
          <a:xfrm>
            <a:off x="1304925" y="4608512"/>
            <a:ext cx="1076325" cy="1588"/>
          </a:xfrm>
          <a:prstGeom prst="line">
            <a:avLst/>
          </a:prstGeom>
          <a:noFill/>
          <a:ln w="14288">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41" name="Freeform 57"/>
          <p:cNvSpPr>
            <a:spLocks/>
          </p:cNvSpPr>
          <p:nvPr/>
        </p:nvSpPr>
        <p:spPr bwMode="auto">
          <a:xfrm>
            <a:off x="3944938" y="5872162"/>
            <a:ext cx="42862" cy="85725"/>
          </a:xfrm>
          <a:custGeom>
            <a:avLst/>
            <a:gdLst>
              <a:gd name="T0" fmla="*/ 0 w 3"/>
              <a:gd name="T1" fmla="*/ 0 h 6"/>
              <a:gd name="T2" fmla="*/ 408260532 w 3"/>
              <a:gd name="T3" fmla="*/ 1224795995 h 6"/>
              <a:gd name="T4" fmla="*/ 612383710 w 3"/>
              <a:gd name="T5" fmla="*/ 0 h 6"/>
              <a:gd name="T6" fmla="*/ 408260532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2" y="6"/>
                </a:lnTo>
                <a:lnTo>
                  <a:pt x="3" y="0"/>
                </a:lnTo>
                <a:lnTo>
                  <a:pt x="2" y="0"/>
                </a:lnTo>
                <a:lnTo>
                  <a:pt x="0"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42" name="Freeform 58"/>
          <p:cNvSpPr>
            <a:spLocks/>
          </p:cNvSpPr>
          <p:nvPr/>
        </p:nvSpPr>
        <p:spPr bwMode="auto">
          <a:xfrm>
            <a:off x="3944938" y="5872162"/>
            <a:ext cx="42862" cy="85725"/>
          </a:xfrm>
          <a:custGeom>
            <a:avLst/>
            <a:gdLst>
              <a:gd name="T0" fmla="*/ 0 w 27"/>
              <a:gd name="T1" fmla="*/ 0 h 54"/>
              <a:gd name="T2" fmla="*/ 45362283 w 27"/>
              <a:gd name="T3" fmla="*/ 136088449 h 54"/>
              <a:gd name="T4" fmla="*/ 68042637 w 27"/>
              <a:gd name="T5" fmla="*/ 0 h 54"/>
              <a:gd name="T6" fmla="*/ 45362283 w 27"/>
              <a:gd name="T7" fmla="*/ 0 h 54"/>
              <a:gd name="T8" fmla="*/ 0 w 27"/>
              <a:gd name="T9" fmla="*/ 0 h 54"/>
              <a:gd name="T10" fmla="*/ 0 60000 65536"/>
              <a:gd name="T11" fmla="*/ 0 60000 65536"/>
              <a:gd name="T12" fmla="*/ 0 60000 65536"/>
              <a:gd name="T13" fmla="*/ 0 60000 65536"/>
              <a:gd name="T14" fmla="*/ 0 60000 65536"/>
              <a:gd name="T15" fmla="*/ 0 w 27"/>
              <a:gd name="T16" fmla="*/ 0 h 54"/>
              <a:gd name="T17" fmla="*/ 27 w 27"/>
              <a:gd name="T18" fmla="*/ 54 h 54"/>
            </a:gdLst>
            <a:ahLst/>
            <a:cxnLst>
              <a:cxn ang="T10">
                <a:pos x="T0" y="T1"/>
              </a:cxn>
              <a:cxn ang="T11">
                <a:pos x="T2" y="T3"/>
              </a:cxn>
              <a:cxn ang="T12">
                <a:pos x="T4" y="T5"/>
              </a:cxn>
              <a:cxn ang="T13">
                <a:pos x="T6" y="T7"/>
              </a:cxn>
              <a:cxn ang="T14">
                <a:pos x="T8" y="T9"/>
              </a:cxn>
            </a:cxnLst>
            <a:rect l="T15" t="T16" r="T17" b="T18"/>
            <a:pathLst>
              <a:path w="27" h="54">
                <a:moveTo>
                  <a:pt x="0" y="0"/>
                </a:moveTo>
                <a:lnTo>
                  <a:pt x="18" y="54"/>
                </a:lnTo>
                <a:lnTo>
                  <a:pt x="27" y="0"/>
                </a:lnTo>
                <a:lnTo>
                  <a:pt x="18"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43" name="Line 59"/>
          <p:cNvSpPr>
            <a:spLocks noChangeShapeType="1"/>
          </p:cNvSpPr>
          <p:nvPr/>
        </p:nvSpPr>
        <p:spPr bwMode="auto">
          <a:xfrm flipV="1">
            <a:off x="3973513" y="5484812"/>
            <a:ext cx="1587" cy="420688"/>
          </a:xfrm>
          <a:prstGeom prst="line">
            <a:avLst/>
          </a:prstGeom>
          <a:noFill/>
          <a:ln w="14288">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44" name="Freeform 60"/>
          <p:cNvSpPr>
            <a:spLocks/>
          </p:cNvSpPr>
          <p:nvPr/>
        </p:nvSpPr>
        <p:spPr bwMode="auto">
          <a:xfrm>
            <a:off x="1806575" y="3087687"/>
            <a:ext cx="2654300" cy="2397125"/>
          </a:xfrm>
          <a:custGeom>
            <a:avLst/>
            <a:gdLst>
              <a:gd name="T0" fmla="*/ 2147483647 w 185"/>
              <a:gd name="T1" fmla="*/ 2147483647 h 167"/>
              <a:gd name="T2" fmla="*/ 0 w 185"/>
              <a:gd name="T3" fmla="*/ 2147483647 h 167"/>
              <a:gd name="T4" fmla="*/ 0 w 185"/>
              <a:gd name="T5" fmla="*/ 2147483647 h 167"/>
              <a:gd name="T6" fmla="*/ 0 w 185"/>
              <a:gd name="T7" fmla="*/ 0 h 167"/>
              <a:gd name="T8" fmla="*/ 0 60000 65536"/>
              <a:gd name="T9" fmla="*/ 0 60000 65536"/>
              <a:gd name="T10" fmla="*/ 0 60000 65536"/>
              <a:gd name="T11" fmla="*/ 0 60000 65536"/>
              <a:gd name="T12" fmla="*/ 0 w 185"/>
              <a:gd name="T13" fmla="*/ 0 h 167"/>
              <a:gd name="T14" fmla="*/ 185 w 185"/>
              <a:gd name="T15" fmla="*/ 167 h 167"/>
            </a:gdLst>
            <a:ahLst/>
            <a:cxnLst>
              <a:cxn ang="T8">
                <a:pos x="T0" y="T1"/>
              </a:cxn>
              <a:cxn ang="T9">
                <a:pos x="T2" y="T3"/>
              </a:cxn>
              <a:cxn ang="T10">
                <a:pos x="T4" y="T5"/>
              </a:cxn>
              <a:cxn ang="T11">
                <a:pos x="T6" y="T7"/>
              </a:cxn>
            </a:cxnLst>
            <a:rect l="T12" t="T13" r="T14" b="T15"/>
            <a:pathLst>
              <a:path w="185" h="167">
                <a:moveTo>
                  <a:pt x="185" y="167"/>
                </a:moveTo>
                <a:lnTo>
                  <a:pt x="0" y="167"/>
                </a:lnTo>
                <a:lnTo>
                  <a:pt x="0" y="0"/>
                </a:lnTo>
              </a:path>
            </a:pathLst>
          </a:custGeom>
          <a:noFill/>
          <a:ln w="14288">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45" name="Line 61"/>
          <p:cNvSpPr>
            <a:spLocks noChangeShapeType="1"/>
          </p:cNvSpPr>
          <p:nvPr/>
        </p:nvSpPr>
        <p:spPr bwMode="auto">
          <a:xfrm flipV="1">
            <a:off x="4460875" y="3087687"/>
            <a:ext cx="1588" cy="2397125"/>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46" name="Line 62"/>
          <p:cNvSpPr>
            <a:spLocks noChangeShapeType="1"/>
          </p:cNvSpPr>
          <p:nvPr/>
        </p:nvSpPr>
        <p:spPr bwMode="auto">
          <a:xfrm flipH="1">
            <a:off x="1792288" y="3087687"/>
            <a:ext cx="2668587" cy="1588"/>
          </a:xfrm>
          <a:prstGeom prst="line">
            <a:avLst/>
          </a:prstGeom>
          <a:noFill/>
          <a:ln w="14288">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7647" name="Freeform 63"/>
          <p:cNvSpPr>
            <a:spLocks/>
          </p:cNvSpPr>
          <p:nvPr/>
        </p:nvSpPr>
        <p:spPr bwMode="auto">
          <a:xfrm>
            <a:off x="2366963" y="4881562"/>
            <a:ext cx="28575" cy="28575"/>
          </a:xfrm>
          <a:custGeom>
            <a:avLst/>
            <a:gdLst>
              <a:gd name="T0" fmla="*/ 22682197 w 18"/>
              <a:gd name="T1" fmla="*/ 22682197 h 18"/>
              <a:gd name="T2" fmla="*/ 45362806 w 18"/>
              <a:gd name="T3" fmla="*/ 22682197 h 18"/>
              <a:gd name="T4" fmla="*/ 45362806 w 18"/>
              <a:gd name="T5" fmla="*/ 0 h 18"/>
              <a:gd name="T6" fmla="*/ 22682197 w 18"/>
              <a:gd name="T7" fmla="*/ 0 h 18"/>
              <a:gd name="T8" fmla="*/ 0 w 18"/>
              <a:gd name="T9" fmla="*/ 0 h 18"/>
              <a:gd name="T10" fmla="*/ 0 w 18"/>
              <a:gd name="T11" fmla="*/ 22682197 h 18"/>
              <a:gd name="T12" fmla="*/ 0 w 18"/>
              <a:gd name="T13" fmla="*/ 45362806 h 18"/>
              <a:gd name="T14" fmla="*/ 22682197 w 18"/>
              <a:gd name="T15" fmla="*/ 45362806 h 18"/>
              <a:gd name="T16" fmla="*/ 45362806 w 18"/>
              <a:gd name="T17" fmla="*/ 45362806 h 18"/>
              <a:gd name="T18" fmla="*/ 45362806 w 18"/>
              <a:gd name="T19" fmla="*/ 22682197 h 18"/>
              <a:gd name="T20" fmla="*/ 22682197 w 18"/>
              <a:gd name="T21" fmla="*/ 22682197 h 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8"/>
              <a:gd name="T35" fmla="*/ 18 w 18"/>
              <a:gd name="T36" fmla="*/ 18 h 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8">
                <a:moveTo>
                  <a:pt x="9" y="9"/>
                </a:moveTo>
                <a:lnTo>
                  <a:pt x="18" y="9"/>
                </a:lnTo>
                <a:lnTo>
                  <a:pt x="18" y="0"/>
                </a:lnTo>
                <a:lnTo>
                  <a:pt x="9" y="0"/>
                </a:lnTo>
                <a:lnTo>
                  <a:pt x="0" y="0"/>
                </a:lnTo>
                <a:lnTo>
                  <a:pt x="0" y="9"/>
                </a:lnTo>
                <a:lnTo>
                  <a:pt x="0" y="18"/>
                </a:lnTo>
                <a:lnTo>
                  <a:pt x="9" y="18"/>
                </a:lnTo>
                <a:lnTo>
                  <a:pt x="18" y="18"/>
                </a:lnTo>
                <a:lnTo>
                  <a:pt x="18" y="9"/>
                </a:lnTo>
                <a:lnTo>
                  <a:pt x="9"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48" name="Freeform 64"/>
          <p:cNvSpPr>
            <a:spLocks/>
          </p:cNvSpPr>
          <p:nvPr/>
        </p:nvSpPr>
        <p:spPr bwMode="auto">
          <a:xfrm>
            <a:off x="2381250" y="4895850"/>
            <a:ext cx="14288" cy="14287"/>
          </a:xfrm>
          <a:custGeom>
            <a:avLst/>
            <a:gdLst>
              <a:gd name="T0" fmla="*/ 204146902 w 1"/>
              <a:gd name="T1" fmla="*/ 0 h 1"/>
              <a:gd name="T2" fmla="*/ 0 w 1"/>
              <a:gd name="T3" fmla="*/ 0 h 1"/>
              <a:gd name="T4" fmla="*/ 0 w 1"/>
              <a:gd name="T5" fmla="*/ 0 h 1"/>
              <a:gd name="T6" fmla="*/ 0 w 1"/>
              <a:gd name="T7" fmla="*/ 204118327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49" name="Freeform 65"/>
          <p:cNvSpPr>
            <a:spLocks/>
          </p:cNvSpPr>
          <p:nvPr/>
        </p:nvSpPr>
        <p:spPr bwMode="auto">
          <a:xfrm>
            <a:off x="2366963" y="4967287"/>
            <a:ext cx="28575" cy="28575"/>
          </a:xfrm>
          <a:custGeom>
            <a:avLst/>
            <a:gdLst>
              <a:gd name="T0" fmla="*/ 22682197 w 18"/>
              <a:gd name="T1" fmla="*/ 22682197 h 18"/>
              <a:gd name="T2" fmla="*/ 45362806 w 18"/>
              <a:gd name="T3" fmla="*/ 22682197 h 18"/>
              <a:gd name="T4" fmla="*/ 45362806 w 18"/>
              <a:gd name="T5" fmla="*/ 0 h 18"/>
              <a:gd name="T6" fmla="*/ 22682197 w 18"/>
              <a:gd name="T7" fmla="*/ 0 h 18"/>
              <a:gd name="T8" fmla="*/ 0 w 18"/>
              <a:gd name="T9" fmla="*/ 0 h 18"/>
              <a:gd name="T10" fmla="*/ 0 w 18"/>
              <a:gd name="T11" fmla="*/ 22682197 h 18"/>
              <a:gd name="T12" fmla="*/ 0 w 18"/>
              <a:gd name="T13" fmla="*/ 45362806 h 18"/>
              <a:gd name="T14" fmla="*/ 22682197 w 18"/>
              <a:gd name="T15" fmla="*/ 45362806 h 18"/>
              <a:gd name="T16" fmla="*/ 45362806 w 18"/>
              <a:gd name="T17" fmla="*/ 45362806 h 18"/>
              <a:gd name="T18" fmla="*/ 45362806 w 18"/>
              <a:gd name="T19" fmla="*/ 22682197 h 18"/>
              <a:gd name="T20" fmla="*/ 22682197 w 18"/>
              <a:gd name="T21" fmla="*/ 22682197 h 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8"/>
              <a:gd name="T35" fmla="*/ 18 w 18"/>
              <a:gd name="T36" fmla="*/ 18 h 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8">
                <a:moveTo>
                  <a:pt x="9" y="9"/>
                </a:moveTo>
                <a:lnTo>
                  <a:pt x="18" y="9"/>
                </a:lnTo>
                <a:lnTo>
                  <a:pt x="18" y="0"/>
                </a:lnTo>
                <a:lnTo>
                  <a:pt x="9" y="0"/>
                </a:lnTo>
                <a:lnTo>
                  <a:pt x="0" y="0"/>
                </a:lnTo>
                <a:lnTo>
                  <a:pt x="0" y="9"/>
                </a:lnTo>
                <a:lnTo>
                  <a:pt x="0" y="18"/>
                </a:lnTo>
                <a:lnTo>
                  <a:pt x="9" y="18"/>
                </a:lnTo>
                <a:lnTo>
                  <a:pt x="18" y="18"/>
                </a:lnTo>
                <a:lnTo>
                  <a:pt x="18" y="9"/>
                </a:lnTo>
                <a:lnTo>
                  <a:pt x="9"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50" name="Freeform 66"/>
          <p:cNvSpPr>
            <a:spLocks/>
          </p:cNvSpPr>
          <p:nvPr/>
        </p:nvSpPr>
        <p:spPr bwMode="auto">
          <a:xfrm>
            <a:off x="2381250" y="4981575"/>
            <a:ext cx="14288" cy="14287"/>
          </a:xfrm>
          <a:custGeom>
            <a:avLst/>
            <a:gdLst>
              <a:gd name="T0" fmla="*/ 204146902 w 1"/>
              <a:gd name="T1" fmla="*/ 0 h 1"/>
              <a:gd name="T2" fmla="*/ 0 w 1"/>
              <a:gd name="T3" fmla="*/ 0 h 1"/>
              <a:gd name="T4" fmla="*/ 0 w 1"/>
              <a:gd name="T5" fmla="*/ 0 h 1"/>
              <a:gd name="T6" fmla="*/ 0 w 1"/>
              <a:gd name="T7" fmla="*/ 204118327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51" name="Freeform 67"/>
          <p:cNvSpPr>
            <a:spLocks/>
          </p:cNvSpPr>
          <p:nvPr/>
        </p:nvSpPr>
        <p:spPr bwMode="auto">
          <a:xfrm>
            <a:off x="2366963" y="5053012"/>
            <a:ext cx="28575" cy="30163"/>
          </a:xfrm>
          <a:custGeom>
            <a:avLst/>
            <a:gdLst>
              <a:gd name="T0" fmla="*/ 22682197 w 18"/>
              <a:gd name="T1" fmla="*/ 25201976 h 19"/>
              <a:gd name="T2" fmla="*/ 45362806 w 18"/>
              <a:gd name="T3" fmla="*/ 25201976 h 19"/>
              <a:gd name="T4" fmla="*/ 45362806 w 18"/>
              <a:gd name="T5" fmla="*/ 0 h 19"/>
              <a:gd name="T6" fmla="*/ 22682197 w 18"/>
              <a:gd name="T7" fmla="*/ 0 h 19"/>
              <a:gd name="T8" fmla="*/ 0 w 18"/>
              <a:gd name="T9" fmla="*/ 0 h 19"/>
              <a:gd name="T10" fmla="*/ 0 w 18"/>
              <a:gd name="T11" fmla="*/ 25201976 h 19"/>
              <a:gd name="T12" fmla="*/ 0 w 18"/>
              <a:gd name="T13" fmla="*/ 47884549 h 19"/>
              <a:gd name="T14" fmla="*/ 22682197 w 18"/>
              <a:gd name="T15" fmla="*/ 47884549 h 19"/>
              <a:gd name="T16" fmla="*/ 45362806 w 18"/>
              <a:gd name="T17" fmla="*/ 47884549 h 19"/>
              <a:gd name="T18" fmla="*/ 45362806 w 18"/>
              <a:gd name="T19" fmla="*/ 25201976 h 19"/>
              <a:gd name="T20" fmla="*/ 22682197 w 18"/>
              <a:gd name="T21" fmla="*/ 25201976 h 1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9"/>
              <a:gd name="T35" fmla="*/ 18 w 18"/>
              <a:gd name="T36" fmla="*/ 19 h 1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9">
                <a:moveTo>
                  <a:pt x="9" y="10"/>
                </a:moveTo>
                <a:lnTo>
                  <a:pt x="18" y="10"/>
                </a:lnTo>
                <a:lnTo>
                  <a:pt x="18" y="0"/>
                </a:lnTo>
                <a:lnTo>
                  <a:pt x="9" y="0"/>
                </a:lnTo>
                <a:lnTo>
                  <a:pt x="0" y="0"/>
                </a:lnTo>
                <a:lnTo>
                  <a:pt x="0" y="10"/>
                </a:lnTo>
                <a:lnTo>
                  <a:pt x="0" y="19"/>
                </a:lnTo>
                <a:lnTo>
                  <a:pt x="9" y="19"/>
                </a:lnTo>
                <a:lnTo>
                  <a:pt x="18" y="19"/>
                </a:lnTo>
                <a:lnTo>
                  <a:pt x="18" y="10"/>
                </a:lnTo>
                <a:lnTo>
                  <a:pt x="9"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52" name="Freeform 68"/>
          <p:cNvSpPr>
            <a:spLocks/>
          </p:cNvSpPr>
          <p:nvPr/>
        </p:nvSpPr>
        <p:spPr bwMode="auto">
          <a:xfrm>
            <a:off x="2381250" y="5068887"/>
            <a:ext cx="14288" cy="14288"/>
          </a:xfrm>
          <a:custGeom>
            <a:avLst/>
            <a:gdLst>
              <a:gd name="T0" fmla="*/ 204146902 w 1"/>
              <a:gd name="T1" fmla="*/ 0 h 1"/>
              <a:gd name="T2" fmla="*/ 0 w 1"/>
              <a:gd name="T3" fmla="*/ 0 h 1"/>
              <a:gd name="T4" fmla="*/ 0 w 1"/>
              <a:gd name="T5" fmla="*/ 0 h 1"/>
              <a:gd name="T6" fmla="*/ 0 w 1"/>
              <a:gd name="T7" fmla="*/ 204146902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53" name="Freeform 69"/>
          <p:cNvSpPr>
            <a:spLocks/>
          </p:cNvSpPr>
          <p:nvPr/>
        </p:nvSpPr>
        <p:spPr bwMode="auto">
          <a:xfrm>
            <a:off x="3959225" y="4881562"/>
            <a:ext cx="28575" cy="28575"/>
          </a:xfrm>
          <a:custGeom>
            <a:avLst/>
            <a:gdLst>
              <a:gd name="T0" fmla="*/ 22682197 w 18"/>
              <a:gd name="T1" fmla="*/ 22682197 h 18"/>
              <a:gd name="T2" fmla="*/ 45362806 w 18"/>
              <a:gd name="T3" fmla="*/ 22682197 h 18"/>
              <a:gd name="T4" fmla="*/ 45362806 w 18"/>
              <a:gd name="T5" fmla="*/ 0 h 18"/>
              <a:gd name="T6" fmla="*/ 22682197 w 18"/>
              <a:gd name="T7" fmla="*/ 0 h 18"/>
              <a:gd name="T8" fmla="*/ 0 w 18"/>
              <a:gd name="T9" fmla="*/ 0 h 18"/>
              <a:gd name="T10" fmla="*/ 0 w 18"/>
              <a:gd name="T11" fmla="*/ 22682197 h 18"/>
              <a:gd name="T12" fmla="*/ 0 w 18"/>
              <a:gd name="T13" fmla="*/ 45362806 h 18"/>
              <a:gd name="T14" fmla="*/ 22682197 w 18"/>
              <a:gd name="T15" fmla="*/ 45362806 h 18"/>
              <a:gd name="T16" fmla="*/ 45362806 w 18"/>
              <a:gd name="T17" fmla="*/ 45362806 h 18"/>
              <a:gd name="T18" fmla="*/ 45362806 w 18"/>
              <a:gd name="T19" fmla="*/ 22682197 h 18"/>
              <a:gd name="T20" fmla="*/ 22682197 w 18"/>
              <a:gd name="T21" fmla="*/ 22682197 h 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8"/>
              <a:gd name="T35" fmla="*/ 18 w 18"/>
              <a:gd name="T36" fmla="*/ 18 h 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8">
                <a:moveTo>
                  <a:pt x="9" y="9"/>
                </a:moveTo>
                <a:lnTo>
                  <a:pt x="18" y="9"/>
                </a:lnTo>
                <a:lnTo>
                  <a:pt x="18" y="0"/>
                </a:lnTo>
                <a:lnTo>
                  <a:pt x="9" y="0"/>
                </a:lnTo>
                <a:lnTo>
                  <a:pt x="0" y="0"/>
                </a:lnTo>
                <a:lnTo>
                  <a:pt x="0" y="9"/>
                </a:lnTo>
                <a:lnTo>
                  <a:pt x="0" y="18"/>
                </a:lnTo>
                <a:lnTo>
                  <a:pt x="9" y="18"/>
                </a:lnTo>
                <a:lnTo>
                  <a:pt x="18" y="18"/>
                </a:lnTo>
                <a:lnTo>
                  <a:pt x="18" y="9"/>
                </a:lnTo>
                <a:lnTo>
                  <a:pt x="9"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54" name="Freeform 70"/>
          <p:cNvSpPr>
            <a:spLocks/>
          </p:cNvSpPr>
          <p:nvPr/>
        </p:nvSpPr>
        <p:spPr bwMode="auto">
          <a:xfrm>
            <a:off x="3959225" y="4895850"/>
            <a:ext cx="14288" cy="14287"/>
          </a:xfrm>
          <a:custGeom>
            <a:avLst/>
            <a:gdLst>
              <a:gd name="T0" fmla="*/ 204146902 w 1"/>
              <a:gd name="T1" fmla="*/ 0 h 1"/>
              <a:gd name="T2" fmla="*/ 0 w 1"/>
              <a:gd name="T3" fmla="*/ 0 h 1"/>
              <a:gd name="T4" fmla="*/ 0 w 1"/>
              <a:gd name="T5" fmla="*/ 0 h 1"/>
              <a:gd name="T6" fmla="*/ 0 w 1"/>
              <a:gd name="T7" fmla="*/ 204118327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55" name="Freeform 71"/>
          <p:cNvSpPr>
            <a:spLocks/>
          </p:cNvSpPr>
          <p:nvPr/>
        </p:nvSpPr>
        <p:spPr bwMode="auto">
          <a:xfrm>
            <a:off x="3959225" y="4967287"/>
            <a:ext cx="28575" cy="28575"/>
          </a:xfrm>
          <a:custGeom>
            <a:avLst/>
            <a:gdLst>
              <a:gd name="T0" fmla="*/ 22682197 w 18"/>
              <a:gd name="T1" fmla="*/ 22682197 h 18"/>
              <a:gd name="T2" fmla="*/ 45362806 w 18"/>
              <a:gd name="T3" fmla="*/ 22682197 h 18"/>
              <a:gd name="T4" fmla="*/ 45362806 w 18"/>
              <a:gd name="T5" fmla="*/ 0 h 18"/>
              <a:gd name="T6" fmla="*/ 22682197 w 18"/>
              <a:gd name="T7" fmla="*/ 0 h 18"/>
              <a:gd name="T8" fmla="*/ 0 w 18"/>
              <a:gd name="T9" fmla="*/ 0 h 18"/>
              <a:gd name="T10" fmla="*/ 0 w 18"/>
              <a:gd name="T11" fmla="*/ 22682197 h 18"/>
              <a:gd name="T12" fmla="*/ 0 w 18"/>
              <a:gd name="T13" fmla="*/ 45362806 h 18"/>
              <a:gd name="T14" fmla="*/ 22682197 w 18"/>
              <a:gd name="T15" fmla="*/ 45362806 h 18"/>
              <a:gd name="T16" fmla="*/ 45362806 w 18"/>
              <a:gd name="T17" fmla="*/ 45362806 h 18"/>
              <a:gd name="T18" fmla="*/ 45362806 w 18"/>
              <a:gd name="T19" fmla="*/ 22682197 h 18"/>
              <a:gd name="T20" fmla="*/ 22682197 w 18"/>
              <a:gd name="T21" fmla="*/ 22682197 h 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8"/>
              <a:gd name="T35" fmla="*/ 18 w 18"/>
              <a:gd name="T36" fmla="*/ 18 h 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8">
                <a:moveTo>
                  <a:pt x="9" y="9"/>
                </a:moveTo>
                <a:lnTo>
                  <a:pt x="18" y="9"/>
                </a:lnTo>
                <a:lnTo>
                  <a:pt x="18" y="0"/>
                </a:lnTo>
                <a:lnTo>
                  <a:pt x="9" y="0"/>
                </a:lnTo>
                <a:lnTo>
                  <a:pt x="0" y="0"/>
                </a:lnTo>
                <a:lnTo>
                  <a:pt x="0" y="9"/>
                </a:lnTo>
                <a:lnTo>
                  <a:pt x="0" y="18"/>
                </a:lnTo>
                <a:lnTo>
                  <a:pt x="9" y="18"/>
                </a:lnTo>
                <a:lnTo>
                  <a:pt x="18" y="18"/>
                </a:lnTo>
                <a:lnTo>
                  <a:pt x="18" y="9"/>
                </a:lnTo>
                <a:lnTo>
                  <a:pt x="9"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56" name="Freeform 72"/>
          <p:cNvSpPr>
            <a:spLocks/>
          </p:cNvSpPr>
          <p:nvPr/>
        </p:nvSpPr>
        <p:spPr bwMode="auto">
          <a:xfrm>
            <a:off x="3959225" y="4981575"/>
            <a:ext cx="14288" cy="14287"/>
          </a:xfrm>
          <a:custGeom>
            <a:avLst/>
            <a:gdLst>
              <a:gd name="T0" fmla="*/ 204146902 w 1"/>
              <a:gd name="T1" fmla="*/ 0 h 1"/>
              <a:gd name="T2" fmla="*/ 0 w 1"/>
              <a:gd name="T3" fmla="*/ 0 h 1"/>
              <a:gd name="T4" fmla="*/ 0 w 1"/>
              <a:gd name="T5" fmla="*/ 0 h 1"/>
              <a:gd name="T6" fmla="*/ 0 w 1"/>
              <a:gd name="T7" fmla="*/ 204118327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57" name="Freeform 73"/>
          <p:cNvSpPr>
            <a:spLocks/>
          </p:cNvSpPr>
          <p:nvPr/>
        </p:nvSpPr>
        <p:spPr bwMode="auto">
          <a:xfrm>
            <a:off x="3959225" y="5053012"/>
            <a:ext cx="28575" cy="30163"/>
          </a:xfrm>
          <a:custGeom>
            <a:avLst/>
            <a:gdLst>
              <a:gd name="T0" fmla="*/ 22682197 w 18"/>
              <a:gd name="T1" fmla="*/ 25201976 h 19"/>
              <a:gd name="T2" fmla="*/ 45362806 w 18"/>
              <a:gd name="T3" fmla="*/ 25201976 h 19"/>
              <a:gd name="T4" fmla="*/ 45362806 w 18"/>
              <a:gd name="T5" fmla="*/ 0 h 19"/>
              <a:gd name="T6" fmla="*/ 22682197 w 18"/>
              <a:gd name="T7" fmla="*/ 0 h 19"/>
              <a:gd name="T8" fmla="*/ 0 w 18"/>
              <a:gd name="T9" fmla="*/ 0 h 19"/>
              <a:gd name="T10" fmla="*/ 0 w 18"/>
              <a:gd name="T11" fmla="*/ 25201976 h 19"/>
              <a:gd name="T12" fmla="*/ 0 w 18"/>
              <a:gd name="T13" fmla="*/ 47884549 h 19"/>
              <a:gd name="T14" fmla="*/ 22682197 w 18"/>
              <a:gd name="T15" fmla="*/ 47884549 h 19"/>
              <a:gd name="T16" fmla="*/ 45362806 w 18"/>
              <a:gd name="T17" fmla="*/ 47884549 h 19"/>
              <a:gd name="T18" fmla="*/ 45362806 w 18"/>
              <a:gd name="T19" fmla="*/ 25201976 h 19"/>
              <a:gd name="T20" fmla="*/ 22682197 w 18"/>
              <a:gd name="T21" fmla="*/ 25201976 h 1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9"/>
              <a:gd name="T35" fmla="*/ 18 w 18"/>
              <a:gd name="T36" fmla="*/ 19 h 1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9">
                <a:moveTo>
                  <a:pt x="9" y="10"/>
                </a:moveTo>
                <a:lnTo>
                  <a:pt x="18" y="10"/>
                </a:lnTo>
                <a:lnTo>
                  <a:pt x="18" y="0"/>
                </a:lnTo>
                <a:lnTo>
                  <a:pt x="9" y="0"/>
                </a:lnTo>
                <a:lnTo>
                  <a:pt x="0" y="0"/>
                </a:lnTo>
                <a:lnTo>
                  <a:pt x="0" y="10"/>
                </a:lnTo>
                <a:lnTo>
                  <a:pt x="0" y="19"/>
                </a:lnTo>
                <a:lnTo>
                  <a:pt x="9" y="19"/>
                </a:lnTo>
                <a:lnTo>
                  <a:pt x="18" y="19"/>
                </a:lnTo>
                <a:lnTo>
                  <a:pt x="18" y="10"/>
                </a:lnTo>
                <a:lnTo>
                  <a:pt x="9"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58" name="Freeform 74"/>
          <p:cNvSpPr>
            <a:spLocks/>
          </p:cNvSpPr>
          <p:nvPr/>
        </p:nvSpPr>
        <p:spPr bwMode="auto">
          <a:xfrm>
            <a:off x="3959225" y="5068887"/>
            <a:ext cx="14288" cy="14288"/>
          </a:xfrm>
          <a:custGeom>
            <a:avLst/>
            <a:gdLst>
              <a:gd name="T0" fmla="*/ 204146902 w 1"/>
              <a:gd name="T1" fmla="*/ 0 h 1"/>
              <a:gd name="T2" fmla="*/ 0 w 1"/>
              <a:gd name="T3" fmla="*/ 0 h 1"/>
              <a:gd name="T4" fmla="*/ 0 w 1"/>
              <a:gd name="T5" fmla="*/ 0 h 1"/>
              <a:gd name="T6" fmla="*/ 0 w 1"/>
              <a:gd name="T7" fmla="*/ 204146902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59" name="Freeform 75"/>
          <p:cNvSpPr>
            <a:spLocks/>
          </p:cNvSpPr>
          <p:nvPr/>
        </p:nvSpPr>
        <p:spPr bwMode="auto">
          <a:xfrm>
            <a:off x="3959225" y="4135437"/>
            <a:ext cx="28575" cy="28575"/>
          </a:xfrm>
          <a:custGeom>
            <a:avLst/>
            <a:gdLst>
              <a:gd name="T0" fmla="*/ 22682197 w 18"/>
              <a:gd name="T1" fmla="*/ 22682197 h 18"/>
              <a:gd name="T2" fmla="*/ 45362806 w 18"/>
              <a:gd name="T3" fmla="*/ 22682197 h 18"/>
              <a:gd name="T4" fmla="*/ 45362806 w 18"/>
              <a:gd name="T5" fmla="*/ 0 h 18"/>
              <a:gd name="T6" fmla="*/ 22682197 w 18"/>
              <a:gd name="T7" fmla="*/ 0 h 18"/>
              <a:gd name="T8" fmla="*/ 0 w 18"/>
              <a:gd name="T9" fmla="*/ 0 h 18"/>
              <a:gd name="T10" fmla="*/ 0 w 18"/>
              <a:gd name="T11" fmla="*/ 22682197 h 18"/>
              <a:gd name="T12" fmla="*/ 0 w 18"/>
              <a:gd name="T13" fmla="*/ 45362806 h 18"/>
              <a:gd name="T14" fmla="*/ 22682197 w 18"/>
              <a:gd name="T15" fmla="*/ 45362806 h 18"/>
              <a:gd name="T16" fmla="*/ 45362806 w 18"/>
              <a:gd name="T17" fmla="*/ 45362806 h 18"/>
              <a:gd name="T18" fmla="*/ 45362806 w 18"/>
              <a:gd name="T19" fmla="*/ 22682197 h 18"/>
              <a:gd name="T20" fmla="*/ 22682197 w 18"/>
              <a:gd name="T21" fmla="*/ 22682197 h 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8"/>
              <a:gd name="T35" fmla="*/ 18 w 18"/>
              <a:gd name="T36" fmla="*/ 18 h 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8">
                <a:moveTo>
                  <a:pt x="9" y="9"/>
                </a:moveTo>
                <a:lnTo>
                  <a:pt x="18" y="9"/>
                </a:lnTo>
                <a:lnTo>
                  <a:pt x="18" y="0"/>
                </a:lnTo>
                <a:lnTo>
                  <a:pt x="9" y="0"/>
                </a:lnTo>
                <a:lnTo>
                  <a:pt x="0" y="0"/>
                </a:lnTo>
                <a:lnTo>
                  <a:pt x="0" y="9"/>
                </a:lnTo>
                <a:lnTo>
                  <a:pt x="0" y="18"/>
                </a:lnTo>
                <a:lnTo>
                  <a:pt x="9" y="18"/>
                </a:lnTo>
                <a:lnTo>
                  <a:pt x="18" y="18"/>
                </a:lnTo>
                <a:lnTo>
                  <a:pt x="18" y="9"/>
                </a:lnTo>
                <a:lnTo>
                  <a:pt x="9"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60" name="Freeform 76"/>
          <p:cNvSpPr>
            <a:spLocks/>
          </p:cNvSpPr>
          <p:nvPr/>
        </p:nvSpPr>
        <p:spPr bwMode="auto">
          <a:xfrm>
            <a:off x="3959225" y="4149725"/>
            <a:ext cx="14288" cy="14287"/>
          </a:xfrm>
          <a:custGeom>
            <a:avLst/>
            <a:gdLst>
              <a:gd name="T0" fmla="*/ 204146902 w 1"/>
              <a:gd name="T1" fmla="*/ 0 h 1"/>
              <a:gd name="T2" fmla="*/ 0 w 1"/>
              <a:gd name="T3" fmla="*/ 0 h 1"/>
              <a:gd name="T4" fmla="*/ 0 w 1"/>
              <a:gd name="T5" fmla="*/ 0 h 1"/>
              <a:gd name="T6" fmla="*/ 0 w 1"/>
              <a:gd name="T7" fmla="*/ 204118327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61" name="Freeform 77"/>
          <p:cNvSpPr>
            <a:spLocks/>
          </p:cNvSpPr>
          <p:nvPr/>
        </p:nvSpPr>
        <p:spPr bwMode="auto">
          <a:xfrm>
            <a:off x="3959225" y="4221162"/>
            <a:ext cx="28575" cy="28575"/>
          </a:xfrm>
          <a:custGeom>
            <a:avLst/>
            <a:gdLst>
              <a:gd name="T0" fmla="*/ 22682197 w 18"/>
              <a:gd name="T1" fmla="*/ 22682197 h 18"/>
              <a:gd name="T2" fmla="*/ 45362806 w 18"/>
              <a:gd name="T3" fmla="*/ 22682197 h 18"/>
              <a:gd name="T4" fmla="*/ 45362806 w 18"/>
              <a:gd name="T5" fmla="*/ 0 h 18"/>
              <a:gd name="T6" fmla="*/ 22682197 w 18"/>
              <a:gd name="T7" fmla="*/ 0 h 18"/>
              <a:gd name="T8" fmla="*/ 0 w 18"/>
              <a:gd name="T9" fmla="*/ 0 h 18"/>
              <a:gd name="T10" fmla="*/ 0 w 18"/>
              <a:gd name="T11" fmla="*/ 22682197 h 18"/>
              <a:gd name="T12" fmla="*/ 0 w 18"/>
              <a:gd name="T13" fmla="*/ 45362806 h 18"/>
              <a:gd name="T14" fmla="*/ 22682197 w 18"/>
              <a:gd name="T15" fmla="*/ 45362806 h 18"/>
              <a:gd name="T16" fmla="*/ 45362806 w 18"/>
              <a:gd name="T17" fmla="*/ 45362806 h 18"/>
              <a:gd name="T18" fmla="*/ 45362806 w 18"/>
              <a:gd name="T19" fmla="*/ 22682197 h 18"/>
              <a:gd name="T20" fmla="*/ 22682197 w 18"/>
              <a:gd name="T21" fmla="*/ 22682197 h 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8"/>
              <a:gd name="T35" fmla="*/ 18 w 18"/>
              <a:gd name="T36" fmla="*/ 18 h 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8">
                <a:moveTo>
                  <a:pt x="9" y="9"/>
                </a:moveTo>
                <a:lnTo>
                  <a:pt x="18" y="9"/>
                </a:lnTo>
                <a:lnTo>
                  <a:pt x="18" y="0"/>
                </a:lnTo>
                <a:lnTo>
                  <a:pt x="9" y="0"/>
                </a:lnTo>
                <a:lnTo>
                  <a:pt x="0" y="0"/>
                </a:lnTo>
                <a:lnTo>
                  <a:pt x="0" y="9"/>
                </a:lnTo>
                <a:lnTo>
                  <a:pt x="0" y="18"/>
                </a:lnTo>
                <a:lnTo>
                  <a:pt x="9" y="18"/>
                </a:lnTo>
                <a:lnTo>
                  <a:pt x="18" y="18"/>
                </a:lnTo>
                <a:lnTo>
                  <a:pt x="18" y="9"/>
                </a:lnTo>
                <a:lnTo>
                  <a:pt x="9"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62" name="Freeform 78"/>
          <p:cNvSpPr>
            <a:spLocks/>
          </p:cNvSpPr>
          <p:nvPr/>
        </p:nvSpPr>
        <p:spPr bwMode="auto">
          <a:xfrm>
            <a:off x="3959225" y="4235450"/>
            <a:ext cx="14288" cy="14287"/>
          </a:xfrm>
          <a:custGeom>
            <a:avLst/>
            <a:gdLst>
              <a:gd name="T0" fmla="*/ 204146902 w 1"/>
              <a:gd name="T1" fmla="*/ 0 h 1"/>
              <a:gd name="T2" fmla="*/ 0 w 1"/>
              <a:gd name="T3" fmla="*/ 0 h 1"/>
              <a:gd name="T4" fmla="*/ 0 w 1"/>
              <a:gd name="T5" fmla="*/ 0 h 1"/>
              <a:gd name="T6" fmla="*/ 0 w 1"/>
              <a:gd name="T7" fmla="*/ 204118327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63" name="Freeform 79"/>
          <p:cNvSpPr>
            <a:spLocks/>
          </p:cNvSpPr>
          <p:nvPr/>
        </p:nvSpPr>
        <p:spPr bwMode="auto">
          <a:xfrm>
            <a:off x="3959225" y="4306887"/>
            <a:ext cx="28575" cy="28575"/>
          </a:xfrm>
          <a:custGeom>
            <a:avLst/>
            <a:gdLst>
              <a:gd name="T0" fmla="*/ 22682197 w 18"/>
              <a:gd name="T1" fmla="*/ 22682197 h 18"/>
              <a:gd name="T2" fmla="*/ 45362806 w 18"/>
              <a:gd name="T3" fmla="*/ 22682197 h 18"/>
              <a:gd name="T4" fmla="*/ 45362806 w 18"/>
              <a:gd name="T5" fmla="*/ 0 h 18"/>
              <a:gd name="T6" fmla="*/ 22682197 w 18"/>
              <a:gd name="T7" fmla="*/ 0 h 18"/>
              <a:gd name="T8" fmla="*/ 0 w 18"/>
              <a:gd name="T9" fmla="*/ 0 h 18"/>
              <a:gd name="T10" fmla="*/ 0 w 18"/>
              <a:gd name="T11" fmla="*/ 22682197 h 18"/>
              <a:gd name="T12" fmla="*/ 0 w 18"/>
              <a:gd name="T13" fmla="*/ 45362806 h 18"/>
              <a:gd name="T14" fmla="*/ 22682197 w 18"/>
              <a:gd name="T15" fmla="*/ 45362806 h 18"/>
              <a:gd name="T16" fmla="*/ 45362806 w 18"/>
              <a:gd name="T17" fmla="*/ 45362806 h 18"/>
              <a:gd name="T18" fmla="*/ 45362806 w 18"/>
              <a:gd name="T19" fmla="*/ 22682197 h 18"/>
              <a:gd name="T20" fmla="*/ 22682197 w 18"/>
              <a:gd name="T21" fmla="*/ 22682197 h 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8"/>
              <a:gd name="T35" fmla="*/ 18 w 18"/>
              <a:gd name="T36" fmla="*/ 18 h 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8">
                <a:moveTo>
                  <a:pt x="9" y="9"/>
                </a:moveTo>
                <a:lnTo>
                  <a:pt x="18" y="9"/>
                </a:lnTo>
                <a:lnTo>
                  <a:pt x="18" y="0"/>
                </a:lnTo>
                <a:lnTo>
                  <a:pt x="9" y="0"/>
                </a:lnTo>
                <a:lnTo>
                  <a:pt x="0" y="0"/>
                </a:lnTo>
                <a:lnTo>
                  <a:pt x="0" y="9"/>
                </a:lnTo>
                <a:lnTo>
                  <a:pt x="0" y="18"/>
                </a:lnTo>
                <a:lnTo>
                  <a:pt x="9" y="18"/>
                </a:lnTo>
                <a:lnTo>
                  <a:pt x="18" y="18"/>
                </a:lnTo>
                <a:lnTo>
                  <a:pt x="18" y="9"/>
                </a:lnTo>
                <a:lnTo>
                  <a:pt x="9"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64" name="Freeform 80"/>
          <p:cNvSpPr>
            <a:spLocks/>
          </p:cNvSpPr>
          <p:nvPr/>
        </p:nvSpPr>
        <p:spPr bwMode="auto">
          <a:xfrm>
            <a:off x="3959225" y="4321175"/>
            <a:ext cx="14288" cy="14287"/>
          </a:xfrm>
          <a:custGeom>
            <a:avLst/>
            <a:gdLst>
              <a:gd name="T0" fmla="*/ 204146902 w 1"/>
              <a:gd name="T1" fmla="*/ 0 h 1"/>
              <a:gd name="T2" fmla="*/ 0 w 1"/>
              <a:gd name="T3" fmla="*/ 0 h 1"/>
              <a:gd name="T4" fmla="*/ 0 w 1"/>
              <a:gd name="T5" fmla="*/ 0 h 1"/>
              <a:gd name="T6" fmla="*/ 0 w 1"/>
              <a:gd name="T7" fmla="*/ 204118327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65" name="Freeform 81"/>
          <p:cNvSpPr>
            <a:spLocks/>
          </p:cNvSpPr>
          <p:nvPr/>
        </p:nvSpPr>
        <p:spPr bwMode="auto">
          <a:xfrm>
            <a:off x="2366963" y="4135437"/>
            <a:ext cx="28575" cy="28575"/>
          </a:xfrm>
          <a:custGeom>
            <a:avLst/>
            <a:gdLst>
              <a:gd name="T0" fmla="*/ 22682197 w 18"/>
              <a:gd name="T1" fmla="*/ 22682197 h 18"/>
              <a:gd name="T2" fmla="*/ 45362806 w 18"/>
              <a:gd name="T3" fmla="*/ 22682197 h 18"/>
              <a:gd name="T4" fmla="*/ 45362806 w 18"/>
              <a:gd name="T5" fmla="*/ 0 h 18"/>
              <a:gd name="T6" fmla="*/ 22682197 w 18"/>
              <a:gd name="T7" fmla="*/ 0 h 18"/>
              <a:gd name="T8" fmla="*/ 0 w 18"/>
              <a:gd name="T9" fmla="*/ 0 h 18"/>
              <a:gd name="T10" fmla="*/ 0 w 18"/>
              <a:gd name="T11" fmla="*/ 22682197 h 18"/>
              <a:gd name="T12" fmla="*/ 0 w 18"/>
              <a:gd name="T13" fmla="*/ 45362806 h 18"/>
              <a:gd name="T14" fmla="*/ 22682197 w 18"/>
              <a:gd name="T15" fmla="*/ 45362806 h 18"/>
              <a:gd name="T16" fmla="*/ 45362806 w 18"/>
              <a:gd name="T17" fmla="*/ 45362806 h 18"/>
              <a:gd name="T18" fmla="*/ 45362806 w 18"/>
              <a:gd name="T19" fmla="*/ 22682197 h 18"/>
              <a:gd name="T20" fmla="*/ 22682197 w 18"/>
              <a:gd name="T21" fmla="*/ 22682197 h 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8"/>
              <a:gd name="T35" fmla="*/ 18 w 18"/>
              <a:gd name="T36" fmla="*/ 18 h 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8">
                <a:moveTo>
                  <a:pt x="9" y="9"/>
                </a:moveTo>
                <a:lnTo>
                  <a:pt x="18" y="9"/>
                </a:lnTo>
                <a:lnTo>
                  <a:pt x="18" y="0"/>
                </a:lnTo>
                <a:lnTo>
                  <a:pt x="9" y="0"/>
                </a:lnTo>
                <a:lnTo>
                  <a:pt x="0" y="0"/>
                </a:lnTo>
                <a:lnTo>
                  <a:pt x="0" y="9"/>
                </a:lnTo>
                <a:lnTo>
                  <a:pt x="0" y="18"/>
                </a:lnTo>
                <a:lnTo>
                  <a:pt x="9" y="18"/>
                </a:lnTo>
                <a:lnTo>
                  <a:pt x="18" y="18"/>
                </a:lnTo>
                <a:lnTo>
                  <a:pt x="18" y="9"/>
                </a:lnTo>
                <a:lnTo>
                  <a:pt x="9"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66" name="Freeform 82"/>
          <p:cNvSpPr>
            <a:spLocks/>
          </p:cNvSpPr>
          <p:nvPr/>
        </p:nvSpPr>
        <p:spPr bwMode="auto">
          <a:xfrm>
            <a:off x="2381250" y="4149725"/>
            <a:ext cx="14288" cy="14287"/>
          </a:xfrm>
          <a:custGeom>
            <a:avLst/>
            <a:gdLst>
              <a:gd name="T0" fmla="*/ 204146902 w 1"/>
              <a:gd name="T1" fmla="*/ 0 h 1"/>
              <a:gd name="T2" fmla="*/ 0 w 1"/>
              <a:gd name="T3" fmla="*/ 0 h 1"/>
              <a:gd name="T4" fmla="*/ 0 w 1"/>
              <a:gd name="T5" fmla="*/ 0 h 1"/>
              <a:gd name="T6" fmla="*/ 0 w 1"/>
              <a:gd name="T7" fmla="*/ 204118327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67" name="Freeform 83"/>
          <p:cNvSpPr>
            <a:spLocks/>
          </p:cNvSpPr>
          <p:nvPr/>
        </p:nvSpPr>
        <p:spPr bwMode="auto">
          <a:xfrm>
            <a:off x="2366963" y="4221162"/>
            <a:ext cx="28575" cy="28575"/>
          </a:xfrm>
          <a:custGeom>
            <a:avLst/>
            <a:gdLst>
              <a:gd name="T0" fmla="*/ 22682197 w 18"/>
              <a:gd name="T1" fmla="*/ 22682197 h 18"/>
              <a:gd name="T2" fmla="*/ 45362806 w 18"/>
              <a:gd name="T3" fmla="*/ 22682197 h 18"/>
              <a:gd name="T4" fmla="*/ 45362806 w 18"/>
              <a:gd name="T5" fmla="*/ 0 h 18"/>
              <a:gd name="T6" fmla="*/ 22682197 w 18"/>
              <a:gd name="T7" fmla="*/ 0 h 18"/>
              <a:gd name="T8" fmla="*/ 0 w 18"/>
              <a:gd name="T9" fmla="*/ 0 h 18"/>
              <a:gd name="T10" fmla="*/ 0 w 18"/>
              <a:gd name="T11" fmla="*/ 22682197 h 18"/>
              <a:gd name="T12" fmla="*/ 0 w 18"/>
              <a:gd name="T13" fmla="*/ 45362806 h 18"/>
              <a:gd name="T14" fmla="*/ 22682197 w 18"/>
              <a:gd name="T15" fmla="*/ 45362806 h 18"/>
              <a:gd name="T16" fmla="*/ 45362806 w 18"/>
              <a:gd name="T17" fmla="*/ 45362806 h 18"/>
              <a:gd name="T18" fmla="*/ 45362806 w 18"/>
              <a:gd name="T19" fmla="*/ 22682197 h 18"/>
              <a:gd name="T20" fmla="*/ 22682197 w 18"/>
              <a:gd name="T21" fmla="*/ 22682197 h 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8"/>
              <a:gd name="T35" fmla="*/ 18 w 18"/>
              <a:gd name="T36" fmla="*/ 18 h 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8">
                <a:moveTo>
                  <a:pt x="9" y="9"/>
                </a:moveTo>
                <a:lnTo>
                  <a:pt x="18" y="9"/>
                </a:lnTo>
                <a:lnTo>
                  <a:pt x="18" y="0"/>
                </a:lnTo>
                <a:lnTo>
                  <a:pt x="9" y="0"/>
                </a:lnTo>
                <a:lnTo>
                  <a:pt x="0" y="0"/>
                </a:lnTo>
                <a:lnTo>
                  <a:pt x="0" y="9"/>
                </a:lnTo>
                <a:lnTo>
                  <a:pt x="0" y="18"/>
                </a:lnTo>
                <a:lnTo>
                  <a:pt x="9" y="18"/>
                </a:lnTo>
                <a:lnTo>
                  <a:pt x="18" y="18"/>
                </a:lnTo>
                <a:lnTo>
                  <a:pt x="18" y="9"/>
                </a:lnTo>
                <a:lnTo>
                  <a:pt x="9"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68" name="Freeform 84"/>
          <p:cNvSpPr>
            <a:spLocks/>
          </p:cNvSpPr>
          <p:nvPr/>
        </p:nvSpPr>
        <p:spPr bwMode="auto">
          <a:xfrm>
            <a:off x="2381250" y="4235450"/>
            <a:ext cx="14288" cy="14287"/>
          </a:xfrm>
          <a:custGeom>
            <a:avLst/>
            <a:gdLst>
              <a:gd name="T0" fmla="*/ 204146902 w 1"/>
              <a:gd name="T1" fmla="*/ 0 h 1"/>
              <a:gd name="T2" fmla="*/ 0 w 1"/>
              <a:gd name="T3" fmla="*/ 0 h 1"/>
              <a:gd name="T4" fmla="*/ 0 w 1"/>
              <a:gd name="T5" fmla="*/ 0 h 1"/>
              <a:gd name="T6" fmla="*/ 0 w 1"/>
              <a:gd name="T7" fmla="*/ 204118327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69" name="Freeform 85"/>
          <p:cNvSpPr>
            <a:spLocks/>
          </p:cNvSpPr>
          <p:nvPr/>
        </p:nvSpPr>
        <p:spPr bwMode="auto">
          <a:xfrm>
            <a:off x="2366963" y="4306887"/>
            <a:ext cx="28575" cy="28575"/>
          </a:xfrm>
          <a:custGeom>
            <a:avLst/>
            <a:gdLst>
              <a:gd name="T0" fmla="*/ 22682197 w 18"/>
              <a:gd name="T1" fmla="*/ 22682197 h 18"/>
              <a:gd name="T2" fmla="*/ 45362806 w 18"/>
              <a:gd name="T3" fmla="*/ 22682197 h 18"/>
              <a:gd name="T4" fmla="*/ 45362806 w 18"/>
              <a:gd name="T5" fmla="*/ 0 h 18"/>
              <a:gd name="T6" fmla="*/ 22682197 w 18"/>
              <a:gd name="T7" fmla="*/ 0 h 18"/>
              <a:gd name="T8" fmla="*/ 0 w 18"/>
              <a:gd name="T9" fmla="*/ 0 h 18"/>
              <a:gd name="T10" fmla="*/ 0 w 18"/>
              <a:gd name="T11" fmla="*/ 22682197 h 18"/>
              <a:gd name="T12" fmla="*/ 0 w 18"/>
              <a:gd name="T13" fmla="*/ 45362806 h 18"/>
              <a:gd name="T14" fmla="*/ 22682197 w 18"/>
              <a:gd name="T15" fmla="*/ 45362806 h 18"/>
              <a:gd name="T16" fmla="*/ 45362806 w 18"/>
              <a:gd name="T17" fmla="*/ 45362806 h 18"/>
              <a:gd name="T18" fmla="*/ 45362806 w 18"/>
              <a:gd name="T19" fmla="*/ 22682197 h 18"/>
              <a:gd name="T20" fmla="*/ 22682197 w 18"/>
              <a:gd name="T21" fmla="*/ 22682197 h 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18"/>
              <a:gd name="T35" fmla="*/ 18 w 18"/>
              <a:gd name="T36" fmla="*/ 18 h 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18">
                <a:moveTo>
                  <a:pt x="9" y="9"/>
                </a:moveTo>
                <a:lnTo>
                  <a:pt x="18" y="9"/>
                </a:lnTo>
                <a:lnTo>
                  <a:pt x="18" y="0"/>
                </a:lnTo>
                <a:lnTo>
                  <a:pt x="9" y="0"/>
                </a:lnTo>
                <a:lnTo>
                  <a:pt x="0" y="0"/>
                </a:lnTo>
                <a:lnTo>
                  <a:pt x="0" y="9"/>
                </a:lnTo>
                <a:lnTo>
                  <a:pt x="0" y="18"/>
                </a:lnTo>
                <a:lnTo>
                  <a:pt x="9" y="18"/>
                </a:lnTo>
                <a:lnTo>
                  <a:pt x="18" y="18"/>
                </a:lnTo>
                <a:lnTo>
                  <a:pt x="18" y="9"/>
                </a:lnTo>
                <a:lnTo>
                  <a:pt x="9" y="9"/>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70" name="Freeform 86"/>
          <p:cNvSpPr>
            <a:spLocks/>
          </p:cNvSpPr>
          <p:nvPr/>
        </p:nvSpPr>
        <p:spPr bwMode="auto">
          <a:xfrm>
            <a:off x="2381250" y="4321175"/>
            <a:ext cx="14288" cy="14287"/>
          </a:xfrm>
          <a:custGeom>
            <a:avLst/>
            <a:gdLst>
              <a:gd name="T0" fmla="*/ 204146902 w 1"/>
              <a:gd name="T1" fmla="*/ 0 h 1"/>
              <a:gd name="T2" fmla="*/ 0 w 1"/>
              <a:gd name="T3" fmla="*/ 0 h 1"/>
              <a:gd name="T4" fmla="*/ 0 w 1"/>
              <a:gd name="T5" fmla="*/ 0 h 1"/>
              <a:gd name="T6" fmla="*/ 0 w 1"/>
              <a:gd name="T7" fmla="*/ 204118327 h 1"/>
              <a:gd name="T8" fmla="*/ 204146902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71" name="Freeform 87"/>
          <p:cNvSpPr>
            <a:spLocks/>
          </p:cNvSpPr>
          <p:nvPr/>
        </p:nvSpPr>
        <p:spPr bwMode="auto">
          <a:xfrm>
            <a:off x="1174750" y="4810125"/>
            <a:ext cx="58738" cy="85725"/>
          </a:xfrm>
          <a:custGeom>
            <a:avLst/>
            <a:gdLst>
              <a:gd name="T0" fmla="*/ 862537979 w 4"/>
              <a:gd name="T1" fmla="*/ 1020670547 h 6"/>
              <a:gd name="T2" fmla="*/ 0 w 4"/>
              <a:gd name="T3" fmla="*/ 0 h 6"/>
              <a:gd name="T4" fmla="*/ 431268990 w 4"/>
              <a:gd name="T5" fmla="*/ 1224795995 h 6"/>
              <a:gd name="T6" fmla="*/ 646896199 w 4"/>
              <a:gd name="T7" fmla="*/ 1224795995 h 6"/>
              <a:gd name="T8" fmla="*/ 862537979 w 4"/>
              <a:gd name="T9" fmla="*/ 1020670547 h 6"/>
              <a:gd name="T10" fmla="*/ 0 60000 65536"/>
              <a:gd name="T11" fmla="*/ 0 60000 65536"/>
              <a:gd name="T12" fmla="*/ 0 60000 65536"/>
              <a:gd name="T13" fmla="*/ 0 60000 65536"/>
              <a:gd name="T14" fmla="*/ 0 60000 65536"/>
              <a:gd name="T15" fmla="*/ 0 w 4"/>
              <a:gd name="T16" fmla="*/ 0 h 6"/>
              <a:gd name="T17" fmla="*/ 4 w 4"/>
              <a:gd name="T18" fmla="*/ 6 h 6"/>
            </a:gdLst>
            <a:ahLst/>
            <a:cxnLst>
              <a:cxn ang="T10">
                <a:pos x="T0" y="T1"/>
              </a:cxn>
              <a:cxn ang="T11">
                <a:pos x="T2" y="T3"/>
              </a:cxn>
              <a:cxn ang="T12">
                <a:pos x="T4" y="T5"/>
              </a:cxn>
              <a:cxn ang="T13">
                <a:pos x="T6" y="T7"/>
              </a:cxn>
              <a:cxn ang="T14">
                <a:pos x="T8" y="T9"/>
              </a:cxn>
            </a:cxnLst>
            <a:rect l="T15" t="T16" r="T17" b="T18"/>
            <a:pathLst>
              <a:path w="4" h="6">
                <a:moveTo>
                  <a:pt x="4" y="5"/>
                </a:moveTo>
                <a:lnTo>
                  <a:pt x="0" y="0"/>
                </a:lnTo>
                <a:lnTo>
                  <a:pt x="2" y="6"/>
                </a:lnTo>
                <a:lnTo>
                  <a:pt x="3" y="6"/>
                </a:lnTo>
                <a:lnTo>
                  <a:pt x="4" y="5"/>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72" name="Freeform 88"/>
          <p:cNvSpPr>
            <a:spLocks/>
          </p:cNvSpPr>
          <p:nvPr/>
        </p:nvSpPr>
        <p:spPr bwMode="auto">
          <a:xfrm>
            <a:off x="1174750" y="4810125"/>
            <a:ext cx="58738" cy="85725"/>
          </a:xfrm>
          <a:custGeom>
            <a:avLst/>
            <a:gdLst>
              <a:gd name="T0" fmla="*/ 93247355 w 37"/>
              <a:gd name="T1" fmla="*/ 113407843 h 54"/>
              <a:gd name="T2" fmla="*/ 0 w 37"/>
              <a:gd name="T3" fmla="*/ 0 h 54"/>
              <a:gd name="T4" fmla="*/ 47884163 w 37"/>
              <a:gd name="T5" fmla="*/ 136088449 h 54"/>
              <a:gd name="T6" fmla="*/ 70564971 w 37"/>
              <a:gd name="T7" fmla="*/ 136088449 h 54"/>
              <a:gd name="T8" fmla="*/ 93247355 w 37"/>
              <a:gd name="T9" fmla="*/ 113407843 h 54"/>
              <a:gd name="T10" fmla="*/ 0 60000 65536"/>
              <a:gd name="T11" fmla="*/ 0 60000 65536"/>
              <a:gd name="T12" fmla="*/ 0 60000 65536"/>
              <a:gd name="T13" fmla="*/ 0 60000 65536"/>
              <a:gd name="T14" fmla="*/ 0 60000 65536"/>
              <a:gd name="T15" fmla="*/ 0 w 37"/>
              <a:gd name="T16" fmla="*/ 0 h 54"/>
              <a:gd name="T17" fmla="*/ 37 w 37"/>
              <a:gd name="T18" fmla="*/ 54 h 54"/>
            </a:gdLst>
            <a:ahLst/>
            <a:cxnLst>
              <a:cxn ang="T10">
                <a:pos x="T0" y="T1"/>
              </a:cxn>
              <a:cxn ang="T11">
                <a:pos x="T2" y="T3"/>
              </a:cxn>
              <a:cxn ang="T12">
                <a:pos x="T4" y="T5"/>
              </a:cxn>
              <a:cxn ang="T13">
                <a:pos x="T6" y="T7"/>
              </a:cxn>
              <a:cxn ang="T14">
                <a:pos x="T8" y="T9"/>
              </a:cxn>
            </a:cxnLst>
            <a:rect l="T15" t="T16" r="T17" b="T18"/>
            <a:pathLst>
              <a:path w="37" h="54">
                <a:moveTo>
                  <a:pt x="37" y="45"/>
                </a:moveTo>
                <a:lnTo>
                  <a:pt x="0" y="0"/>
                </a:lnTo>
                <a:lnTo>
                  <a:pt x="19" y="54"/>
                </a:lnTo>
                <a:lnTo>
                  <a:pt x="28" y="54"/>
                </a:lnTo>
                <a:lnTo>
                  <a:pt x="37" y="45"/>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73" name="Freeform 89"/>
          <p:cNvSpPr>
            <a:spLocks/>
          </p:cNvSpPr>
          <p:nvPr/>
        </p:nvSpPr>
        <p:spPr bwMode="auto">
          <a:xfrm>
            <a:off x="1219200" y="4895850"/>
            <a:ext cx="1162050" cy="458787"/>
          </a:xfrm>
          <a:custGeom>
            <a:avLst/>
            <a:gdLst>
              <a:gd name="T0" fmla="*/ 2147483647 w 81"/>
              <a:gd name="T1" fmla="*/ 2147483647 h 32"/>
              <a:gd name="T2" fmla="*/ 2147483647 w 81"/>
              <a:gd name="T3" fmla="*/ 2147483647 h 32"/>
              <a:gd name="T4" fmla="*/ 2147483647 w 81"/>
              <a:gd name="T5" fmla="*/ 2147483647 h 32"/>
              <a:gd name="T6" fmla="*/ 2147483647 w 81"/>
              <a:gd name="T7" fmla="*/ 2147483647 h 32"/>
              <a:gd name="T8" fmla="*/ 2147483647 w 81"/>
              <a:gd name="T9" fmla="*/ 2147483647 h 32"/>
              <a:gd name="T10" fmla="*/ 2147483647 w 81"/>
              <a:gd name="T11" fmla="*/ 2147483647 h 32"/>
              <a:gd name="T12" fmla="*/ 2147483647 w 81"/>
              <a:gd name="T13" fmla="*/ 2147483647 h 32"/>
              <a:gd name="T14" fmla="*/ 2147483647 w 81"/>
              <a:gd name="T15" fmla="*/ 2147483647 h 32"/>
              <a:gd name="T16" fmla="*/ 2147483647 w 81"/>
              <a:gd name="T17" fmla="*/ 2147483647 h 32"/>
              <a:gd name="T18" fmla="*/ 2058162827 w 81"/>
              <a:gd name="T19" fmla="*/ 2147483647 h 32"/>
              <a:gd name="T20" fmla="*/ 1029074240 w 81"/>
              <a:gd name="T21" fmla="*/ 1849972121 h 32"/>
              <a:gd name="T22" fmla="*/ 0 w 81"/>
              <a:gd name="T23" fmla="*/ 0 h 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1"/>
              <a:gd name="T37" fmla="*/ 0 h 32"/>
              <a:gd name="T38" fmla="*/ 81 w 81"/>
              <a:gd name="T39" fmla="*/ 32 h 3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1" h="32">
                <a:moveTo>
                  <a:pt x="81" y="32"/>
                </a:moveTo>
                <a:lnTo>
                  <a:pt x="63" y="32"/>
                </a:lnTo>
                <a:lnTo>
                  <a:pt x="25" y="32"/>
                </a:lnTo>
                <a:lnTo>
                  <a:pt x="23" y="32"/>
                </a:lnTo>
                <a:lnTo>
                  <a:pt x="21" y="32"/>
                </a:lnTo>
                <a:lnTo>
                  <a:pt x="20" y="31"/>
                </a:lnTo>
                <a:lnTo>
                  <a:pt x="18" y="30"/>
                </a:lnTo>
                <a:lnTo>
                  <a:pt x="16" y="27"/>
                </a:lnTo>
                <a:lnTo>
                  <a:pt x="14" y="23"/>
                </a:lnTo>
                <a:lnTo>
                  <a:pt x="10" y="17"/>
                </a:lnTo>
                <a:lnTo>
                  <a:pt x="5" y="9"/>
                </a:lnTo>
                <a:lnTo>
                  <a:pt x="0"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74" name="Freeform 90"/>
          <p:cNvSpPr>
            <a:spLocks/>
          </p:cNvSpPr>
          <p:nvPr/>
        </p:nvSpPr>
        <p:spPr bwMode="auto">
          <a:xfrm>
            <a:off x="1174750" y="4321175"/>
            <a:ext cx="58738" cy="87312"/>
          </a:xfrm>
          <a:custGeom>
            <a:avLst/>
            <a:gdLst>
              <a:gd name="T0" fmla="*/ 431268990 w 4"/>
              <a:gd name="T1" fmla="*/ 0 h 6"/>
              <a:gd name="T2" fmla="*/ 0 w 4"/>
              <a:gd name="T3" fmla="*/ 1270564275 h 6"/>
              <a:gd name="T4" fmla="*/ 862537979 w 4"/>
              <a:gd name="T5" fmla="*/ 211760694 h 6"/>
              <a:gd name="T6" fmla="*/ 646896199 w 4"/>
              <a:gd name="T7" fmla="*/ 211760694 h 6"/>
              <a:gd name="T8" fmla="*/ 431268990 w 4"/>
              <a:gd name="T9" fmla="*/ 0 h 6"/>
              <a:gd name="T10" fmla="*/ 0 60000 65536"/>
              <a:gd name="T11" fmla="*/ 0 60000 65536"/>
              <a:gd name="T12" fmla="*/ 0 60000 65536"/>
              <a:gd name="T13" fmla="*/ 0 60000 65536"/>
              <a:gd name="T14" fmla="*/ 0 60000 65536"/>
              <a:gd name="T15" fmla="*/ 0 w 4"/>
              <a:gd name="T16" fmla="*/ 0 h 6"/>
              <a:gd name="T17" fmla="*/ 4 w 4"/>
              <a:gd name="T18" fmla="*/ 6 h 6"/>
            </a:gdLst>
            <a:ahLst/>
            <a:cxnLst>
              <a:cxn ang="T10">
                <a:pos x="T0" y="T1"/>
              </a:cxn>
              <a:cxn ang="T11">
                <a:pos x="T2" y="T3"/>
              </a:cxn>
              <a:cxn ang="T12">
                <a:pos x="T4" y="T5"/>
              </a:cxn>
              <a:cxn ang="T13">
                <a:pos x="T6" y="T7"/>
              </a:cxn>
              <a:cxn ang="T14">
                <a:pos x="T8" y="T9"/>
              </a:cxn>
            </a:cxnLst>
            <a:rect l="T15" t="T16" r="T17" b="T18"/>
            <a:pathLst>
              <a:path w="4" h="6">
                <a:moveTo>
                  <a:pt x="2" y="0"/>
                </a:moveTo>
                <a:lnTo>
                  <a:pt x="0" y="6"/>
                </a:lnTo>
                <a:lnTo>
                  <a:pt x="4" y="1"/>
                </a:lnTo>
                <a:lnTo>
                  <a:pt x="3" y="1"/>
                </a:lnTo>
                <a:lnTo>
                  <a:pt x="2"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75" name="Freeform 91"/>
          <p:cNvSpPr>
            <a:spLocks/>
          </p:cNvSpPr>
          <p:nvPr/>
        </p:nvSpPr>
        <p:spPr bwMode="auto">
          <a:xfrm>
            <a:off x="1174750" y="4321175"/>
            <a:ext cx="58738" cy="87312"/>
          </a:xfrm>
          <a:custGeom>
            <a:avLst/>
            <a:gdLst>
              <a:gd name="T0" fmla="*/ 47884163 w 37"/>
              <a:gd name="T1" fmla="*/ 0 h 55"/>
              <a:gd name="T2" fmla="*/ 0 w 37"/>
              <a:gd name="T3" fmla="*/ 138607017 h 55"/>
              <a:gd name="T4" fmla="*/ 93247355 w 37"/>
              <a:gd name="T5" fmla="*/ 22680483 h 55"/>
              <a:gd name="T6" fmla="*/ 70564971 w 37"/>
              <a:gd name="T7" fmla="*/ 22680483 h 55"/>
              <a:gd name="T8" fmla="*/ 47884163 w 37"/>
              <a:gd name="T9" fmla="*/ 0 h 55"/>
              <a:gd name="T10" fmla="*/ 0 60000 65536"/>
              <a:gd name="T11" fmla="*/ 0 60000 65536"/>
              <a:gd name="T12" fmla="*/ 0 60000 65536"/>
              <a:gd name="T13" fmla="*/ 0 60000 65536"/>
              <a:gd name="T14" fmla="*/ 0 60000 65536"/>
              <a:gd name="T15" fmla="*/ 0 w 37"/>
              <a:gd name="T16" fmla="*/ 0 h 55"/>
              <a:gd name="T17" fmla="*/ 37 w 37"/>
              <a:gd name="T18" fmla="*/ 55 h 55"/>
            </a:gdLst>
            <a:ahLst/>
            <a:cxnLst>
              <a:cxn ang="T10">
                <a:pos x="T0" y="T1"/>
              </a:cxn>
              <a:cxn ang="T11">
                <a:pos x="T2" y="T3"/>
              </a:cxn>
              <a:cxn ang="T12">
                <a:pos x="T4" y="T5"/>
              </a:cxn>
              <a:cxn ang="T13">
                <a:pos x="T6" y="T7"/>
              </a:cxn>
              <a:cxn ang="T14">
                <a:pos x="T8" y="T9"/>
              </a:cxn>
            </a:cxnLst>
            <a:rect l="T15" t="T16" r="T17" b="T18"/>
            <a:pathLst>
              <a:path w="37" h="55">
                <a:moveTo>
                  <a:pt x="19" y="0"/>
                </a:moveTo>
                <a:lnTo>
                  <a:pt x="0" y="55"/>
                </a:lnTo>
                <a:lnTo>
                  <a:pt x="37" y="9"/>
                </a:lnTo>
                <a:lnTo>
                  <a:pt x="28" y="9"/>
                </a:lnTo>
                <a:lnTo>
                  <a:pt x="19"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76" name="Freeform 92"/>
          <p:cNvSpPr>
            <a:spLocks/>
          </p:cNvSpPr>
          <p:nvPr/>
        </p:nvSpPr>
        <p:spPr bwMode="auto">
          <a:xfrm>
            <a:off x="1219200" y="3862387"/>
            <a:ext cx="1162050" cy="473075"/>
          </a:xfrm>
          <a:custGeom>
            <a:avLst/>
            <a:gdLst>
              <a:gd name="T0" fmla="*/ 2147483647 w 81"/>
              <a:gd name="T1" fmla="*/ 0 h 33"/>
              <a:gd name="T2" fmla="*/ 2147483647 w 81"/>
              <a:gd name="T3" fmla="*/ 0 h 33"/>
              <a:gd name="T4" fmla="*/ 2147483647 w 81"/>
              <a:gd name="T5" fmla="*/ 0 h 33"/>
              <a:gd name="T6" fmla="*/ 2147483647 w 81"/>
              <a:gd name="T7" fmla="*/ 0 h 33"/>
              <a:gd name="T8" fmla="*/ 2147483647 w 81"/>
              <a:gd name="T9" fmla="*/ 0 h 33"/>
              <a:gd name="T10" fmla="*/ 2147483647 w 81"/>
              <a:gd name="T11" fmla="*/ 205515209 h 33"/>
              <a:gd name="T12" fmla="*/ 2147483647 w 81"/>
              <a:gd name="T13" fmla="*/ 616531349 h 33"/>
              <a:gd name="T14" fmla="*/ 2147483647 w 81"/>
              <a:gd name="T15" fmla="*/ 1233062698 h 33"/>
              <a:gd name="T16" fmla="*/ 2147483647 w 81"/>
              <a:gd name="T17" fmla="*/ 2055095088 h 33"/>
              <a:gd name="T18" fmla="*/ 2058162827 w 81"/>
              <a:gd name="T19" fmla="*/ 2147483647 h 33"/>
              <a:gd name="T20" fmla="*/ 1029074240 w 81"/>
              <a:gd name="T21" fmla="*/ 2147483647 h 33"/>
              <a:gd name="T22" fmla="*/ 0 w 81"/>
              <a:gd name="T23" fmla="*/ 2147483647 h 3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1"/>
              <a:gd name="T37" fmla="*/ 0 h 33"/>
              <a:gd name="T38" fmla="*/ 81 w 81"/>
              <a:gd name="T39" fmla="*/ 33 h 3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1" h="33">
                <a:moveTo>
                  <a:pt x="81" y="0"/>
                </a:moveTo>
                <a:lnTo>
                  <a:pt x="63" y="0"/>
                </a:lnTo>
                <a:lnTo>
                  <a:pt x="25" y="0"/>
                </a:lnTo>
                <a:lnTo>
                  <a:pt x="23" y="0"/>
                </a:lnTo>
                <a:lnTo>
                  <a:pt x="21" y="0"/>
                </a:lnTo>
                <a:lnTo>
                  <a:pt x="20" y="1"/>
                </a:lnTo>
                <a:lnTo>
                  <a:pt x="18" y="3"/>
                </a:lnTo>
                <a:lnTo>
                  <a:pt x="16" y="6"/>
                </a:lnTo>
                <a:lnTo>
                  <a:pt x="14" y="10"/>
                </a:lnTo>
                <a:lnTo>
                  <a:pt x="10" y="16"/>
                </a:lnTo>
                <a:lnTo>
                  <a:pt x="5" y="23"/>
                </a:lnTo>
                <a:lnTo>
                  <a:pt x="0" y="33"/>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77" name="Freeform 93"/>
          <p:cNvSpPr>
            <a:spLocks/>
          </p:cNvSpPr>
          <p:nvPr/>
        </p:nvSpPr>
        <p:spPr bwMode="auto">
          <a:xfrm>
            <a:off x="1074738" y="4235450"/>
            <a:ext cx="57150" cy="85725"/>
          </a:xfrm>
          <a:custGeom>
            <a:avLst/>
            <a:gdLst>
              <a:gd name="T0" fmla="*/ 204139758 w 4"/>
              <a:gd name="T1" fmla="*/ 0 h 6"/>
              <a:gd name="T2" fmla="*/ 0 w 4"/>
              <a:gd name="T3" fmla="*/ 1224795995 h 6"/>
              <a:gd name="T4" fmla="*/ 816530459 w 4"/>
              <a:gd name="T5" fmla="*/ 204139791 h 6"/>
              <a:gd name="T6" fmla="*/ 408265229 w 4"/>
              <a:gd name="T7" fmla="*/ 0 h 6"/>
              <a:gd name="T8" fmla="*/ 204139758 w 4"/>
              <a:gd name="T9" fmla="*/ 0 h 6"/>
              <a:gd name="T10" fmla="*/ 0 60000 65536"/>
              <a:gd name="T11" fmla="*/ 0 60000 65536"/>
              <a:gd name="T12" fmla="*/ 0 60000 65536"/>
              <a:gd name="T13" fmla="*/ 0 60000 65536"/>
              <a:gd name="T14" fmla="*/ 0 60000 65536"/>
              <a:gd name="T15" fmla="*/ 0 w 4"/>
              <a:gd name="T16" fmla="*/ 0 h 6"/>
              <a:gd name="T17" fmla="*/ 4 w 4"/>
              <a:gd name="T18" fmla="*/ 6 h 6"/>
            </a:gdLst>
            <a:ahLst/>
            <a:cxnLst>
              <a:cxn ang="T10">
                <a:pos x="T0" y="T1"/>
              </a:cxn>
              <a:cxn ang="T11">
                <a:pos x="T2" y="T3"/>
              </a:cxn>
              <a:cxn ang="T12">
                <a:pos x="T4" y="T5"/>
              </a:cxn>
              <a:cxn ang="T13">
                <a:pos x="T6" y="T7"/>
              </a:cxn>
              <a:cxn ang="T14">
                <a:pos x="T8" y="T9"/>
              </a:cxn>
            </a:cxnLst>
            <a:rect l="T15" t="T16" r="T17" b="T18"/>
            <a:pathLst>
              <a:path w="4" h="6">
                <a:moveTo>
                  <a:pt x="1" y="0"/>
                </a:moveTo>
                <a:lnTo>
                  <a:pt x="0" y="6"/>
                </a:lnTo>
                <a:lnTo>
                  <a:pt x="4" y="1"/>
                </a:lnTo>
                <a:lnTo>
                  <a:pt x="2" y="0"/>
                </a:lnTo>
                <a:lnTo>
                  <a:pt x="1" y="0"/>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78" name="Freeform 94"/>
          <p:cNvSpPr>
            <a:spLocks/>
          </p:cNvSpPr>
          <p:nvPr/>
        </p:nvSpPr>
        <p:spPr bwMode="auto">
          <a:xfrm>
            <a:off x="1074738" y="4235450"/>
            <a:ext cx="57150" cy="85725"/>
          </a:xfrm>
          <a:custGeom>
            <a:avLst/>
            <a:gdLst>
              <a:gd name="T0" fmla="*/ 22682197 w 36"/>
              <a:gd name="T1" fmla="*/ 0 h 54"/>
              <a:gd name="T2" fmla="*/ 0 w 36"/>
              <a:gd name="T3" fmla="*/ 136088449 h 54"/>
              <a:gd name="T4" fmla="*/ 90725611 w 36"/>
              <a:gd name="T5" fmla="*/ 22682200 h 54"/>
              <a:gd name="T6" fmla="*/ 45362806 w 36"/>
              <a:gd name="T7" fmla="*/ 0 h 54"/>
              <a:gd name="T8" fmla="*/ 22682197 w 36"/>
              <a:gd name="T9" fmla="*/ 0 h 54"/>
              <a:gd name="T10" fmla="*/ 0 60000 65536"/>
              <a:gd name="T11" fmla="*/ 0 60000 65536"/>
              <a:gd name="T12" fmla="*/ 0 60000 65536"/>
              <a:gd name="T13" fmla="*/ 0 60000 65536"/>
              <a:gd name="T14" fmla="*/ 0 60000 65536"/>
              <a:gd name="T15" fmla="*/ 0 w 36"/>
              <a:gd name="T16" fmla="*/ 0 h 54"/>
              <a:gd name="T17" fmla="*/ 36 w 36"/>
              <a:gd name="T18" fmla="*/ 54 h 54"/>
            </a:gdLst>
            <a:ahLst/>
            <a:cxnLst>
              <a:cxn ang="T10">
                <a:pos x="T0" y="T1"/>
              </a:cxn>
              <a:cxn ang="T11">
                <a:pos x="T2" y="T3"/>
              </a:cxn>
              <a:cxn ang="T12">
                <a:pos x="T4" y="T5"/>
              </a:cxn>
              <a:cxn ang="T13">
                <a:pos x="T6" y="T7"/>
              </a:cxn>
              <a:cxn ang="T14">
                <a:pos x="T8" y="T9"/>
              </a:cxn>
            </a:cxnLst>
            <a:rect l="T15" t="T16" r="T17" b="T18"/>
            <a:pathLst>
              <a:path w="36" h="54">
                <a:moveTo>
                  <a:pt x="9" y="0"/>
                </a:moveTo>
                <a:lnTo>
                  <a:pt x="0" y="54"/>
                </a:lnTo>
                <a:lnTo>
                  <a:pt x="36" y="9"/>
                </a:lnTo>
                <a:lnTo>
                  <a:pt x="18" y="0"/>
                </a:lnTo>
                <a:lnTo>
                  <a:pt x="9"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79" name="Freeform 95"/>
          <p:cNvSpPr>
            <a:spLocks/>
          </p:cNvSpPr>
          <p:nvPr/>
        </p:nvSpPr>
        <p:spPr bwMode="auto">
          <a:xfrm>
            <a:off x="1117600" y="3617912"/>
            <a:ext cx="1263650" cy="617538"/>
          </a:xfrm>
          <a:custGeom>
            <a:avLst/>
            <a:gdLst>
              <a:gd name="T0" fmla="*/ 2147483647 w 88"/>
              <a:gd name="T1" fmla="*/ 0 h 43"/>
              <a:gd name="T2" fmla="*/ 2147483647 w 88"/>
              <a:gd name="T3" fmla="*/ 0 h 43"/>
              <a:gd name="T4" fmla="*/ 2147483647 w 88"/>
              <a:gd name="T5" fmla="*/ 0 h 43"/>
              <a:gd name="T6" fmla="*/ 2147483647 w 88"/>
              <a:gd name="T7" fmla="*/ 0 h 43"/>
              <a:gd name="T8" fmla="*/ 2147483647 w 88"/>
              <a:gd name="T9" fmla="*/ 0 h 43"/>
              <a:gd name="T10" fmla="*/ 2147483647 w 88"/>
              <a:gd name="T11" fmla="*/ 206243314 h 43"/>
              <a:gd name="T12" fmla="*/ 2147483647 w 88"/>
              <a:gd name="T13" fmla="*/ 618744358 h 43"/>
              <a:gd name="T14" fmla="*/ 2147483647 w 88"/>
              <a:gd name="T15" fmla="*/ 1443731974 h 43"/>
              <a:gd name="T16" fmla="*/ 2147483647 w 88"/>
              <a:gd name="T17" fmla="*/ 2062476556 h 43"/>
              <a:gd name="T18" fmla="*/ 2147483647 w 88"/>
              <a:gd name="T19" fmla="*/ 2147483647 h 43"/>
              <a:gd name="T20" fmla="*/ 2147483647 w 88"/>
              <a:gd name="T21" fmla="*/ 2147483647 h 43"/>
              <a:gd name="T22" fmla="*/ 2147483647 w 88"/>
              <a:gd name="T23" fmla="*/ 2147483647 h 43"/>
              <a:gd name="T24" fmla="*/ 2062004149 w 88"/>
              <a:gd name="T25" fmla="*/ 2147483647 h 43"/>
              <a:gd name="T26" fmla="*/ 1649594434 w 88"/>
              <a:gd name="T27" fmla="*/ 2147483647 h 43"/>
              <a:gd name="T28" fmla="*/ 824804397 w 88"/>
              <a:gd name="T29" fmla="*/ 2147483647 h 43"/>
              <a:gd name="T30" fmla="*/ 0 w 88"/>
              <a:gd name="T31" fmla="*/ 2147483647 h 4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8"/>
              <a:gd name="T49" fmla="*/ 0 h 43"/>
              <a:gd name="T50" fmla="*/ 88 w 88"/>
              <a:gd name="T51" fmla="*/ 43 h 4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8" h="43">
                <a:moveTo>
                  <a:pt x="88" y="0"/>
                </a:moveTo>
                <a:lnTo>
                  <a:pt x="68" y="0"/>
                </a:lnTo>
                <a:lnTo>
                  <a:pt x="25" y="0"/>
                </a:lnTo>
                <a:lnTo>
                  <a:pt x="23" y="0"/>
                </a:lnTo>
                <a:lnTo>
                  <a:pt x="21" y="0"/>
                </a:lnTo>
                <a:lnTo>
                  <a:pt x="20" y="1"/>
                </a:lnTo>
                <a:lnTo>
                  <a:pt x="19" y="3"/>
                </a:lnTo>
                <a:lnTo>
                  <a:pt x="17" y="7"/>
                </a:lnTo>
                <a:lnTo>
                  <a:pt x="16" y="10"/>
                </a:lnTo>
                <a:lnTo>
                  <a:pt x="15" y="12"/>
                </a:lnTo>
                <a:lnTo>
                  <a:pt x="13" y="14"/>
                </a:lnTo>
                <a:lnTo>
                  <a:pt x="12" y="17"/>
                </a:lnTo>
                <a:lnTo>
                  <a:pt x="10" y="21"/>
                </a:lnTo>
                <a:lnTo>
                  <a:pt x="8" y="26"/>
                </a:lnTo>
                <a:lnTo>
                  <a:pt x="4" y="34"/>
                </a:lnTo>
                <a:lnTo>
                  <a:pt x="0" y="43"/>
                </a:lnTo>
              </a:path>
            </a:pathLst>
          </a:custGeom>
          <a:noFill/>
          <a:ln w="1428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a:p>
        </p:txBody>
      </p:sp>
      <p:sp>
        <p:nvSpPr>
          <p:cNvPr id="67680" name="Rectangle 96"/>
          <p:cNvSpPr>
            <a:spLocks noChangeArrowheads="1"/>
          </p:cNvSpPr>
          <p:nvPr/>
        </p:nvSpPr>
        <p:spPr bwMode="auto">
          <a:xfrm>
            <a:off x="3392487" y="6629400"/>
            <a:ext cx="1716088"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Physical address in main memory</a:t>
            </a:r>
            <a:endParaRPr lang="en-CA" altLang="en-US" sz="2400" dirty="0">
              <a:latin typeface="Corbel" panose="020B0503020204020204" pitchFamily="34" charset="0"/>
            </a:endParaRPr>
          </a:p>
        </p:txBody>
      </p:sp>
      <p:sp>
        <p:nvSpPr>
          <p:cNvPr id="67681" name="Text Box 98"/>
          <p:cNvSpPr txBox="1">
            <a:spLocks noChangeArrowheads="1"/>
          </p:cNvSpPr>
          <p:nvPr/>
        </p:nvSpPr>
        <p:spPr bwMode="auto">
          <a:xfrm>
            <a:off x="5634924" y="1801746"/>
            <a:ext cx="24765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i="1" u="sng" dirty="0">
                <a:latin typeface="Corbel" panose="020B0503020204020204" pitchFamily="34" charset="0"/>
              </a:rPr>
              <a:t>Associative-mapped TLB</a:t>
            </a:r>
          </a:p>
        </p:txBody>
      </p:sp>
      <p:sp>
        <p:nvSpPr>
          <p:cNvPr id="67682" name="Text Box 99"/>
          <p:cNvSpPr txBox="1">
            <a:spLocks noChangeArrowheads="1"/>
          </p:cNvSpPr>
          <p:nvPr/>
        </p:nvSpPr>
        <p:spPr bwMode="auto">
          <a:xfrm>
            <a:off x="5181600" y="2244779"/>
            <a:ext cx="3733800"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i="1" dirty="0">
                <a:latin typeface="Corbel" panose="020B0503020204020204" pitchFamily="34" charset="0"/>
              </a:rPr>
              <a:t>High-order bits of the virtual address </a:t>
            </a:r>
          </a:p>
          <a:p>
            <a:pPr eaLnBrk="1" hangingPunct="1"/>
            <a:r>
              <a:rPr lang="en-US" altLang="en-US" i="1" dirty="0">
                <a:latin typeface="Corbel" panose="020B0503020204020204" pitchFamily="34" charset="0"/>
              </a:rPr>
              <a:t>generated by the processor select the </a:t>
            </a:r>
          </a:p>
          <a:p>
            <a:pPr eaLnBrk="1" hangingPunct="1"/>
            <a:r>
              <a:rPr lang="en-US" altLang="en-US" i="1" dirty="0">
                <a:latin typeface="Corbel" panose="020B0503020204020204" pitchFamily="34" charset="0"/>
              </a:rPr>
              <a:t>virtual page.</a:t>
            </a:r>
          </a:p>
          <a:p>
            <a:pPr eaLnBrk="1" hangingPunct="1"/>
            <a:r>
              <a:rPr lang="en-US" altLang="en-US" i="1" dirty="0">
                <a:latin typeface="Corbel" panose="020B0503020204020204" pitchFamily="34" charset="0"/>
              </a:rPr>
              <a:t>These bits are compared to the virtual </a:t>
            </a:r>
          </a:p>
          <a:p>
            <a:pPr eaLnBrk="1" hangingPunct="1"/>
            <a:r>
              <a:rPr lang="en-US" altLang="en-US" i="1" dirty="0">
                <a:latin typeface="Corbel" panose="020B0503020204020204" pitchFamily="34" charset="0"/>
              </a:rPr>
              <a:t>page numbers in the TLB.</a:t>
            </a:r>
          </a:p>
          <a:p>
            <a:pPr eaLnBrk="1" hangingPunct="1"/>
            <a:r>
              <a:rPr lang="en-US" altLang="en-US" i="1" dirty="0">
                <a:latin typeface="Corbel" panose="020B0503020204020204" pitchFamily="34" charset="0"/>
              </a:rPr>
              <a:t>If there is a match, a hit occurs and </a:t>
            </a:r>
          </a:p>
          <a:p>
            <a:pPr eaLnBrk="1" hangingPunct="1"/>
            <a:r>
              <a:rPr lang="en-US" altLang="en-US" i="1" dirty="0">
                <a:latin typeface="Corbel" panose="020B0503020204020204" pitchFamily="34" charset="0"/>
              </a:rPr>
              <a:t>the corresponding address of the page</a:t>
            </a:r>
          </a:p>
          <a:p>
            <a:pPr eaLnBrk="1" hangingPunct="1"/>
            <a:r>
              <a:rPr lang="en-US" altLang="en-US" i="1" dirty="0">
                <a:latin typeface="Corbel" panose="020B0503020204020204" pitchFamily="34" charset="0"/>
              </a:rPr>
              <a:t>frame is read. </a:t>
            </a:r>
          </a:p>
          <a:p>
            <a:pPr eaLnBrk="1" hangingPunct="1"/>
            <a:r>
              <a:rPr lang="en-US" altLang="en-US" i="1" dirty="0">
                <a:latin typeface="Corbel" panose="020B0503020204020204" pitchFamily="34" charset="0"/>
              </a:rPr>
              <a:t>If there is no match, a miss occurs </a:t>
            </a:r>
          </a:p>
          <a:p>
            <a:pPr eaLnBrk="1" hangingPunct="1"/>
            <a:r>
              <a:rPr lang="en-US" altLang="en-US" i="1" dirty="0">
                <a:latin typeface="Corbel" panose="020B0503020204020204" pitchFamily="34" charset="0"/>
              </a:rPr>
              <a:t>and the page table within the main </a:t>
            </a:r>
          </a:p>
          <a:p>
            <a:pPr eaLnBrk="1" hangingPunct="1"/>
            <a:r>
              <a:rPr lang="en-US" altLang="en-US" i="1" dirty="0">
                <a:latin typeface="Corbel" panose="020B0503020204020204" pitchFamily="34" charset="0"/>
              </a:rPr>
              <a:t>memory must be consulted.</a:t>
            </a:r>
          </a:p>
          <a:p>
            <a:pPr eaLnBrk="1" hangingPunct="1"/>
            <a:r>
              <a:rPr lang="en-US" altLang="en-US" i="1" dirty="0">
                <a:latin typeface="Corbel" panose="020B0503020204020204" pitchFamily="34" charset="0"/>
              </a:rPr>
              <a:t>Set-associative mapped TLBs are </a:t>
            </a:r>
          </a:p>
          <a:p>
            <a:pPr eaLnBrk="1" hangingPunct="1"/>
            <a:r>
              <a:rPr lang="en-US" altLang="en-US" i="1" dirty="0">
                <a:latin typeface="Corbel" panose="020B0503020204020204" pitchFamily="34" charset="0"/>
              </a:rPr>
              <a:t>found in commercial processors.</a:t>
            </a:r>
          </a:p>
        </p:txBody>
      </p:sp>
      <p:pic>
        <p:nvPicPr>
          <p:cNvPr id="2" name="Picture 1">
            <a:extLst>
              <a:ext uri="{FF2B5EF4-FFF2-40B4-BE49-F238E27FC236}">
                <a16:creationId xmlns:a16="http://schemas.microsoft.com/office/drawing/2014/main" xmlns="" id="{EE23865D-7CAE-4D11-A8BB-1077E2EA4796}"/>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Rectangle 2"/>
          <p:cNvSpPr>
            <a:spLocks noGrp="1" noChangeArrowheads="1"/>
          </p:cNvSpPr>
          <p:nvPr>
            <p:ph type="title"/>
          </p:nvPr>
        </p:nvSpPr>
        <p:spPr>
          <a:xfrm>
            <a:off x="822960" y="286604"/>
            <a:ext cx="64922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458755" name="Rectangle 3"/>
          <p:cNvSpPr>
            <a:spLocks noGrp="1" noChangeArrowheads="1"/>
          </p:cNvSpPr>
          <p:nvPr>
            <p:ph idx="1"/>
          </p:nvPr>
        </p:nvSpPr>
        <p:spPr>
          <a:xfrm>
            <a:off x="533400" y="1219200"/>
            <a:ext cx="8016241" cy="4478866"/>
          </a:xfrm>
        </p:spPr>
        <p:txBody>
          <a:bodyPr rtlCol="0">
            <a:normAutofit fontScale="92500" lnSpcReduction="10000"/>
          </a:bodyPr>
          <a:lstStyle/>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How to keep the entries of the TLB coherent with the contents of the page table in the main memory?</a:t>
            </a:r>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Operating system may change the contents of the page table in the main memory. </a:t>
            </a:r>
          </a:p>
          <a:p>
            <a:pPr marL="731520" lvl="1" indent="-274320" eaLnBrk="1" fontAlgn="auto" hangingPunct="1">
              <a:lnSpc>
                <a:spcPct val="150000"/>
              </a:lnSpc>
              <a:spcAft>
                <a:spcPts val="0"/>
              </a:spcAft>
              <a:buFont typeface="Wingdings"/>
              <a:buChar char=""/>
              <a:defRPr/>
            </a:pPr>
            <a:r>
              <a:rPr lang="en-US" sz="1800" dirty="0">
                <a:solidFill>
                  <a:schemeClr val="tx1"/>
                </a:solidFill>
              </a:rPr>
              <a:t>Simultaneously it must also invalidate the corresponding entries in the TLB.</a:t>
            </a:r>
            <a:r>
              <a:rPr lang="en-US" dirty="0">
                <a:solidFill>
                  <a:schemeClr val="tx1"/>
                </a:solidFill>
              </a:rPr>
              <a:t> </a:t>
            </a:r>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A control bit is provided in the TLB to invalidate an entry. </a:t>
            </a:r>
          </a:p>
          <a:p>
            <a:pPr marL="438912" indent="-320040" eaLnBrk="1" fontAlgn="auto" hangingPunct="1">
              <a:lnSpc>
                <a:spcPct val="150000"/>
              </a:lnSpc>
              <a:spcBef>
                <a:spcPts val="0"/>
              </a:spcBef>
              <a:spcAft>
                <a:spcPts val="0"/>
              </a:spcAft>
              <a:buFont typeface="Wingdings 2"/>
              <a:buChar char=""/>
              <a:defRPr/>
            </a:pPr>
            <a:r>
              <a:rPr lang="en-US" dirty="0">
                <a:solidFill>
                  <a:schemeClr val="tx1"/>
                </a:solidFill>
              </a:rPr>
              <a:t>If an entry is invalidated, then the TLB gets the information for that entry from the page table.</a:t>
            </a:r>
          </a:p>
          <a:p>
            <a:pPr marL="731520" lvl="1" indent="-274320" eaLnBrk="1" fontAlgn="auto" hangingPunct="1">
              <a:lnSpc>
                <a:spcPct val="150000"/>
              </a:lnSpc>
              <a:spcAft>
                <a:spcPts val="0"/>
              </a:spcAft>
              <a:buFont typeface="Wingdings"/>
              <a:buChar char=""/>
              <a:defRPr/>
            </a:pPr>
            <a:r>
              <a:rPr lang="en-US" sz="1800" dirty="0"/>
              <a:t>Follows the same process that it would follow if the entry is not found </a:t>
            </a:r>
          </a:p>
          <a:p>
            <a:pPr marL="731520" lvl="1" indent="-274320" eaLnBrk="1" fontAlgn="auto" hangingPunct="1">
              <a:lnSpc>
                <a:spcPct val="150000"/>
              </a:lnSpc>
              <a:spcAft>
                <a:spcPts val="0"/>
              </a:spcAft>
              <a:buNone/>
              <a:defRPr/>
            </a:pPr>
            <a:r>
              <a:rPr lang="en-US" sz="1800" dirty="0"/>
              <a:t>in the TLB or if a “miss” occurs.</a:t>
            </a:r>
            <a:endParaRPr lang="en-US" dirty="0"/>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299D6E64-3CF9-4415-98E4-A52A8F844AF8}" type="slidenum">
              <a:rPr lang="en-US" altLang="en-US">
                <a:solidFill>
                  <a:srgbClr val="3F3F3F"/>
                </a:solidFill>
                <a:latin typeface="Corbel" panose="020B0503020204020204" pitchFamily="34" charset="0"/>
              </a:rPr>
              <a:pPr algn="l" eaLnBrk="1" hangingPunct="1"/>
              <a:t>71</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C5A90290-1067-469A-B502-794333085754}"/>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Rectangle 2"/>
          <p:cNvSpPr>
            <a:spLocks noGrp="1" noChangeArrowheads="1"/>
          </p:cNvSpPr>
          <p:nvPr>
            <p:ph type="title"/>
          </p:nvPr>
        </p:nvSpPr>
        <p:spPr>
          <a:xfrm>
            <a:off x="822960" y="286604"/>
            <a:ext cx="61112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459779" name="Rectangle 3"/>
          <p:cNvSpPr>
            <a:spLocks noGrp="1" noChangeArrowheads="1"/>
          </p:cNvSpPr>
          <p:nvPr>
            <p:ph idx="1"/>
          </p:nvPr>
        </p:nvSpPr>
        <p:spPr>
          <a:xfrm>
            <a:off x="609600" y="1295400"/>
            <a:ext cx="7772400" cy="4264024"/>
          </a:xfrm>
        </p:spPr>
        <p:txBody>
          <a:bodyPr rtlCol="0">
            <a:normAutofit lnSpcReduction="10000"/>
          </a:bodyPr>
          <a:lstStyle/>
          <a:p>
            <a:pPr marL="438912" indent="-320040" eaLnBrk="1" fontAlgn="auto" hangingPunct="1">
              <a:lnSpc>
                <a:spcPct val="90000"/>
              </a:lnSpc>
              <a:spcBef>
                <a:spcPts val="0"/>
              </a:spcBef>
              <a:spcAft>
                <a:spcPts val="0"/>
              </a:spcAft>
              <a:buFont typeface="Wingdings 2"/>
              <a:buChar char=""/>
              <a:defRPr/>
            </a:pPr>
            <a:r>
              <a:rPr lang="en-US" dirty="0"/>
              <a:t>What happens if a program generates an access to a page that is not in the main memory?</a:t>
            </a:r>
          </a:p>
          <a:p>
            <a:pPr marL="438912" indent="-320040" eaLnBrk="1" fontAlgn="auto" hangingPunct="1">
              <a:lnSpc>
                <a:spcPct val="90000"/>
              </a:lnSpc>
              <a:spcBef>
                <a:spcPts val="0"/>
              </a:spcBef>
              <a:spcAft>
                <a:spcPts val="0"/>
              </a:spcAft>
              <a:buFont typeface="Wingdings 2"/>
              <a:buChar char=""/>
              <a:defRPr/>
            </a:pPr>
            <a:r>
              <a:rPr lang="en-US" dirty="0">
                <a:solidFill>
                  <a:schemeClr val="accent2"/>
                </a:solidFill>
              </a:rPr>
              <a:t>In this case, a page fault is said to occur.</a:t>
            </a:r>
            <a:r>
              <a:rPr lang="en-US" dirty="0"/>
              <a:t> </a:t>
            </a:r>
          </a:p>
          <a:p>
            <a:pPr marL="731520" lvl="1" indent="-274320" eaLnBrk="1" fontAlgn="auto" hangingPunct="1">
              <a:lnSpc>
                <a:spcPct val="90000"/>
              </a:lnSpc>
              <a:spcAft>
                <a:spcPts val="0"/>
              </a:spcAft>
              <a:buFont typeface="Wingdings"/>
              <a:buChar char=""/>
              <a:defRPr/>
            </a:pPr>
            <a:r>
              <a:rPr lang="en-US" sz="1800" dirty="0"/>
              <a:t>Whole page must be brought into the main memory from the disk, before the execution can proceed.</a:t>
            </a:r>
          </a:p>
          <a:p>
            <a:pPr marL="438912" indent="-320040" eaLnBrk="1" fontAlgn="auto" hangingPunct="1">
              <a:lnSpc>
                <a:spcPct val="90000"/>
              </a:lnSpc>
              <a:spcBef>
                <a:spcPts val="0"/>
              </a:spcBef>
              <a:spcAft>
                <a:spcPts val="0"/>
              </a:spcAft>
              <a:buFont typeface="Wingdings 2"/>
              <a:buChar char=""/>
              <a:defRPr/>
            </a:pPr>
            <a:r>
              <a:rPr lang="en-US" dirty="0">
                <a:solidFill>
                  <a:schemeClr val="accent2"/>
                </a:solidFill>
              </a:rPr>
              <a:t>Upon detecting a page fault by the MMU, following actions occur:</a:t>
            </a:r>
            <a:endParaRPr lang="en-US" sz="1800" dirty="0">
              <a:solidFill>
                <a:schemeClr val="accent2"/>
              </a:solidFill>
            </a:endParaRPr>
          </a:p>
          <a:p>
            <a:pPr marL="731520" lvl="1" indent="-274320" eaLnBrk="1" fontAlgn="auto" hangingPunct="1">
              <a:lnSpc>
                <a:spcPct val="90000"/>
              </a:lnSpc>
              <a:spcAft>
                <a:spcPts val="0"/>
              </a:spcAft>
              <a:buFont typeface="Wingdings"/>
              <a:buChar char=""/>
              <a:defRPr/>
            </a:pPr>
            <a:r>
              <a:rPr lang="en-US" sz="1800" dirty="0"/>
              <a:t>MMU asks the operating system to intervene by raising an exception. </a:t>
            </a:r>
          </a:p>
          <a:p>
            <a:pPr marL="731520" lvl="1" indent="-274320" eaLnBrk="1" fontAlgn="auto" hangingPunct="1">
              <a:lnSpc>
                <a:spcPct val="90000"/>
              </a:lnSpc>
              <a:spcAft>
                <a:spcPts val="0"/>
              </a:spcAft>
              <a:buFont typeface="Wingdings"/>
              <a:buChar char=""/>
              <a:defRPr/>
            </a:pPr>
            <a:r>
              <a:rPr lang="en-US" sz="1800" dirty="0"/>
              <a:t>Processing of the active task which caused the page fault is interrupted. </a:t>
            </a:r>
          </a:p>
          <a:p>
            <a:pPr marL="731520" lvl="1" indent="-274320" eaLnBrk="1" fontAlgn="auto" hangingPunct="1">
              <a:lnSpc>
                <a:spcPct val="90000"/>
              </a:lnSpc>
              <a:spcAft>
                <a:spcPts val="0"/>
              </a:spcAft>
              <a:buFont typeface="Wingdings"/>
              <a:buChar char=""/>
              <a:defRPr/>
            </a:pPr>
            <a:r>
              <a:rPr lang="en-US" sz="1800" dirty="0"/>
              <a:t>Control is transferred to the operating system. </a:t>
            </a:r>
          </a:p>
          <a:p>
            <a:pPr marL="731520" lvl="1" indent="-274320" eaLnBrk="1" fontAlgn="auto" hangingPunct="1">
              <a:lnSpc>
                <a:spcPct val="90000"/>
              </a:lnSpc>
              <a:spcAft>
                <a:spcPts val="0"/>
              </a:spcAft>
              <a:buFont typeface="Wingdings"/>
              <a:buChar char=""/>
              <a:defRPr/>
            </a:pPr>
            <a:r>
              <a:rPr lang="en-US" sz="1800" dirty="0"/>
              <a:t>Operating system copies the requested page from secondary storage to the main memory. </a:t>
            </a:r>
          </a:p>
          <a:p>
            <a:pPr marL="731520" lvl="1" indent="-274320" eaLnBrk="1" fontAlgn="auto" hangingPunct="1">
              <a:lnSpc>
                <a:spcPct val="90000"/>
              </a:lnSpc>
              <a:spcAft>
                <a:spcPts val="0"/>
              </a:spcAft>
              <a:buFont typeface="Wingdings"/>
              <a:buChar char=""/>
              <a:defRPr/>
            </a:pPr>
            <a:r>
              <a:rPr lang="en-US" sz="1800" dirty="0"/>
              <a:t>Once the page is copied, control is returned to the task which was interrupted.</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38A2C6FA-34F8-4A31-B5DE-1D6F2D4296B6}" type="slidenum">
              <a:rPr lang="en-US" altLang="en-US">
                <a:solidFill>
                  <a:srgbClr val="3F3F3F"/>
                </a:solidFill>
                <a:latin typeface="Corbel" panose="020B0503020204020204" pitchFamily="34" charset="0"/>
              </a:rPr>
              <a:pPr algn="l" eaLnBrk="1" hangingPunct="1"/>
              <a:t>72</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3F940163-BDE5-4629-92F9-6CF4ED5A3ACE}"/>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02" name="Rectangle 2"/>
          <p:cNvSpPr>
            <a:spLocks noGrp="1" noChangeArrowheads="1"/>
          </p:cNvSpPr>
          <p:nvPr>
            <p:ph type="title"/>
          </p:nvPr>
        </p:nvSpPr>
        <p:spPr>
          <a:xfrm>
            <a:off x="822960" y="286604"/>
            <a:ext cx="64922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70660" name="Rectangle 3"/>
          <p:cNvSpPr>
            <a:spLocks noGrp="1" noChangeArrowheads="1"/>
          </p:cNvSpPr>
          <p:nvPr>
            <p:ph idx="1"/>
          </p:nvPr>
        </p:nvSpPr>
        <p:spPr>
          <a:xfrm>
            <a:off x="609598" y="1295400"/>
            <a:ext cx="7010401" cy="4745963"/>
          </a:xfrm>
        </p:spPr>
        <p:txBody>
          <a:bodyPr/>
          <a:lstStyle/>
          <a:p>
            <a:pPr eaLnBrk="1" hangingPunct="1"/>
            <a:r>
              <a:rPr lang="en-US" altLang="en-US" dirty="0">
                <a:solidFill>
                  <a:schemeClr val="accent2"/>
                </a:solidFill>
              </a:rPr>
              <a:t>Servicing of a page fault requires transferring the requested page from secondary storage to the main memory.</a:t>
            </a:r>
          </a:p>
          <a:p>
            <a:pPr eaLnBrk="1" hangingPunct="1"/>
            <a:r>
              <a:rPr lang="en-US" altLang="en-US" dirty="0">
                <a:solidFill>
                  <a:schemeClr val="accent2"/>
                </a:solidFill>
              </a:rPr>
              <a:t>This transfer may incur a long delay. </a:t>
            </a:r>
          </a:p>
          <a:p>
            <a:pPr eaLnBrk="1" hangingPunct="1"/>
            <a:r>
              <a:rPr lang="en-US" altLang="en-US" dirty="0"/>
              <a:t>While the page is being transferred the operating system may:</a:t>
            </a:r>
          </a:p>
          <a:p>
            <a:pPr lvl="1" eaLnBrk="1" hangingPunct="1"/>
            <a:r>
              <a:rPr lang="en-US" altLang="en-US" sz="1800" dirty="0">
                <a:solidFill>
                  <a:schemeClr val="accent2"/>
                </a:solidFill>
              </a:rPr>
              <a:t>Suspend the execution of the task that caused the page fault. </a:t>
            </a:r>
          </a:p>
          <a:p>
            <a:pPr lvl="1" eaLnBrk="1" hangingPunct="1"/>
            <a:r>
              <a:rPr lang="en-US" altLang="en-US" sz="1800" dirty="0">
                <a:solidFill>
                  <a:schemeClr val="accent2"/>
                </a:solidFill>
              </a:rPr>
              <a:t>Begin execution of another task whose pages are in the main memory.</a:t>
            </a:r>
            <a:endParaRPr lang="en-US" altLang="en-US" sz="1800" dirty="0"/>
          </a:p>
          <a:p>
            <a:pPr eaLnBrk="1" hangingPunct="1"/>
            <a:r>
              <a:rPr lang="en-US" altLang="en-US" dirty="0"/>
              <a:t>Enables efficient use of the processor.</a:t>
            </a:r>
          </a:p>
          <a:p>
            <a:pPr eaLnBrk="1" hangingPunct="1"/>
            <a:endParaRPr lang="en-US" altLang="en-US" dirty="0"/>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DB48767F-C0CC-4893-814E-16F6E0D6A10D}" type="slidenum">
              <a:rPr lang="en-US" altLang="en-US">
                <a:solidFill>
                  <a:srgbClr val="3F3F3F"/>
                </a:solidFill>
                <a:latin typeface="Corbel" panose="020B0503020204020204" pitchFamily="34" charset="0"/>
              </a:rPr>
              <a:pPr algn="l" eaLnBrk="1" hangingPunct="1"/>
              <a:t>73</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C69DC0F1-1ED5-4649-BE67-FF82730552C9}"/>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Grp="1" noChangeArrowheads="1"/>
          </p:cNvSpPr>
          <p:nvPr>
            <p:ph type="title"/>
          </p:nvPr>
        </p:nvSpPr>
        <p:spPr>
          <a:xfrm>
            <a:off x="822960" y="286604"/>
            <a:ext cx="64160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71684" name="Rectangle 3"/>
          <p:cNvSpPr>
            <a:spLocks noGrp="1" noChangeArrowheads="1"/>
          </p:cNvSpPr>
          <p:nvPr>
            <p:ph idx="1"/>
          </p:nvPr>
        </p:nvSpPr>
        <p:spPr>
          <a:xfrm>
            <a:off x="609598" y="1219200"/>
            <a:ext cx="6934201" cy="4822163"/>
          </a:xfrm>
        </p:spPr>
        <p:txBody>
          <a:bodyPr/>
          <a:lstStyle/>
          <a:p>
            <a:pPr eaLnBrk="1" hangingPunct="1"/>
            <a:r>
              <a:rPr lang="en-US" altLang="en-US" dirty="0">
                <a:solidFill>
                  <a:schemeClr val="accent2"/>
                </a:solidFill>
              </a:rPr>
              <a:t>How to ensure that the interrupted task can continue correctly when it resumes execution?</a:t>
            </a:r>
            <a:endParaRPr lang="en-US" altLang="en-US" dirty="0"/>
          </a:p>
          <a:p>
            <a:pPr eaLnBrk="1" hangingPunct="1"/>
            <a:r>
              <a:rPr lang="en-US" altLang="en-US" dirty="0"/>
              <a:t>There are two possibilities:</a:t>
            </a:r>
          </a:p>
          <a:p>
            <a:pPr lvl="1" eaLnBrk="1" hangingPunct="1"/>
            <a:r>
              <a:rPr lang="en-US" altLang="en-US" sz="1800" dirty="0">
                <a:solidFill>
                  <a:schemeClr val="accent2"/>
                </a:solidFill>
              </a:rPr>
              <a:t>Execution of the interrupted task must continue from the point where it was interrupted. </a:t>
            </a:r>
          </a:p>
          <a:p>
            <a:pPr lvl="1" eaLnBrk="1" hangingPunct="1"/>
            <a:r>
              <a:rPr lang="en-US" altLang="en-US" sz="1800" dirty="0">
                <a:solidFill>
                  <a:schemeClr val="accent2"/>
                </a:solidFill>
              </a:rPr>
              <a:t>The instruction must be restarted.</a:t>
            </a:r>
          </a:p>
          <a:p>
            <a:pPr eaLnBrk="1" hangingPunct="1"/>
            <a:r>
              <a:rPr lang="en-US" altLang="en-US" dirty="0"/>
              <a:t>Which specific option is followed depends on the design of the processor. </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DD8A3BB1-0E53-4798-B12D-AF6D7645C2A9}" type="slidenum">
              <a:rPr lang="en-US" altLang="en-US">
                <a:solidFill>
                  <a:srgbClr val="3F3F3F"/>
                </a:solidFill>
                <a:latin typeface="Corbel" panose="020B0503020204020204" pitchFamily="34" charset="0"/>
              </a:rPr>
              <a:pPr algn="l" eaLnBrk="1" hangingPunct="1"/>
              <a:t>74</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0C8797D9-3458-4815-9C7D-3A8655DA3003}"/>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Rectangle 2"/>
          <p:cNvSpPr>
            <a:spLocks noGrp="1" noChangeArrowheads="1"/>
          </p:cNvSpPr>
          <p:nvPr>
            <p:ph type="title"/>
          </p:nvPr>
        </p:nvSpPr>
        <p:spPr>
          <a:xfrm>
            <a:off x="822960" y="286604"/>
            <a:ext cx="63398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462851" name="Rectangle 3"/>
          <p:cNvSpPr>
            <a:spLocks noGrp="1" noChangeArrowheads="1"/>
          </p:cNvSpPr>
          <p:nvPr>
            <p:ph idx="1"/>
          </p:nvPr>
        </p:nvSpPr>
        <p:spPr>
          <a:xfrm>
            <a:off x="609598" y="1219200"/>
            <a:ext cx="6934201" cy="4822163"/>
          </a:xfrm>
        </p:spPr>
        <p:txBody>
          <a:bodyPr rtlCol="0">
            <a:normAutofit lnSpcReduction="10000"/>
          </a:bodyPr>
          <a:lstStyle/>
          <a:p>
            <a:pPr marL="438912" indent="-320040" eaLnBrk="1" fontAlgn="auto" hangingPunct="1">
              <a:spcBef>
                <a:spcPts val="0"/>
              </a:spcBef>
              <a:spcAft>
                <a:spcPts val="0"/>
              </a:spcAft>
              <a:buFont typeface="Wingdings 2"/>
              <a:buChar char=""/>
              <a:defRPr/>
            </a:pPr>
            <a:r>
              <a:rPr lang="en-US" dirty="0">
                <a:solidFill>
                  <a:schemeClr val="accent2"/>
                </a:solidFill>
              </a:rPr>
              <a:t>When a new page is to be brought into the main memory from secondary storage, the main memory may be full.</a:t>
            </a:r>
          </a:p>
          <a:p>
            <a:pPr marL="731520" lvl="1" indent="-274320" eaLnBrk="1" fontAlgn="auto" hangingPunct="1">
              <a:spcAft>
                <a:spcPts val="0"/>
              </a:spcAft>
              <a:buFont typeface="Wingdings"/>
              <a:buChar char=""/>
              <a:defRPr/>
            </a:pPr>
            <a:r>
              <a:rPr lang="en-US" sz="1800" dirty="0"/>
              <a:t>Some page from the main memory must be replaced with this new page. </a:t>
            </a:r>
          </a:p>
          <a:p>
            <a:pPr marL="438912" indent="-320040" eaLnBrk="1" fontAlgn="auto" hangingPunct="1">
              <a:spcBef>
                <a:spcPts val="0"/>
              </a:spcBef>
              <a:spcAft>
                <a:spcPts val="0"/>
              </a:spcAft>
              <a:buFont typeface="Wingdings 2"/>
              <a:buChar char=""/>
              <a:defRPr/>
            </a:pPr>
            <a:r>
              <a:rPr lang="en-US" dirty="0"/>
              <a:t>How to choose which page to replace?</a:t>
            </a:r>
          </a:p>
          <a:p>
            <a:pPr marL="731520" lvl="1" indent="-274320" eaLnBrk="1" fontAlgn="auto" hangingPunct="1">
              <a:spcAft>
                <a:spcPts val="0"/>
              </a:spcAft>
              <a:buFont typeface="Wingdings"/>
              <a:buChar char=""/>
              <a:defRPr/>
            </a:pPr>
            <a:r>
              <a:rPr lang="en-US" sz="1800" dirty="0">
                <a:solidFill>
                  <a:schemeClr val="accent2"/>
                </a:solidFill>
              </a:rPr>
              <a:t>This is similar to the replacement that occurs when the cache is full.</a:t>
            </a:r>
            <a:r>
              <a:rPr lang="en-US" dirty="0">
                <a:solidFill>
                  <a:schemeClr val="accent2"/>
                </a:solidFill>
              </a:rPr>
              <a:t> </a:t>
            </a:r>
          </a:p>
          <a:p>
            <a:pPr marL="731520" lvl="1" indent="-274320" eaLnBrk="1" fontAlgn="auto" hangingPunct="1">
              <a:spcAft>
                <a:spcPts val="0"/>
              </a:spcAft>
              <a:buFont typeface="Wingdings"/>
              <a:buChar char=""/>
              <a:defRPr/>
            </a:pPr>
            <a:r>
              <a:rPr lang="en-US" sz="1800" dirty="0">
                <a:solidFill>
                  <a:schemeClr val="accent2"/>
                </a:solidFill>
              </a:rPr>
              <a:t>The principle of locality of reference (?) can also be applied here.</a:t>
            </a:r>
          </a:p>
          <a:p>
            <a:pPr marL="731520" lvl="1" indent="-274320" eaLnBrk="1" fontAlgn="auto" hangingPunct="1">
              <a:spcAft>
                <a:spcPts val="0"/>
              </a:spcAft>
              <a:buFont typeface="Wingdings"/>
              <a:buChar char=""/>
              <a:defRPr/>
            </a:pPr>
            <a:r>
              <a:rPr lang="en-US" sz="1800" dirty="0">
                <a:solidFill>
                  <a:schemeClr val="accent2"/>
                </a:solidFill>
              </a:rPr>
              <a:t>A replacement strategy similar to LRU can be applied.</a:t>
            </a:r>
            <a:r>
              <a:rPr lang="en-US" sz="1800" dirty="0"/>
              <a:t> </a:t>
            </a:r>
          </a:p>
          <a:p>
            <a:pPr marL="438912" indent="-320040" eaLnBrk="1" fontAlgn="auto" hangingPunct="1">
              <a:spcBef>
                <a:spcPts val="0"/>
              </a:spcBef>
              <a:spcAft>
                <a:spcPts val="0"/>
              </a:spcAft>
              <a:buFont typeface="Wingdings 2"/>
              <a:buChar char=""/>
              <a:defRPr/>
            </a:pPr>
            <a:r>
              <a:rPr lang="en-US" dirty="0"/>
              <a:t>Since the size of the main memory is relatively larger compared to cache, a relatively large amount of programs and data can be held in the main memory.</a:t>
            </a:r>
          </a:p>
          <a:p>
            <a:pPr marL="731520" lvl="1" indent="-274320" eaLnBrk="1" fontAlgn="auto" hangingPunct="1">
              <a:spcAft>
                <a:spcPts val="0"/>
              </a:spcAft>
              <a:buFont typeface="Wingdings"/>
              <a:buChar char=""/>
              <a:defRPr/>
            </a:pPr>
            <a:r>
              <a:rPr lang="en-US" sz="1800" dirty="0">
                <a:solidFill>
                  <a:schemeClr val="accent2"/>
                </a:solidFill>
              </a:rPr>
              <a:t>Minimizes the frequency of transfers between secondary storage and main memory.</a:t>
            </a:r>
          </a:p>
          <a:p>
            <a:pPr marL="731520" lvl="1" indent="-274320" eaLnBrk="1" fontAlgn="auto" hangingPunct="1">
              <a:spcAft>
                <a:spcPts val="0"/>
              </a:spcAft>
              <a:buFont typeface="Wingdings"/>
              <a:buChar char=""/>
              <a:defRPr/>
            </a:pPr>
            <a:endParaRPr lang="en-US" dirty="0"/>
          </a:p>
          <a:p>
            <a:pPr marL="731520" lvl="1" indent="-274320" eaLnBrk="1" fontAlgn="auto" hangingPunct="1">
              <a:spcAft>
                <a:spcPts val="0"/>
              </a:spcAft>
              <a:buFont typeface="Wingdings"/>
              <a:buChar char=""/>
              <a:defRPr/>
            </a:pPr>
            <a:endParaRPr lang="en-US" sz="1800" dirty="0"/>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79836DEA-6B03-4C06-B6AA-2AF2A19D6B22}" type="slidenum">
              <a:rPr lang="en-US" altLang="en-US">
                <a:solidFill>
                  <a:srgbClr val="3F3F3F"/>
                </a:solidFill>
                <a:latin typeface="Corbel" panose="020B0503020204020204" pitchFamily="34" charset="0"/>
              </a:rPr>
              <a:pPr algn="l" eaLnBrk="1" hangingPunct="1"/>
              <a:t>75</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F9953499-2B25-4AFA-AF28-F01D888F856C}"/>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Grp="1" noChangeArrowheads="1"/>
          </p:cNvSpPr>
          <p:nvPr>
            <p:ph type="title"/>
          </p:nvPr>
        </p:nvSpPr>
        <p:spPr>
          <a:xfrm>
            <a:off x="822960" y="286604"/>
            <a:ext cx="6339840" cy="1450757"/>
          </a:xfrm>
        </p:spPr>
        <p:txBody>
          <a:bodyPr/>
          <a:lstStyle/>
          <a:p>
            <a:pPr eaLnBrk="1" fontAlgn="auto" hangingPunct="1">
              <a:spcAft>
                <a:spcPts val="0"/>
              </a:spcAft>
              <a:defRPr/>
            </a:pPr>
            <a:r>
              <a:rPr lang="en-US" dirty="0">
                <a:solidFill>
                  <a:schemeClr val="accent1">
                    <a:satMod val="150000"/>
                  </a:schemeClr>
                </a:solidFill>
              </a:rPr>
              <a:t>Address </a:t>
            </a:r>
            <a:r>
              <a:rPr lang="en-US" dirty="0" smtClean="0">
                <a:solidFill>
                  <a:schemeClr val="accent1">
                    <a:satMod val="150000"/>
                  </a:schemeClr>
                </a:solidFill>
              </a:rPr>
              <a:t>Translation </a:t>
            </a:r>
            <a:r>
              <a:rPr lang="en-US" dirty="0">
                <a:solidFill>
                  <a:schemeClr val="accent1">
                    <a:satMod val="150000"/>
                  </a:schemeClr>
                </a:solidFill>
              </a:rPr>
              <a:t>(contd..)</a:t>
            </a:r>
          </a:p>
        </p:txBody>
      </p:sp>
      <p:sp>
        <p:nvSpPr>
          <p:cNvPr id="463875" name="Rectangle 3"/>
          <p:cNvSpPr>
            <a:spLocks noGrp="1" noChangeArrowheads="1"/>
          </p:cNvSpPr>
          <p:nvPr>
            <p:ph idx="1"/>
          </p:nvPr>
        </p:nvSpPr>
        <p:spPr>
          <a:xfrm>
            <a:off x="609598" y="1143000"/>
            <a:ext cx="7086601" cy="4898363"/>
          </a:xfrm>
        </p:spPr>
        <p:txBody>
          <a:bodyPr rtlCol="0">
            <a:normAutofit/>
          </a:bodyPr>
          <a:lstStyle/>
          <a:p>
            <a:pPr marL="438912" indent="-320040" eaLnBrk="1" fontAlgn="auto" hangingPunct="1">
              <a:spcBef>
                <a:spcPts val="0"/>
              </a:spcBef>
              <a:spcAft>
                <a:spcPts val="0"/>
              </a:spcAft>
              <a:buFont typeface="Wingdings 2"/>
              <a:buChar char=""/>
              <a:defRPr/>
            </a:pPr>
            <a:r>
              <a:rPr lang="en-US" dirty="0">
                <a:solidFill>
                  <a:schemeClr val="accent2"/>
                </a:solidFill>
              </a:rPr>
              <a:t>A page may be modified during its residency in the main memory. </a:t>
            </a:r>
          </a:p>
          <a:p>
            <a:pPr marL="438912" indent="-320040" eaLnBrk="1" fontAlgn="auto" hangingPunct="1">
              <a:spcBef>
                <a:spcPts val="0"/>
              </a:spcBef>
              <a:spcAft>
                <a:spcPts val="0"/>
              </a:spcAft>
              <a:buFont typeface="Wingdings 2"/>
              <a:buChar char=""/>
              <a:defRPr/>
            </a:pPr>
            <a:r>
              <a:rPr lang="en-US" dirty="0">
                <a:solidFill>
                  <a:schemeClr val="accent2"/>
                </a:solidFill>
              </a:rPr>
              <a:t>When should the page be written back to the secondary storage?</a:t>
            </a:r>
          </a:p>
          <a:p>
            <a:pPr marL="438912" indent="-320040" eaLnBrk="1" fontAlgn="auto" hangingPunct="1">
              <a:spcBef>
                <a:spcPts val="0"/>
              </a:spcBef>
              <a:spcAft>
                <a:spcPts val="0"/>
              </a:spcAft>
              <a:buFont typeface="Wingdings 2"/>
              <a:buChar char=""/>
              <a:defRPr/>
            </a:pPr>
            <a:r>
              <a:rPr lang="en-US" dirty="0">
                <a:solidFill>
                  <a:schemeClr val="accent2"/>
                </a:solidFill>
              </a:rPr>
              <a:t>Recall that we encountered a similar problem in the context of cache and main memory:</a:t>
            </a:r>
            <a:endParaRPr lang="en-US" dirty="0"/>
          </a:p>
          <a:p>
            <a:pPr marL="731520" lvl="1" indent="-274320" eaLnBrk="1" fontAlgn="auto" hangingPunct="1">
              <a:spcAft>
                <a:spcPts val="0"/>
              </a:spcAft>
              <a:buFont typeface="Wingdings"/>
              <a:buChar char=""/>
              <a:defRPr/>
            </a:pPr>
            <a:r>
              <a:rPr lang="en-US" sz="1800" dirty="0"/>
              <a:t>Write-through protocol(?)</a:t>
            </a:r>
          </a:p>
          <a:p>
            <a:pPr marL="731520" lvl="1" indent="-274320" eaLnBrk="1" fontAlgn="auto" hangingPunct="1">
              <a:spcAft>
                <a:spcPts val="0"/>
              </a:spcAft>
              <a:buFont typeface="Wingdings"/>
              <a:buChar char=""/>
              <a:defRPr/>
            </a:pPr>
            <a:r>
              <a:rPr lang="en-US" sz="1800" dirty="0"/>
              <a:t>Write-back protocol(?)</a:t>
            </a:r>
          </a:p>
          <a:p>
            <a:pPr marL="438912" indent="-320040" eaLnBrk="1" fontAlgn="auto" hangingPunct="1">
              <a:spcBef>
                <a:spcPts val="0"/>
              </a:spcBef>
              <a:spcAft>
                <a:spcPts val="0"/>
              </a:spcAft>
              <a:buFont typeface="Wingdings 2"/>
              <a:buChar char=""/>
              <a:defRPr/>
            </a:pPr>
            <a:r>
              <a:rPr lang="en-US" dirty="0">
                <a:solidFill>
                  <a:schemeClr val="accent2"/>
                </a:solidFill>
              </a:rPr>
              <a:t>Write-through protocol cannot be used, since it will incur a long delay each time a small amount of data is written to the disk.  </a:t>
            </a:r>
          </a:p>
        </p:txBody>
      </p:sp>
      <p:sp>
        <p:nvSpPr>
          <p:cNvPr id="4" name="Slide Number Placeholder 4"/>
          <p:cNvSpPr>
            <a:spLocks noGrp="1"/>
          </p:cNvSpPr>
          <p:nvPr>
            <p:ph type="sldNum" sz="quarter" idx="12"/>
          </p:nvPr>
        </p:nvSpPr>
        <p:spPr>
          <a:xfrm>
            <a:off x="2640013" y="6477000"/>
            <a:ext cx="5508625" cy="274638"/>
          </a:xfrm>
        </p:spPr>
        <p:txBody>
          <a:bodyPr lIns="45720" rIns="45720"/>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l" eaLnBrk="1" hangingPunct="1"/>
            <a:fld id="{DFE0A7D6-4143-400C-9670-E2159E13478F}" type="slidenum">
              <a:rPr lang="en-US" altLang="en-US">
                <a:solidFill>
                  <a:srgbClr val="3F3F3F"/>
                </a:solidFill>
                <a:latin typeface="Corbel" panose="020B0503020204020204" pitchFamily="34" charset="0"/>
              </a:rPr>
              <a:pPr algn="l" eaLnBrk="1" hangingPunct="1"/>
              <a:t>76</a:t>
            </a:fld>
            <a:endParaRPr lang="en-US" altLang="en-US">
              <a:solidFill>
                <a:srgbClr val="3F3F3F"/>
              </a:solidFill>
              <a:latin typeface="Corbel" panose="020B0503020204020204" pitchFamily="34" charset="0"/>
            </a:endParaRPr>
          </a:p>
        </p:txBody>
      </p:sp>
      <p:pic>
        <p:nvPicPr>
          <p:cNvPr id="2" name="Picture 1">
            <a:extLst>
              <a:ext uri="{FF2B5EF4-FFF2-40B4-BE49-F238E27FC236}">
                <a16:creationId xmlns:a16="http://schemas.microsoft.com/office/drawing/2014/main" xmlns="" id="{2069F56C-C9EE-4647-BE72-B865125B79D0}"/>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rmAutofit fontScale="90000"/>
          </a:bodyPr>
          <a:lstStyle/>
          <a:p>
            <a:pPr>
              <a:defRPr/>
            </a:pPr>
            <a:r>
              <a:rPr lang="en-US" altLang="en-US" dirty="0">
                <a:solidFill>
                  <a:schemeClr val="accent1">
                    <a:satMod val="150000"/>
                  </a:schemeClr>
                </a:solidFill>
              </a:rPr>
              <a:t>Input and Output Organization: </a:t>
            </a:r>
            <a:br>
              <a:rPr lang="en-US" altLang="en-US" dirty="0">
                <a:solidFill>
                  <a:schemeClr val="accent1">
                    <a:satMod val="150000"/>
                  </a:schemeClr>
                </a:solidFill>
              </a:rPr>
            </a:br>
            <a:r>
              <a:rPr lang="en-US" altLang="en-US" dirty="0">
                <a:solidFill>
                  <a:schemeClr val="accent1">
                    <a:satMod val="150000"/>
                  </a:schemeClr>
                </a:solidFill>
              </a:rPr>
              <a:t>Data Transfer Techniques</a:t>
            </a:r>
            <a:endParaRPr lang="en-IN" dirty="0">
              <a:solidFill>
                <a:schemeClr val="accent1">
                  <a:satMod val="150000"/>
                </a:schemeClr>
              </a:solidFill>
            </a:endParaRPr>
          </a:p>
        </p:txBody>
      </p:sp>
      <p:sp>
        <p:nvSpPr>
          <p:cNvPr id="3" name="Content Placeholder 2"/>
          <p:cNvSpPr>
            <a:spLocks noGrp="1"/>
          </p:cNvSpPr>
          <p:nvPr>
            <p:ph idx="1"/>
          </p:nvPr>
        </p:nvSpPr>
        <p:spPr>
          <a:xfrm>
            <a:off x="457200" y="1904999"/>
            <a:ext cx="8229600" cy="4419601"/>
          </a:xfrm>
        </p:spPr>
        <p:txBody>
          <a:bodyPr/>
          <a:lstStyle/>
          <a:p>
            <a:pPr marL="542925" indent="-542925" algn="just">
              <a:lnSpc>
                <a:spcPct val="200000"/>
              </a:lnSpc>
              <a:buFont typeface="Wingdings" panose="05000000000000000000" pitchFamily="2" charset="2"/>
              <a:buChar char="q"/>
            </a:pPr>
            <a:r>
              <a:rPr lang="en-US" dirty="0"/>
              <a:t>The I/O subsystem of a computer provides an efficient mode of communication between the central system and the outside environment. </a:t>
            </a:r>
          </a:p>
          <a:p>
            <a:pPr marL="542925" indent="-542925" algn="just">
              <a:lnSpc>
                <a:spcPct val="200000"/>
              </a:lnSpc>
              <a:buFont typeface="Wingdings" panose="05000000000000000000" pitchFamily="2" charset="2"/>
              <a:buChar char="q"/>
            </a:pPr>
            <a:r>
              <a:rPr lang="en-US" dirty="0"/>
              <a:t>It handles all the input-output operations of the computer system.</a:t>
            </a:r>
            <a:endParaRPr lang="en-IN" dirty="0"/>
          </a:p>
        </p:txBody>
      </p:sp>
    </p:spTree>
    <p:extLst>
      <p:ext uri="{BB962C8B-B14F-4D97-AF65-F5344CB8AC3E}">
        <p14:creationId xmlns:p14="http://schemas.microsoft.com/office/powerpoint/2010/main" val="1244510990"/>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371600"/>
            <a:ext cx="8686800" cy="5486400"/>
          </a:xfrm>
        </p:spPr>
        <p:txBody>
          <a:bodyPr>
            <a:normAutofit/>
          </a:bodyPr>
          <a:lstStyle/>
          <a:p>
            <a:pPr marL="542925" indent="-542925" algn="just">
              <a:lnSpc>
                <a:spcPct val="120000"/>
              </a:lnSpc>
              <a:spcBef>
                <a:spcPts val="0"/>
              </a:spcBef>
              <a:spcAft>
                <a:spcPts val="0"/>
              </a:spcAft>
              <a:buFont typeface="Wingdings" panose="05000000000000000000" pitchFamily="2" charset="2"/>
              <a:buChar char="q"/>
            </a:pPr>
            <a:r>
              <a:rPr lang="en-IN" b="1" dirty="0"/>
              <a:t>Peripheral Devices:</a:t>
            </a:r>
          </a:p>
          <a:p>
            <a:pPr marL="989013" lvl="1" indent="-446088" algn="just">
              <a:lnSpc>
                <a:spcPct val="120000"/>
              </a:lnSpc>
              <a:spcBef>
                <a:spcPts val="0"/>
              </a:spcBef>
              <a:spcAft>
                <a:spcPts val="0"/>
              </a:spcAft>
              <a:buFont typeface="Wingdings" panose="05000000000000000000" pitchFamily="2" charset="2"/>
              <a:buChar char="q"/>
            </a:pPr>
            <a:r>
              <a:rPr lang="en-US" dirty="0"/>
              <a:t>Input or output devices that are connected to computer are called </a:t>
            </a:r>
            <a:r>
              <a:rPr lang="en-US" b="1" dirty="0"/>
              <a:t>peripheral devices.</a:t>
            </a:r>
          </a:p>
          <a:p>
            <a:pPr marL="989013" lvl="1" indent="-446088" algn="just">
              <a:lnSpc>
                <a:spcPct val="120000"/>
              </a:lnSpc>
              <a:spcBef>
                <a:spcPts val="0"/>
              </a:spcBef>
              <a:spcAft>
                <a:spcPts val="0"/>
              </a:spcAft>
              <a:buFont typeface="Wingdings" panose="05000000000000000000" pitchFamily="2" charset="2"/>
              <a:buChar char="q"/>
            </a:pPr>
            <a:r>
              <a:rPr lang="en-US" dirty="0"/>
              <a:t>These devices are designed to read information into or out of the memory unit upon command from the CPU and are considered to be the part of computer system. These devices are also called </a:t>
            </a:r>
            <a:r>
              <a:rPr lang="en-US" b="1" dirty="0"/>
              <a:t>peripherals.</a:t>
            </a:r>
          </a:p>
          <a:p>
            <a:pPr marL="989013" lvl="1" indent="-446088" algn="just">
              <a:lnSpc>
                <a:spcPct val="120000"/>
              </a:lnSpc>
              <a:spcBef>
                <a:spcPts val="0"/>
              </a:spcBef>
              <a:spcAft>
                <a:spcPts val="0"/>
              </a:spcAft>
              <a:buNone/>
            </a:pPr>
            <a:r>
              <a:rPr lang="en-US" dirty="0"/>
              <a:t>For example: Keyboards, display units and printers are common peripheral devices.</a:t>
            </a:r>
          </a:p>
          <a:p>
            <a:pPr marL="835533" lvl="1" indent="-542925" algn="just">
              <a:lnSpc>
                <a:spcPct val="120000"/>
              </a:lnSpc>
              <a:spcBef>
                <a:spcPts val="0"/>
              </a:spcBef>
              <a:spcAft>
                <a:spcPts val="0"/>
              </a:spcAft>
              <a:buFont typeface="Wingdings" panose="05000000000000000000" pitchFamily="2" charset="2"/>
              <a:buChar char="q"/>
            </a:pPr>
            <a:endParaRPr lang="en-US" dirty="0"/>
          </a:p>
          <a:p>
            <a:pPr marL="542925" lvl="1" indent="-361950" algn="just">
              <a:lnSpc>
                <a:spcPct val="120000"/>
              </a:lnSpc>
              <a:spcBef>
                <a:spcPts val="0"/>
              </a:spcBef>
              <a:spcAft>
                <a:spcPts val="0"/>
              </a:spcAft>
              <a:buFont typeface="Wingdings" panose="05000000000000000000" pitchFamily="2" charset="2"/>
              <a:buChar char="q"/>
            </a:pPr>
            <a:r>
              <a:rPr lang="en-US" dirty="0"/>
              <a:t>There are three types of peripherals:</a:t>
            </a:r>
          </a:p>
          <a:p>
            <a:pPr marL="989013" lvl="1" indent="-360363" algn="just">
              <a:lnSpc>
                <a:spcPct val="120000"/>
              </a:lnSpc>
              <a:spcBef>
                <a:spcPts val="0"/>
              </a:spcBef>
              <a:spcAft>
                <a:spcPts val="0"/>
              </a:spcAft>
              <a:buFont typeface="Wingdings" panose="05000000000000000000" pitchFamily="2" charset="2"/>
              <a:buChar char="§"/>
            </a:pPr>
            <a:r>
              <a:rPr lang="en-US" b="1" dirty="0"/>
              <a:t>Input peripherals : </a:t>
            </a:r>
            <a:r>
              <a:rPr lang="en-US" dirty="0"/>
              <a:t>Allows user input, from the outside world to the computer. Example: Keyboard, Mouse etc.</a:t>
            </a:r>
          </a:p>
          <a:p>
            <a:pPr marL="989013" lvl="1" indent="-360363" algn="just">
              <a:lnSpc>
                <a:spcPct val="120000"/>
              </a:lnSpc>
              <a:spcBef>
                <a:spcPts val="0"/>
              </a:spcBef>
              <a:spcAft>
                <a:spcPts val="0"/>
              </a:spcAft>
              <a:buFont typeface="Wingdings" panose="05000000000000000000" pitchFamily="2" charset="2"/>
              <a:buChar char="§"/>
            </a:pPr>
            <a:r>
              <a:rPr lang="en-US" b="1" dirty="0"/>
              <a:t>Output peripherals: </a:t>
            </a:r>
            <a:r>
              <a:rPr lang="en-US" dirty="0"/>
              <a:t>Allows information output, from the computer to the outside world. Example: Printer, Monitor etc.</a:t>
            </a:r>
          </a:p>
          <a:p>
            <a:pPr marL="989013" lvl="1" indent="-360363" algn="just">
              <a:lnSpc>
                <a:spcPct val="120000"/>
              </a:lnSpc>
              <a:spcBef>
                <a:spcPts val="0"/>
              </a:spcBef>
              <a:spcAft>
                <a:spcPts val="0"/>
              </a:spcAft>
              <a:buFont typeface="Wingdings" panose="05000000000000000000" pitchFamily="2" charset="2"/>
              <a:buChar char="§"/>
            </a:pPr>
            <a:r>
              <a:rPr lang="en-US" b="1" dirty="0"/>
              <a:t>Input-Output peripherals: </a:t>
            </a:r>
            <a:r>
              <a:rPr lang="en-US" dirty="0"/>
              <a:t>Allows both input (from outside world to computer) as well as, output(from computer to the outside world). Example: Touch screen etc.</a:t>
            </a:r>
            <a:endParaRPr lang="en-IN" dirty="0"/>
          </a:p>
        </p:txBody>
      </p:sp>
      <p:sp>
        <p:nvSpPr>
          <p:cNvPr id="6" name="Title 1">
            <a:extLst>
              <a:ext uri="{FF2B5EF4-FFF2-40B4-BE49-F238E27FC236}">
                <a16:creationId xmlns:a16="http://schemas.microsoft.com/office/drawing/2014/main" xmlns="" id="{264869BE-C96A-4B51-BE58-E1985BC73F45}"/>
              </a:ext>
            </a:extLst>
          </p:cNvPr>
          <p:cNvSpPr txBox="1">
            <a:spLocks/>
          </p:cNvSpPr>
          <p:nvPr/>
        </p:nvSpPr>
        <p:spPr>
          <a:xfrm>
            <a:off x="457200" y="239233"/>
            <a:ext cx="8229600" cy="1143000"/>
          </a:xfrm>
          <a:prstGeom prst="rect">
            <a:avLst/>
          </a:prstGeom>
        </p:spPr>
        <p:txBody>
          <a:bodyPr vert="horz" lIns="91440" tIns="45720" rIns="91440" bIns="45720" rtlCol="0" anchor="b">
            <a:normAutofit fontScale="900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defRPr/>
            </a:pPr>
            <a:r>
              <a:rPr lang="en-US" altLang="en-US" dirty="0">
                <a:solidFill>
                  <a:schemeClr val="accent1">
                    <a:satMod val="150000"/>
                  </a:schemeClr>
                </a:solidFill>
              </a:rPr>
              <a:t>Input and Output Organization: </a:t>
            </a:r>
            <a:br>
              <a:rPr lang="en-US" altLang="en-US" dirty="0">
                <a:solidFill>
                  <a:schemeClr val="accent1">
                    <a:satMod val="150000"/>
                  </a:schemeClr>
                </a:solidFill>
              </a:rPr>
            </a:br>
            <a:r>
              <a:rPr lang="en-US" altLang="en-US" dirty="0">
                <a:solidFill>
                  <a:schemeClr val="accent1">
                    <a:satMod val="150000"/>
                  </a:schemeClr>
                </a:solidFill>
              </a:rPr>
              <a:t>Data Transfer Techniques</a:t>
            </a:r>
            <a:endParaRPr lang="en-IN" dirty="0">
              <a:solidFill>
                <a:schemeClr val="accent1">
                  <a:satMod val="150000"/>
                </a:schemeClr>
              </a:solidFill>
            </a:endParaRPr>
          </a:p>
        </p:txBody>
      </p:sp>
    </p:spTree>
    <p:extLst>
      <p:ext uri="{BB962C8B-B14F-4D97-AF65-F5344CB8AC3E}">
        <p14:creationId xmlns:p14="http://schemas.microsoft.com/office/powerpoint/2010/main" val="3074841347"/>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71600"/>
            <a:ext cx="8534400" cy="4419601"/>
          </a:xfrm>
        </p:spPr>
        <p:txBody>
          <a:bodyPr>
            <a:noAutofit/>
          </a:bodyPr>
          <a:lstStyle/>
          <a:p>
            <a:pPr marL="542925" indent="-542925" algn="just">
              <a:lnSpc>
                <a:spcPct val="120000"/>
              </a:lnSpc>
              <a:spcBef>
                <a:spcPts val="0"/>
              </a:spcBef>
              <a:spcAft>
                <a:spcPts val="0"/>
              </a:spcAft>
              <a:buFont typeface="Wingdings" panose="05000000000000000000" pitchFamily="2" charset="2"/>
              <a:buChar char="q"/>
            </a:pPr>
            <a:r>
              <a:rPr lang="en-US" b="1" dirty="0"/>
              <a:t>Interfaces: </a:t>
            </a:r>
          </a:p>
          <a:p>
            <a:pPr marL="542925" indent="0" algn="just">
              <a:lnSpc>
                <a:spcPct val="120000"/>
              </a:lnSpc>
              <a:spcBef>
                <a:spcPts val="0"/>
              </a:spcBef>
              <a:spcAft>
                <a:spcPts val="0"/>
              </a:spcAft>
              <a:buNone/>
            </a:pPr>
            <a:r>
              <a:rPr lang="en-US" sz="1600" dirty="0"/>
              <a:t>Interface is a shared boundary between two separate components of the computer system which can be used to attach two or more components to the system for communication purposes.</a:t>
            </a:r>
          </a:p>
          <a:p>
            <a:pPr marL="542925" indent="-542925" algn="just">
              <a:lnSpc>
                <a:spcPct val="120000"/>
              </a:lnSpc>
              <a:spcBef>
                <a:spcPts val="0"/>
              </a:spcBef>
              <a:spcAft>
                <a:spcPts val="0"/>
              </a:spcAft>
              <a:buFont typeface="Wingdings" panose="05000000000000000000" pitchFamily="2" charset="2"/>
              <a:buChar char="q"/>
            </a:pPr>
            <a:endParaRPr lang="en-US" sz="1600" dirty="0"/>
          </a:p>
          <a:p>
            <a:pPr marL="542925" indent="-542925" algn="just">
              <a:lnSpc>
                <a:spcPct val="120000"/>
              </a:lnSpc>
              <a:spcBef>
                <a:spcPts val="0"/>
              </a:spcBef>
              <a:spcAft>
                <a:spcPts val="0"/>
              </a:spcAft>
              <a:buFont typeface="Wingdings" panose="05000000000000000000" pitchFamily="2" charset="2"/>
              <a:buChar char="q"/>
            </a:pPr>
            <a:r>
              <a:rPr lang="en-US" sz="1600" dirty="0"/>
              <a:t>There are two types of interface:</a:t>
            </a:r>
          </a:p>
          <a:p>
            <a:pPr marL="808038" indent="-265113" algn="just">
              <a:lnSpc>
                <a:spcPct val="120000"/>
              </a:lnSpc>
              <a:spcBef>
                <a:spcPts val="0"/>
              </a:spcBef>
              <a:spcAft>
                <a:spcPts val="0"/>
              </a:spcAft>
              <a:buFont typeface="Wingdings" panose="05000000000000000000" pitchFamily="2" charset="2"/>
              <a:buChar char="§"/>
            </a:pPr>
            <a:r>
              <a:rPr lang="en-US" sz="1600" b="1" dirty="0"/>
              <a:t>CPU </a:t>
            </a:r>
            <a:r>
              <a:rPr lang="en-US" sz="1600" b="1" dirty="0" err="1"/>
              <a:t>Inteface</a:t>
            </a:r>
            <a:endParaRPr lang="en-US" sz="1600" b="1" dirty="0"/>
          </a:p>
          <a:p>
            <a:pPr marL="808038" indent="-265113" algn="just">
              <a:lnSpc>
                <a:spcPct val="120000"/>
              </a:lnSpc>
              <a:spcBef>
                <a:spcPts val="0"/>
              </a:spcBef>
              <a:spcAft>
                <a:spcPts val="0"/>
              </a:spcAft>
              <a:buFont typeface="Wingdings" panose="05000000000000000000" pitchFamily="2" charset="2"/>
              <a:buChar char="§"/>
            </a:pPr>
            <a:r>
              <a:rPr lang="en-US" sz="1600" b="1" dirty="0"/>
              <a:t>I/O Interface</a:t>
            </a:r>
          </a:p>
          <a:p>
            <a:pPr marL="542925" indent="-542925" algn="just">
              <a:lnSpc>
                <a:spcPct val="120000"/>
              </a:lnSpc>
              <a:spcBef>
                <a:spcPts val="0"/>
              </a:spcBef>
              <a:spcAft>
                <a:spcPts val="0"/>
              </a:spcAft>
              <a:buFont typeface="Wingdings" panose="05000000000000000000" pitchFamily="2" charset="2"/>
              <a:buChar char="q"/>
            </a:pPr>
            <a:endParaRPr lang="en-US" dirty="0"/>
          </a:p>
          <a:p>
            <a:pPr marL="542925" lvl="1" indent="-361950" algn="just">
              <a:lnSpc>
                <a:spcPct val="120000"/>
              </a:lnSpc>
              <a:spcBef>
                <a:spcPts val="0"/>
              </a:spcBef>
              <a:spcAft>
                <a:spcPts val="0"/>
              </a:spcAft>
              <a:buFont typeface="Wingdings" panose="05000000000000000000" pitchFamily="2" charset="2"/>
              <a:buChar char="q"/>
            </a:pPr>
            <a:r>
              <a:rPr lang="en-US" sz="2000" b="1" dirty="0"/>
              <a:t>Input-Output Interface: </a:t>
            </a:r>
          </a:p>
          <a:p>
            <a:pPr marL="893763" indent="-350838" algn="just">
              <a:lnSpc>
                <a:spcPct val="120000"/>
              </a:lnSpc>
              <a:spcBef>
                <a:spcPts val="0"/>
              </a:spcBef>
              <a:spcAft>
                <a:spcPts val="0"/>
              </a:spcAft>
              <a:buFont typeface="Wingdings" panose="05000000000000000000" pitchFamily="2" charset="2"/>
              <a:buChar char="q"/>
            </a:pPr>
            <a:r>
              <a:rPr lang="en-US" sz="1600" dirty="0"/>
              <a:t>Peripherals connected to a computer need special communication links for interfacing with CPU.</a:t>
            </a:r>
          </a:p>
          <a:p>
            <a:pPr marL="893763" indent="-350838" algn="just">
              <a:lnSpc>
                <a:spcPct val="120000"/>
              </a:lnSpc>
              <a:spcBef>
                <a:spcPts val="0"/>
              </a:spcBef>
              <a:spcAft>
                <a:spcPts val="0"/>
              </a:spcAft>
              <a:buFont typeface="Wingdings" panose="05000000000000000000" pitchFamily="2" charset="2"/>
              <a:buChar char="q"/>
            </a:pPr>
            <a:r>
              <a:rPr lang="en-US" sz="1600" dirty="0"/>
              <a:t>It is a special hardware components between the CPU and peripherals to control or manage the input-output transfers. These components are called input-output interface units because they provide communication links between processor bus and peripherals. </a:t>
            </a:r>
          </a:p>
          <a:p>
            <a:pPr marL="893763" indent="-350838" algn="just">
              <a:lnSpc>
                <a:spcPct val="120000"/>
              </a:lnSpc>
              <a:spcBef>
                <a:spcPts val="0"/>
              </a:spcBef>
              <a:spcAft>
                <a:spcPts val="0"/>
              </a:spcAft>
              <a:buFont typeface="Wingdings" panose="05000000000000000000" pitchFamily="2" charset="2"/>
              <a:buChar char="q"/>
            </a:pPr>
            <a:r>
              <a:rPr lang="en-US" sz="1600" dirty="0"/>
              <a:t>They provide a method for transferring information between internal system and input-output devices.</a:t>
            </a:r>
            <a:endParaRPr lang="en-IN" sz="1600" dirty="0"/>
          </a:p>
        </p:txBody>
      </p:sp>
      <p:sp>
        <p:nvSpPr>
          <p:cNvPr id="11" name="Title 1">
            <a:extLst>
              <a:ext uri="{FF2B5EF4-FFF2-40B4-BE49-F238E27FC236}">
                <a16:creationId xmlns:a16="http://schemas.microsoft.com/office/drawing/2014/main" xmlns="" id="{871AE3D1-B814-49F7-8592-D2F1866D036A}"/>
              </a:ext>
            </a:extLst>
          </p:cNvPr>
          <p:cNvSpPr txBox="1">
            <a:spLocks/>
          </p:cNvSpPr>
          <p:nvPr/>
        </p:nvSpPr>
        <p:spPr>
          <a:xfrm>
            <a:off x="457200" y="239233"/>
            <a:ext cx="8229600" cy="1143000"/>
          </a:xfrm>
          <a:prstGeom prst="rect">
            <a:avLst/>
          </a:prstGeom>
        </p:spPr>
        <p:txBody>
          <a:bodyPr vert="horz" lIns="91440" tIns="45720" rIns="91440" bIns="45720" rtlCol="0" anchor="b">
            <a:normAutofit fontScale="900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defRPr/>
            </a:pPr>
            <a:r>
              <a:rPr lang="en-US" altLang="en-US" dirty="0">
                <a:solidFill>
                  <a:schemeClr val="accent1">
                    <a:satMod val="150000"/>
                  </a:schemeClr>
                </a:solidFill>
              </a:rPr>
              <a:t>Input and Output Organization: </a:t>
            </a:r>
            <a:br>
              <a:rPr lang="en-US" altLang="en-US" dirty="0">
                <a:solidFill>
                  <a:schemeClr val="accent1">
                    <a:satMod val="150000"/>
                  </a:schemeClr>
                </a:solidFill>
              </a:rPr>
            </a:br>
            <a:r>
              <a:rPr lang="en-US" altLang="en-US" dirty="0">
                <a:solidFill>
                  <a:schemeClr val="accent1">
                    <a:satMod val="150000"/>
                  </a:schemeClr>
                </a:solidFill>
              </a:rPr>
              <a:t>Data Transfer Techniques</a:t>
            </a:r>
            <a:endParaRPr lang="en-IN" dirty="0">
              <a:solidFill>
                <a:schemeClr val="accent1">
                  <a:satMod val="150000"/>
                </a:schemeClr>
              </a:solidFill>
            </a:endParaRPr>
          </a:p>
        </p:txBody>
      </p:sp>
    </p:spTree>
    <p:extLst>
      <p:ext uri="{BB962C8B-B14F-4D97-AF65-F5344CB8AC3E}">
        <p14:creationId xmlns:p14="http://schemas.microsoft.com/office/powerpoint/2010/main" val="4092622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190" name="Rectangle 262"/>
          <p:cNvSpPr>
            <a:spLocks noChangeArrowheads="1"/>
          </p:cNvSpPr>
          <p:nvPr/>
        </p:nvSpPr>
        <p:spPr bwMode="auto">
          <a:xfrm>
            <a:off x="755650" y="1447800"/>
            <a:ext cx="7654925" cy="4727575"/>
          </a:xfrm>
          <a:prstGeom prst="rect">
            <a:avLst/>
          </a:prstGeom>
          <a:solidFill>
            <a:schemeClr val="accent1">
              <a:lumMod val="40000"/>
              <a:lumOff val="60000"/>
            </a:schemeClr>
          </a:solidFill>
          <a:ln w="12700">
            <a:noFill/>
            <a:miter lim="800000"/>
            <a:headEnd/>
            <a:tailEnd/>
          </a:ln>
          <a:effectLst/>
        </p:spPr>
        <p:txBody>
          <a:bodyPr wrap="none" anchor="ctr"/>
          <a:lstStyle/>
          <a:p>
            <a:pPr fontAlgn="auto">
              <a:spcBef>
                <a:spcPts val="0"/>
              </a:spcBef>
              <a:spcAft>
                <a:spcPts val="0"/>
              </a:spcAft>
              <a:defRPr/>
            </a:pPr>
            <a:endParaRPr lang="en-US" dirty="0">
              <a:latin typeface="+mn-lt"/>
            </a:endParaRPr>
          </a:p>
        </p:txBody>
      </p:sp>
      <p:sp>
        <p:nvSpPr>
          <p:cNvPr id="380930" name="Rectangle 2"/>
          <p:cNvSpPr>
            <a:spLocks noGrp="1" noChangeArrowheads="1"/>
          </p:cNvSpPr>
          <p:nvPr>
            <p:ph type="title"/>
          </p:nvPr>
        </p:nvSpPr>
        <p:spPr>
          <a:xfrm>
            <a:off x="755650" y="286604"/>
            <a:ext cx="6688138" cy="1111983"/>
          </a:xfrm>
        </p:spPr>
        <p:txBody>
          <a:bodyPr>
            <a:normAutofit fontScale="90000"/>
          </a:bodyPr>
          <a:lstStyle/>
          <a:p>
            <a:pPr eaLnBrk="1" fontAlgn="auto" hangingPunct="1">
              <a:spcAft>
                <a:spcPts val="0"/>
              </a:spcAft>
              <a:defRPr/>
            </a:pPr>
            <a:r>
              <a:rPr lang="en-US" dirty="0">
                <a:solidFill>
                  <a:schemeClr val="accent1">
                    <a:satMod val="150000"/>
                  </a:schemeClr>
                </a:solidFill>
              </a:rPr>
              <a:t>Internal </a:t>
            </a:r>
            <a:r>
              <a:rPr lang="en-US" dirty="0" smtClean="0">
                <a:solidFill>
                  <a:schemeClr val="accent1">
                    <a:satMod val="150000"/>
                  </a:schemeClr>
                </a:solidFill>
              </a:rPr>
              <a:t>Organization </a:t>
            </a:r>
            <a:r>
              <a:rPr lang="en-US" dirty="0">
                <a:solidFill>
                  <a:schemeClr val="accent1">
                    <a:satMod val="150000"/>
                  </a:schemeClr>
                </a:solidFill>
              </a:rPr>
              <a:t>of </a:t>
            </a:r>
            <a:r>
              <a:rPr lang="en-US" dirty="0" smtClean="0">
                <a:solidFill>
                  <a:schemeClr val="accent1">
                    <a:satMod val="150000"/>
                  </a:schemeClr>
                </a:solidFill>
              </a:rPr>
              <a:t>Memory </a:t>
            </a:r>
            <a:r>
              <a:rPr lang="en-US" dirty="0">
                <a:solidFill>
                  <a:schemeClr val="accent1">
                    <a:satMod val="150000"/>
                  </a:schemeClr>
                </a:solidFill>
              </a:rPr>
              <a:t>C</a:t>
            </a:r>
            <a:r>
              <a:rPr lang="en-US" dirty="0" smtClean="0">
                <a:solidFill>
                  <a:schemeClr val="accent1">
                    <a:satMod val="150000"/>
                  </a:schemeClr>
                </a:solidFill>
              </a:rPr>
              <a:t>hips </a:t>
            </a:r>
            <a:r>
              <a:rPr lang="en-US" dirty="0">
                <a:solidFill>
                  <a:schemeClr val="accent1">
                    <a:satMod val="150000"/>
                  </a:schemeClr>
                </a:solidFill>
              </a:rPr>
              <a:t>(Contd.,)</a:t>
            </a:r>
          </a:p>
        </p:txBody>
      </p:sp>
      <p:sp>
        <p:nvSpPr>
          <p:cNvPr id="14340" name="Rectangle 5"/>
          <p:cNvSpPr>
            <a:spLocks noChangeArrowheads="1"/>
          </p:cNvSpPr>
          <p:nvPr/>
        </p:nvSpPr>
        <p:spPr bwMode="auto">
          <a:xfrm>
            <a:off x="5010150" y="2368550"/>
            <a:ext cx="168275"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FF</a:t>
            </a:r>
            <a:endParaRPr lang="en-CA" altLang="en-US" sz="2400" dirty="0">
              <a:latin typeface="Corbel" panose="020B0503020204020204" pitchFamily="34" charset="0"/>
            </a:endParaRPr>
          </a:p>
        </p:txBody>
      </p:sp>
      <p:sp>
        <p:nvSpPr>
          <p:cNvPr id="14341" name="Line 6"/>
          <p:cNvSpPr>
            <a:spLocks noChangeShapeType="1"/>
          </p:cNvSpPr>
          <p:nvPr/>
        </p:nvSpPr>
        <p:spPr bwMode="auto">
          <a:xfrm flipH="1">
            <a:off x="6678613" y="3933825"/>
            <a:ext cx="169862"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42" name="Line 7"/>
          <p:cNvSpPr>
            <a:spLocks noChangeShapeType="1"/>
          </p:cNvSpPr>
          <p:nvPr/>
        </p:nvSpPr>
        <p:spPr bwMode="auto">
          <a:xfrm flipV="1">
            <a:off x="6848475" y="3592513"/>
            <a:ext cx="1588" cy="68103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43" name="Line 8"/>
          <p:cNvSpPr>
            <a:spLocks noChangeShapeType="1"/>
          </p:cNvSpPr>
          <p:nvPr/>
        </p:nvSpPr>
        <p:spPr bwMode="auto">
          <a:xfrm flipV="1">
            <a:off x="3409950" y="2657475"/>
            <a:ext cx="1588" cy="169863"/>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44" name="Freeform 9"/>
          <p:cNvSpPr>
            <a:spLocks/>
          </p:cNvSpPr>
          <p:nvPr/>
        </p:nvSpPr>
        <p:spPr bwMode="auto">
          <a:xfrm>
            <a:off x="4567238" y="4103688"/>
            <a:ext cx="1941512" cy="169862"/>
          </a:xfrm>
          <a:custGeom>
            <a:avLst/>
            <a:gdLst>
              <a:gd name="T0" fmla="*/ 2147483647 w 114"/>
              <a:gd name="T1" fmla="*/ 0 h 10"/>
              <a:gd name="T2" fmla="*/ 2147483647 w 114"/>
              <a:gd name="T3" fmla="*/ 2147483647 h 10"/>
              <a:gd name="T4" fmla="*/ 0 w 114"/>
              <a:gd name="T5" fmla="*/ 2147483647 h 10"/>
              <a:gd name="T6" fmla="*/ 0 60000 65536"/>
              <a:gd name="T7" fmla="*/ 0 60000 65536"/>
              <a:gd name="T8" fmla="*/ 0 60000 65536"/>
              <a:gd name="T9" fmla="*/ 0 w 114"/>
              <a:gd name="T10" fmla="*/ 0 h 10"/>
              <a:gd name="T11" fmla="*/ 114 w 114"/>
              <a:gd name="T12" fmla="*/ 10 h 10"/>
            </a:gdLst>
            <a:ahLst/>
            <a:cxnLst>
              <a:cxn ang="T6">
                <a:pos x="T0" y="T1"/>
              </a:cxn>
              <a:cxn ang="T7">
                <a:pos x="T2" y="T3"/>
              </a:cxn>
              <a:cxn ang="T8">
                <a:pos x="T4" y="T5"/>
              </a:cxn>
            </a:cxnLst>
            <a:rect l="T9" t="T10" r="T11" b="T12"/>
            <a:pathLst>
              <a:path w="114" h="10">
                <a:moveTo>
                  <a:pt x="114" y="0"/>
                </a:moveTo>
                <a:lnTo>
                  <a:pt x="114" y="10"/>
                </a:lnTo>
                <a:lnTo>
                  <a:pt x="0" y="1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45" name="Freeform 10"/>
          <p:cNvSpPr>
            <a:spLocks/>
          </p:cNvSpPr>
          <p:nvPr/>
        </p:nvSpPr>
        <p:spPr bwMode="auto">
          <a:xfrm>
            <a:off x="4567238" y="2657475"/>
            <a:ext cx="1941512" cy="169863"/>
          </a:xfrm>
          <a:custGeom>
            <a:avLst/>
            <a:gdLst>
              <a:gd name="T0" fmla="*/ 2147483647 w 114"/>
              <a:gd name="T1" fmla="*/ 0 h 10"/>
              <a:gd name="T2" fmla="*/ 2147483647 w 114"/>
              <a:gd name="T3" fmla="*/ 2147483647 h 10"/>
              <a:gd name="T4" fmla="*/ 0 w 114"/>
              <a:gd name="T5" fmla="*/ 2147483647 h 10"/>
              <a:gd name="T6" fmla="*/ 0 60000 65536"/>
              <a:gd name="T7" fmla="*/ 0 60000 65536"/>
              <a:gd name="T8" fmla="*/ 0 60000 65536"/>
              <a:gd name="T9" fmla="*/ 0 w 114"/>
              <a:gd name="T10" fmla="*/ 0 h 10"/>
              <a:gd name="T11" fmla="*/ 114 w 114"/>
              <a:gd name="T12" fmla="*/ 10 h 10"/>
            </a:gdLst>
            <a:ahLst/>
            <a:cxnLst>
              <a:cxn ang="T6">
                <a:pos x="T0" y="T1"/>
              </a:cxn>
              <a:cxn ang="T7">
                <a:pos x="T2" y="T3"/>
              </a:cxn>
              <a:cxn ang="T8">
                <a:pos x="T4" y="T5"/>
              </a:cxn>
            </a:cxnLst>
            <a:rect l="T9" t="T10" r="T11" b="T12"/>
            <a:pathLst>
              <a:path w="114" h="10">
                <a:moveTo>
                  <a:pt x="114" y="0"/>
                </a:moveTo>
                <a:lnTo>
                  <a:pt x="114" y="10"/>
                </a:lnTo>
                <a:lnTo>
                  <a:pt x="0" y="1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46" name="Freeform 11"/>
          <p:cNvSpPr>
            <a:spLocks/>
          </p:cNvSpPr>
          <p:nvPr/>
        </p:nvSpPr>
        <p:spPr bwMode="auto">
          <a:xfrm>
            <a:off x="4567238" y="1941513"/>
            <a:ext cx="1941512" cy="187325"/>
          </a:xfrm>
          <a:custGeom>
            <a:avLst/>
            <a:gdLst>
              <a:gd name="T0" fmla="*/ 2147483647 w 114"/>
              <a:gd name="T1" fmla="*/ 0 h 11"/>
              <a:gd name="T2" fmla="*/ 2147483647 w 114"/>
              <a:gd name="T3" fmla="*/ 2147483647 h 11"/>
              <a:gd name="T4" fmla="*/ 0 w 114"/>
              <a:gd name="T5" fmla="*/ 2147483647 h 11"/>
              <a:gd name="T6" fmla="*/ 0 60000 65536"/>
              <a:gd name="T7" fmla="*/ 0 60000 65536"/>
              <a:gd name="T8" fmla="*/ 0 60000 65536"/>
              <a:gd name="T9" fmla="*/ 0 w 114"/>
              <a:gd name="T10" fmla="*/ 0 h 11"/>
              <a:gd name="T11" fmla="*/ 114 w 114"/>
              <a:gd name="T12" fmla="*/ 11 h 11"/>
            </a:gdLst>
            <a:ahLst/>
            <a:cxnLst>
              <a:cxn ang="T6">
                <a:pos x="T0" y="T1"/>
              </a:cxn>
              <a:cxn ang="T7">
                <a:pos x="T2" y="T3"/>
              </a:cxn>
              <a:cxn ang="T8">
                <a:pos x="T4" y="T5"/>
              </a:cxn>
            </a:cxnLst>
            <a:rect l="T9" t="T10" r="T11" b="T12"/>
            <a:pathLst>
              <a:path w="114" h="11">
                <a:moveTo>
                  <a:pt x="114" y="0"/>
                </a:moveTo>
                <a:lnTo>
                  <a:pt x="114" y="11"/>
                </a:lnTo>
                <a:lnTo>
                  <a:pt x="0" y="1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47" name="Line 12"/>
          <p:cNvSpPr>
            <a:spLocks noChangeShapeType="1"/>
          </p:cNvSpPr>
          <p:nvPr/>
        </p:nvSpPr>
        <p:spPr bwMode="auto">
          <a:xfrm flipH="1">
            <a:off x="5265738" y="1771650"/>
            <a:ext cx="169862"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48" name="Line 13"/>
          <p:cNvSpPr>
            <a:spLocks noChangeShapeType="1"/>
          </p:cNvSpPr>
          <p:nvPr/>
        </p:nvSpPr>
        <p:spPr bwMode="auto">
          <a:xfrm flipV="1">
            <a:off x="5435600" y="1771650"/>
            <a:ext cx="1588" cy="3571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49" name="Line 14"/>
          <p:cNvSpPr>
            <a:spLocks noChangeShapeType="1"/>
          </p:cNvSpPr>
          <p:nvPr/>
        </p:nvSpPr>
        <p:spPr bwMode="auto">
          <a:xfrm>
            <a:off x="6149975" y="1771650"/>
            <a:ext cx="171450"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50" name="Line 15"/>
          <p:cNvSpPr>
            <a:spLocks noChangeShapeType="1"/>
          </p:cNvSpPr>
          <p:nvPr/>
        </p:nvSpPr>
        <p:spPr bwMode="auto">
          <a:xfrm>
            <a:off x="6149975" y="1771650"/>
            <a:ext cx="171450"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51" name="Freeform 16"/>
          <p:cNvSpPr>
            <a:spLocks/>
          </p:cNvSpPr>
          <p:nvPr/>
        </p:nvSpPr>
        <p:spPr bwMode="auto">
          <a:xfrm>
            <a:off x="1690688" y="3336925"/>
            <a:ext cx="101600" cy="52388"/>
          </a:xfrm>
          <a:custGeom>
            <a:avLst/>
            <a:gdLst>
              <a:gd name="T0" fmla="*/ 0 w 6"/>
              <a:gd name="T1" fmla="*/ 914834163 h 3"/>
              <a:gd name="T2" fmla="*/ 1720426649 w 6"/>
              <a:gd name="T3" fmla="*/ 609883712 h 3"/>
              <a:gd name="T4" fmla="*/ 0 w 6"/>
              <a:gd name="T5" fmla="*/ 0 h 3"/>
              <a:gd name="T6" fmla="*/ 0 w 6"/>
              <a:gd name="T7" fmla="*/ 609883712 h 3"/>
              <a:gd name="T8" fmla="*/ 0 w 6"/>
              <a:gd name="T9" fmla="*/ 914834163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52" name="Freeform 17"/>
          <p:cNvSpPr>
            <a:spLocks/>
          </p:cNvSpPr>
          <p:nvPr/>
        </p:nvSpPr>
        <p:spPr bwMode="auto">
          <a:xfrm>
            <a:off x="1690688" y="3336925"/>
            <a:ext cx="101600" cy="52388"/>
          </a:xfrm>
          <a:custGeom>
            <a:avLst/>
            <a:gdLst>
              <a:gd name="T0" fmla="*/ 0 w 64"/>
              <a:gd name="T1" fmla="*/ 83166730 h 33"/>
              <a:gd name="T2" fmla="*/ 161289973 w 64"/>
              <a:gd name="T3" fmla="*/ 55443966 h 33"/>
              <a:gd name="T4" fmla="*/ 0 w 64"/>
              <a:gd name="T5" fmla="*/ 0 h 33"/>
              <a:gd name="T6" fmla="*/ 0 w 64"/>
              <a:gd name="T7" fmla="*/ 55443966 h 33"/>
              <a:gd name="T8" fmla="*/ 0 w 64"/>
              <a:gd name="T9" fmla="*/ 83166730 h 33"/>
              <a:gd name="T10" fmla="*/ 0 60000 65536"/>
              <a:gd name="T11" fmla="*/ 0 60000 65536"/>
              <a:gd name="T12" fmla="*/ 0 60000 65536"/>
              <a:gd name="T13" fmla="*/ 0 60000 65536"/>
              <a:gd name="T14" fmla="*/ 0 60000 65536"/>
              <a:gd name="T15" fmla="*/ 0 w 64"/>
              <a:gd name="T16" fmla="*/ 0 h 33"/>
              <a:gd name="T17" fmla="*/ 64 w 64"/>
              <a:gd name="T18" fmla="*/ 33 h 33"/>
            </a:gdLst>
            <a:ahLst/>
            <a:cxnLst>
              <a:cxn ang="T10">
                <a:pos x="T0" y="T1"/>
              </a:cxn>
              <a:cxn ang="T11">
                <a:pos x="T2" y="T3"/>
              </a:cxn>
              <a:cxn ang="T12">
                <a:pos x="T4" y="T5"/>
              </a:cxn>
              <a:cxn ang="T13">
                <a:pos x="T6" y="T7"/>
              </a:cxn>
              <a:cxn ang="T14">
                <a:pos x="T8" y="T9"/>
              </a:cxn>
            </a:cxnLst>
            <a:rect l="T15" t="T16" r="T17" b="T18"/>
            <a:pathLst>
              <a:path w="64" h="33">
                <a:moveTo>
                  <a:pt x="0" y="33"/>
                </a:moveTo>
                <a:lnTo>
                  <a:pt x="64" y="22"/>
                </a:lnTo>
                <a:lnTo>
                  <a:pt x="0" y="0"/>
                </a:lnTo>
                <a:lnTo>
                  <a:pt x="0" y="22"/>
                </a:lnTo>
                <a:lnTo>
                  <a:pt x="0" y="33"/>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53" name="Line 18"/>
          <p:cNvSpPr>
            <a:spLocks noChangeShapeType="1"/>
          </p:cNvSpPr>
          <p:nvPr/>
        </p:nvSpPr>
        <p:spPr bwMode="auto">
          <a:xfrm flipH="1">
            <a:off x="1554163" y="3371850"/>
            <a:ext cx="13652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54" name="Freeform 19"/>
          <p:cNvSpPr>
            <a:spLocks/>
          </p:cNvSpPr>
          <p:nvPr/>
        </p:nvSpPr>
        <p:spPr bwMode="auto">
          <a:xfrm>
            <a:off x="1690688" y="2640013"/>
            <a:ext cx="101600" cy="50800"/>
          </a:xfrm>
          <a:custGeom>
            <a:avLst/>
            <a:gdLst>
              <a:gd name="T0" fmla="*/ 0 w 6"/>
              <a:gd name="T1" fmla="*/ 860213324 h 3"/>
              <a:gd name="T2" fmla="*/ 1720426649 w 6"/>
              <a:gd name="T3" fmla="*/ 286732174 h 3"/>
              <a:gd name="T4" fmla="*/ 0 w 6"/>
              <a:gd name="T5" fmla="*/ 0 h 3"/>
              <a:gd name="T6" fmla="*/ 0 w 6"/>
              <a:gd name="T7" fmla="*/ 286732174 h 3"/>
              <a:gd name="T8" fmla="*/ 0 w 6"/>
              <a:gd name="T9" fmla="*/ 860213324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1"/>
                </a:lnTo>
                <a:lnTo>
                  <a:pt x="0" y="0"/>
                </a:lnTo>
                <a:lnTo>
                  <a:pt x="0" y="1"/>
                </a:lnTo>
                <a:lnTo>
                  <a:pt x="0" y="3"/>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55" name="Freeform 20"/>
          <p:cNvSpPr>
            <a:spLocks/>
          </p:cNvSpPr>
          <p:nvPr/>
        </p:nvSpPr>
        <p:spPr bwMode="auto">
          <a:xfrm>
            <a:off x="1690688" y="2640013"/>
            <a:ext cx="101600" cy="50800"/>
          </a:xfrm>
          <a:custGeom>
            <a:avLst/>
            <a:gdLst>
              <a:gd name="T0" fmla="*/ 0 w 64"/>
              <a:gd name="T1" fmla="*/ 80644986 h 32"/>
              <a:gd name="T2" fmla="*/ 161289973 w 64"/>
              <a:gd name="T3" fmla="*/ 27720924 h 32"/>
              <a:gd name="T4" fmla="*/ 0 w 64"/>
              <a:gd name="T5" fmla="*/ 0 h 32"/>
              <a:gd name="T6" fmla="*/ 0 w 64"/>
              <a:gd name="T7" fmla="*/ 27720924 h 32"/>
              <a:gd name="T8" fmla="*/ 0 w 64"/>
              <a:gd name="T9" fmla="*/ 80644986 h 32"/>
              <a:gd name="T10" fmla="*/ 0 60000 65536"/>
              <a:gd name="T11" fmla="*/ 0 60000 65536"/>
              <a:gd name="T12" fmla="*/ 0 60000 65536"/>
              <a:gd name="T13" fmla="*/ 0 60000 65536"/>
              <a:gd name="T14" fmla="*/ 0 60000 65536"/>
              <a:gd name="T15" fmla="*/ 0 w 64"/>
              <a:gd name="T16" fmla="*/ 0 h 32"/>
              <a:gd name="T17" fmla="*/ 64 w 64"/>
              <a:gd name="T18" fmla="*/ 32 h 32"/>
            </a:gdLst>
            <a:ahLst/>
            <a:cxnLst>
              <a:cxn ang="T10">
                <a:pos x="T0" y="T1"/>
              </a:cxn>
              <a:cxn ang="T11">
                <a:pos x="T2" y="T3"/>
              </a:cxn>
              <a:cxn ang="T12">
                <a:pos x="T4" y="T5"/>
              </a:cxn>
              <a:cxn ang="T13">
                <a:pos x="T6" y="T7"/>
              </a:cxn>
              <a:cxn ang="T14">
                <a:pos x="T8" y="T9"/>
              </a:cxn>
            </a:cxnLst>
            <a:rect l="T15" t="T16" r="T17" b="T18"/>
            <a:pathLst>
              <a:path w="64" h="32">
                <a:moveTo>
                  <a:pt x="0" y="32"/>
                </a:moveTo>
                <a:lnTo>
                  <a:pt x="64" y="11"/>
                </a:lnTo>
                <a:lnTo>
                  <a:pt x="0" y="0"/>
                </a:lnTo>
                <a:lnTo>
                  <a:pt x="0" y="11"/>
                </a:lnTo>
                <a:lnTo>
                  <a:pt x="0" y="3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56" name="Line 21"/>
          <p:cNvSpPr>
            <a:spLocks noChangeShapeType="1"/>
          </p:cNvSpPr>
          <p:nvPr/>
        </p:nvSpPr>
        <p:spPr bwMode="auto">
          <a:xfrm flipH="1">
            <a:off x="1554163" y="2657475"/>
            <a:ext cx="13652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57" name="Freeform 22"/>
          <p:cNvSpPr>
            <a:spLocks/>
          </p:cNvSpPr>
          <p:nvPr/>
        </p:nvSpPr>
        <p:spPr bwMode="auto">
          <a:xfrm>
            <a:off x="1690688" y="2997200"/>
            <a:ext cx="101600" cy="33338"/>
          </a:xfrm>
          <a:custGeom>
            <a:avLst/>
            <a:gdLst>
              <a:gd name="T0" fmla="*/ 0 w 6"/>
              <a:gd name="T1" fmla="*/ 555711117 h 2"/>
              <a:gd name="T2" fmla="*/ 1720426649 w 6"/>
              <a:gd name="T3" fmla="*/ 277855559 h 2"/>
              <a:gd name="T4" fmla="*/ 0 w 6"/>
              <a:gd name="T5" fmla="*/ 0 h 2"/>
              <a:gd name="T6" fmla="*/ 0 w 6"/>
              <a:gd name="T7" fmla="*/ 277855559 h 2"/>
              <a:gd name="T8" fmla="*/ 0 w 6"/>
              <a:gd name="T9" fmla="*/ 555711117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58" name="Freeform 23"/>
          <p:cNvSpPr>
            <a:spLocks/>
          </p:cNvSpPr>
          <p:nvPr/>
        </p:nvSpPr>
        <p:spPr bwMode="auto">
          <a:xfrm>
            <a:off x="1690688" y="2997200"/>
            <a:ext cx="101600" cy="33338"/>
          </a:xfrm>
          <a:custGeom>
            <a:avLst/>
            <a:gdLst>
              <a:gd name="T0" fmla="*/ 0 w 64"/>
              <a:gd name="T1" fmla="*/ 52924874 h 21"/>
              <a:gd name="T2" fmla="*/ 161289973 w 64"/>
              <a:gd name="T3" fmla="*/ 27722931 h 21"/>
              <a:gd name="T4" fmla="*/ 0 w 64"/>
              <a:gd name="T5" fmla="*/ 0 h 21"/>
              <a:gd name="T6" fmla="*/ 0 w 64"/>
              <a:gd name="T7" fmla="*/ 27722931 h 21"/>
              <a:gd name="T8" fmla="*/ 0 w 64"/>
              <a:gd name="T9" fmla="*/ 52924874 h 21"/>
              <a:gd name="T10" fmla="*/ 0 60000 65536"/>
              <a:gd name="T11" fmla="*/ 0 60000 65536"/>
              <a:gd name="T12" fmla="*/ 0 60000 65536"/>
              <a:gd name="T13" fmla="*/ 0 60000 65536"/>
              <a:gd name="T14" fmla="*/ 0 60000 65536"/>
              <a:gd name="T15" fmla="*/ 0 w 64"/>
              <a:gd name="T16" fmla="*/ 0 h 21"/>
              <a:gd name="T17" fmla="*/ 64 w 64"/>
              <a:gd name="T18" fmla="*/ 21 h 21"/>
            </a:gdLst>
            <a:ahLst/>
            <a:cxnLst>
              <a:cxn ang="T10">
                <a:pos x="T0" y="T1"/>
              </a:cxn>
              <a:cxn ang="T11">
                <a:pos x="T2" y="T3"/>
              </a:cxn>
              <a:cxn ang="T12">
                <a:pos x="T4" y="T5"/>
              </a:cxn>
              <a:cxn ang="T13">
                <a:pos x="T6" y="T7"/>
              </a:cxn>
              <a:cxn ang="T14">
                <a:pos x="T8" y="T9"/>
              </a:cxn>
            </a:cxnLst>
            <a:rect l="T15" t="T16" r="T17" b="T18"/>
            <a:pathLst>
              <a:path w="64" h="21">
                <a:moveTo>
                  <a:pt x="0" y="21"/>
                </a:moveTo>
                <a:lnTo>
                  <a:pt x="64" y="11"/>
                </a:lnTo>
                <a:lnTo>
                  <a:pt x="0" y="0"/>
                </a:lnTo>
                <a:lnTo>
                  <a:pt x="0" y="11"/>
                </a:lnTo>
                <a:lnTo>
                  <a:pt x="0" y="2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59" name="Line 24"/>
          <p:cNvSpPr>
            <a:spLocks noChangeShapeType="1"/>
          </p:cNvSpPr>
          <p:nvPr/>
        </p:nvSpPr>
        <p:spPr bwMode="auto">
          <a:xfrm flipH="1">
            <a:off x="1554163" y="3014663"/>
            <a:ext cx="136525"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60" name="Freeform 25"/>
          <p:cNvSpPr>
            <a:spLocks/>
          </p:cNvSpPr>
          <p:nvPr/>
        </p:nvSpPr>
        <p:spPr bwMode="auto">
          <a:xfrm>
            <a:off x="1690688" y="3695700"/>
            <a:ext cx="101600" cy="50800"/>
          </a:xfrm>
          <a:custGeom>
            <a:avLst/>
            <a:gdLst>
              <a:gd name="T0" fmla="*/ 0 w 6"/>
              <a:gd name="T1" fmla="*/ 860213324 h 3"/>
              <a:gd name="T2" fmla="*/ 1720426649 w 6"/>
              <a:gd name="T3" fmla="*/ 286732174 h 3"/>
              <a:gd name="T4" fmla="*/ 0 w 6"/>
              <a:gd name="T5" fmla="*/ 0 h 3"/>
              <a:gd name="T6" fmla="*/ 0 w 6"/>
              <a:gd name="T7" fmla="*/ 286732174 h 3"/>
              <a:gd name="T8" fmla="*/ 0 w 6"/>
              <a:gd name="T9" fmla="*/ 860213324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1"/>
                </a:lnTo>
                <a:lnTo>
                  <a:pt x="0" y="0"/>
                </a:lnTo>
                <a:lnTo>
                  <a:pt x="0" y="1"/>
                </a:lnTo>
                <a:lnTo>
                  <a:pt x="0" y="3"/>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61" name="Freeform 26"/>
          <p:cNvSpPr>
            <a:spLocks/>
          </p:cNvSpPr>
          <p:nvPr/>
        </p:nvSpPr>
        <p:spPr bwMode="auto">
          <a:xfrm>
            <a:off x="1690688" y="3695700"/>
            <a:ext cx="101600" cy="50800"/>
          </a:xfrm>
          <a:custGeom>
            <a:avLst/>
            <a:gdLst>
              <a:gd name="T0" fmla="*/ 0 w 64"/>
              <a:gd name="T1" fmla="*/ 80644986 h 32"/>
              <a:gd name="T2" fmla="*/ 161289973 w 64"/>
              <a:gd name="T3" fmla="*/ 25201557 h 32"/>
              <a:gd name="T4" fmla="*/ 0 w 64"/>
              <a:gd name="T5" fmla="*/ 0 h 32"/>
              <a:gd name="T6" fmla="*/ 0 w 64"/>
              <a:gd name="T7" fmla="*/ 25201557 h 32"/>
              <a:gd name="T8" fmla="*/ 0 w 64"/>
              <a:gd name="T9" fmla="*/ 80644986 h 32"/>
              <a:gd name="T10" fmla="*/ 0 60000 65536"/>
              <a:gd name="T11" fmla="*/ 0 60000 65536"/>
              <a:gd name="T12" fmla="*/ 0 60000 65536"/>
              <a:gd name="T13" fmla="*/ 0 60000 65536"/>
              <a:gd name="T14" fmla="*/ 0 60000 65536"/>
              <a:gd name="T15" fmla="*/ 0 w 64"/>
              <a:gd name="T16" fmla="*/ 0 h 32"/>
              <a:gd name="T17" fmla="*/ 64 w 64"/>
              <a:gd name="T18" fmla="*/ 32 h 32"/>
            </a:gdLst>
            <a:ahLst/>
            <a:cxnLst>
              <a:cxn ang="T10">
                <a:pos x="T0" y="T1"/>
              </a:cxn>
              <a:cxn ang="T11">
                <a:pos x="T2" y="T3"/>
              </a:cxn>
              <a:cxn ang="T12">
                <a:pos x="T4" y="T5"/>
              </a:cxn>
              <a:cxn ang="T13">
                <a:pos x="T6" y="T7"/>
              </a:cxn>
              <a:cxn ang="T14">
                <a:pos x="T8" y="T9"/>
              </a:cxn>
            </a:cxnLst>
            <a:rect l="T15" t="T16" r="T17" b="T18"/>
            <a:pathLst>
              <a:path w="64" h="32">
                <a:moveTo>
                  <a:pt x="0" y="32"/>
                </a:moveTo>
                <a:lnTo>
                  <a:pt x="64" y="10"/>
                </a:lnTo>
                <a:lnTo>
                  <a:pt x="0" y="0"/>
                </a:lnTo>
                <a:lnTo>
                  <a:pt x="0" y="10"/>
                </a:lnTo>
                <a:lnTo>
                  <a:pt x="0" y="3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62" name="Line 27"/>
          <p:cNvSpPr>
            <a:spLocks noChangeShapeType="1"/>
          </p:cNvSpPr>
          <p:nvPr/>
        </p:nvSpPr>
        <p:spPr bwMode="auto">
          <a:xfrm flipH="1">
            <a:off x="1554163" y="3711575"/>
            <a:ext cx="13652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63" name="Line 28"/>
          <p:cNvSpPr>
            <a:spLocks noChangeShapeType="1"/>
          </p:cNvSpPr>
          <p:nvPr/>
        </p:nvSpPr>
        <p:spPr bwMode="auto">
          <a:xfrm flipH="1">
            <a:off x="2524125" y="4273550"/>
            <a:ext cx="141287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64" name="Line 29"/>
          <p:cNvSpPr>
            <a:spLocks noChangeShapeType="1"/>
          </p:cNvSpPr>
          <p:nvPr/>
        </p:nvSpPr>
        <p:spPr bwMode="auto">
          <a:xfrm flipH="1">
            <a:off x="2524125" y="2827338"/>
            <a:ext cx="1412875"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65" name="Line 30"/>
          <p:cNvSpPr>
            <a:spLocks noChangeShapeType="1"/>
          </p:cNvSpPr>
          <p:nvPr/>
        </p:nvSpPr>
        <p:spPr bwMode="auto">
          <a:xfrm flipH="1">
            <a:off x="2524125" y="2128838"/>
            <a:ext cx="1412875"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66" name="Rectangle 31"/>
          <p:cNvSpPr>
            <a:spLocks noChangeArrowheads="1"/>
          </p:cNvSpPr>
          <p:nvPr/>
        </p:nvSpPr>
        <p:spPr bwMode="auto">
          <a:xfrm>
            <a:off x="3222625" y="4989513"/>
            <a:ext cx="392113"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circuit</a:t>
            </a:r>
            <a:endParaRPr lang="en-CA" altLang="en-US" sz="2400" dirty="0">
              <a:latin typeface="Corbel" panose="020B0503020204020204" pitchFamily="34" charset="0"/>
            </a:endParaRPr>
          </a:p>
        </p:txBody>
      </p:sp>
      <p:sp>
        <p:nvSpPr>
          <p:cNvPr id="14367" name="Rectangle 32"/>
          <p:cNvSpPr>
            <a:spLocks noChangeArrowheads="1"/>
          </p:cNvSpPr>
          <p:nvPr/>
        </p:nvSpPr>
        <p:spPr bwMode="auto">
          <a:xfrm>
            <a:off x="2882900" y="4818063"/>
            <a:ext cx="1054100" cy="460375"/>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368" name="Rectangle 33"/>
          <p:cNvSpPr>
            <a:spLocks noChangeArrowheads="1"/>
          </p:cNvSpPr>
          <p:nvPr/>
        </p:nvSpPr>
        <p:spPr bwMode="auto">
          <a:xfrm>
            <a:off x="3001963" y="4852988"/>
            <a:ext cx="823912"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Sense / Write</a:t>
            </a:r>
            <a:endParaRPr lang="en-CA" altLang="en-US" sz="2400" dirty="0">
              <a:latin typeface="Corbel" panose="020B0503020204020204" pitchFamily="34" charset="0"/>
            </a:endParaRPr>
          </a:p>
        </p:txBody>
      </p:sp>
      <p:sp>
        <p:nvSpPr>
          <p:cNvPr id="14369" name="Line 34"/>
          <p:cNvSpPr>
            <a:spLocks noChangeShapeType="1"/>
          </p:cNvSpPr>
          <p:nvPr/>
        </p:nvSpPr>
        <p:spPr bwMode="auto">
          <a:xfrm flipV="1">
            <a:off x="3767138" y="1771650"/>
            <a:ext cx="1587" cy="3571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70" name="Line 35"/>
          <p:cNvSpPr>
            <a:spLocks noChangeShapeType="1"/>
          </p:cNvSpPr>
          <p:nvPr/>
        </p:nvSpPr>
        <p:spPr bwMode="auto">
          <a:xfrm flipH="1">
            <a:off x="3579813" y="1771650"/>
            <a:ext cx="18732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71" name="Line 36"/>
          <p:cNvSpPr>
            <a:spLocks noChangeShapeType="1"/>
          </p:cNvSpPr>
          <p:nvPr/>
        </p:nvSpPr>
        <p:spPr bwMode="auto">
          <a:xfrm>
            <a:off x="3052763" y="1771650"/>
            <a:ext cx="18732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72" name="Rectangle 37"/>
          <p:cNvSpPr>
            <a:spLocks noChangeArrowheads="1"/>
          </p:cNvSpPr>
          <p:nvPr/>
        </p:nvSpPr>
        <p:spPr bwMode="auto">
          <a:xfrm>
            <a:off x="3240088" y="1601788"/>
            <a:ext cx="339725" cy="339725"/>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373" name="Line 38"/>
          <p:cNvSpPr>
            <a:spLocks noChangeShapeType="1"/>
          </p:cNvSpPr>
          <p:nvPr/>
        </p:nvSpPr>
        <p:spPr bwMode="auto">
          <a:xfrm flipV="1">
            <a:off x="3409950" y="1941513"/>
            <a:ext cx="1588" cy="18732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74" name="Line 39"/>
          <p:cNvSpPr>
            <a:spLocks noChangeShapeType="1"/>
          </p:cNvSpPr>
          <p:nvPr/>
        </p:nvSpPr>
        <p:spPr bwMode="auto">
          <a:xfrm>
            <a:off x="3052763" y="2486025"/>
            <a:ext cx="18732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75" name="Line 40"/>
          <p:cNvSpPr>
            <a:spLocks noChangeShapeType="1"/>
          </p:cNvSpPr>
          <p:nvPr/>
        </p:nvSpPr>
        <p:spPr bwMode="auto">
          <a:xfrm flipV="1">
            <a:off x="3052763" y="1771650"/>
            <a:ext cx="1587" cy="3571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76" name="Line 41"/>
          <p:cNvSpPr>
            <a:spLocks noChangeShapeType="1"/>
          </p:cNvSpPr>
          <p:nvPr/>
        </p:nvSpPr>
        <p:spPr bwMode="auto">
          <a:xfrm flipH="1">
            <a:off x="3579813" y="2486025"/>
            <a:ext cx="18732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77" name="Line 42"/>
          <p:cNvSpPr>
            <a:spLocks noChangeShapeType="1"/>
          </p:cNvSpPr>
          <p:nvPr/>
        </p:nvSpPr>
        <p:spPr bwMode="auto">
          <a:xfrm flipV="1">
            <a:off x="3409950" y="4103688"/>
            <a:ext cx="1588" cy="16986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78" name="Line 43"/>
          <p:cNvSpPr>
            <a:spLocks noChangeShapeType="1"/>
          </p:cNvSpPr>
          <p:nvPr/>
        </p:nvSpPr>
        <p:spPr bwMode="auto">
          <a:xfrm>
            <a:off x="3052763" y="3933825"/>
            <a:ext cx="18732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79" name="Line 44"/>
          <p:cNvSpPr>
            <a:spLocks noChangeShapeType="1"/>
          </p:cNvSpPr>
          <p:nvPr/>
        </p:nvSpPr>
        <p:spPr bwMode="auto">
          <a:xfrm flipH="1">
            <a:off x="3579813" y="3933825"/>
            <a:ext cx="18732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80" name="Freeform 45"/>
          <p:cNvSpPr>
            <a:spLocks/>
          </p:cNvSpPr>
          <p:nvPr/>
        </p:nvSpPr>
        <p:spPr bwMode="auto">
          <a:xfrm>
            <a:off x="3052763" y="4273550"/>
            <a:ext cx="187325" cy="544513"/>
          </a:xfrm>
          <a:custGeom>
            <a:avLst/>
            <a:gdLst>
              <a:gd name="T0" fmla="*/ 2147483647 w 11"/>
              <a:gd name="T1" fmla="*/ 2147483647 h 32"/>
              <a:gd name="T2" fmla="*/ 2147483647 w 11"/>
              <a:gd name="T3" fmla="*/ 2147483647 h 32"/>
              <a:gd name="T4" fmla="*/ 0 w 11"/>
              <a:gd name="T5" fmla="*/ 2147483647 h 32"/>
              <a:gd name="T6" fmla="*/ 0 w 11"/>
              <a:gd name="T7" fmla="*/ 0 h 32"/>
              <a:gd name="T8" fmla="*/ 0 60000 65536"/>
              <a:gd name="T9" fmla="*/ 0 60000 65536"/>
              <a:gd name="T10" fmla="*/ 0 60000 65536"/>
              <a:gd name="T11" fmla="*/ 0 60000 65536"/>
              <a:gd name="T12" fmla="*/ 0 w 11"/>
              <a:gd name="T13" fmla="*/ 0 h 32"/>
              <a:gd name="T14" fmla="*/ 11 w 11"/>
              <a:gd name="T15" fmla="*/ 32 h 32"/>
            </a:gdLst>
            <a:ahLst/>
            <a:cxnLst>
              <a:cxn ang="T8">
                <a:pos x="T0" y="T1"/>
              </a:cxn>
              <a:cxn ang="T9">
                <a:pos x="T2" y="T3"/>
              </a:cxn>
              <a:cxn ang="T10">
                <a:pos x="T4" y="T5"/>
              </a:cxn>
              <a:cxn ang="T11">
                <a:pos x="T6" y="T7"/>
              </a:cxn>
            </a:cxnLst>
            <a:rect l="T12" t="T13" r="T14" b="T15"/>
            <a:pathLst>
              <a:path w="11" h="32">
                <a:moveTo>
                  <a:pt x="11" y="32"/>
                </a:moveTo>
                <a:lnTo>
                  <a:pt x="11" y="16"/>
                </a:lnTo>
                <a:lnTo>
                  <a:pt x="0" y="16"/>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81" name="Freeform 46"/>
          <p:cNvSpPr>
            <a:spLocks/>
          </p:cNvSpPr>
          <p:nvPr/>
        </p:nvSpPr>
        <p:spPr bwMode="auto">
          <a:xfrm>
            <a:off x="3579813" y="4273550"/>
            <a:ext cx="187325" cy="544513"/>
          </a:xfrm>
          <a:custGeom>
            <a:avLst/>
            <a:gdLst>
              <a:gd name="T0" fmla="*/ 0 w 11"/>
              <a:gd name="T1" fmla="*/ 2147483647 h 32"/>
              <a:gd name="T2" fmla="*/ 0 w 11"/>
              <a:gd name="T3" fmla="*/ 2147483647 h 32"/>
              <a:gd name="T4" fmla="*/ 2147483647 w 11"/>
              <a:gd name="T5" fmla="*/ 2147483647 h 32"/>
              <a:gd name="T6" fmla="*/ 2147483647 w 11"/>
              <a:gd name="T7" fmla="*/ 0 h 32"/>
              <a:gd name="T8" fmla="*/ 0 60000 65536"/>
              <a:gd name="T9" fmla="*/ 0 60000 65536"/>
              <a:gd name="T10" fmla="*/ 0 60000 65536"/>
              <a:gd name="T11" fmla="*/ 0 60000 65536"/>
              <a:gd name="T12" fmla="*/ 0 w 11"/>
              <a:gd name="T13" fmla="*/ 0 h 32"/>
              <a:gd name="T14" fmla="*/ 11 w 11"/>
              <a:gd name="T15" fmla="*/ 32 h 32"/>
            </a:gdLst>
            <a:ahLst/>
            <a:cxnLst>
              <a:cxn ang="T8">
                <a:pos x="T0" y="T1"/>
              </a:cxn>
              <a:cxn ang="T9">
                <a:pos x="T2" y="T3"/>
              </a:cxn>
              <a:cxn ang="T10">
                <a:pos x="T4" y="T5"/>
              </a:cxn>
              <a:cxn ang="T11">
                <a:pos x="T6" y="T7"/>
              </a:cxn>
            </a:cxnLst>
            <a:rect l="T12" t="T13" r="T14" b="T15"/>
            <a:pathLst>
              <a:path w="11" h="32">
                <a:moveTo>
                  <a:pt x="0" y="32"/>
                </a:moveTo>
                <a:lnTo>
                  <a:pt x="0" y="16"/>
                </a:lnTo>
                <a:lnTo>
                  <a:pt x="11" y="16"/>
                </a:lnTo>
                <a:lnTo>
                  <a:pt x="11"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82" name="Freeform 47"/>
          <p:cNvSpPr>
            <a:spLocks/>
          </p:cNvSpPr>
          <p:nvPr/>
        </p:nvSpPr>
        <p:spPr bwMode="auto">
          <a:xfrm>
            <a:off x="3205163" y="5311775"/>
            <a:ext cx="34925" cy="103188"/>
          </a:xfrm>
          <a:custGeom>
            <a:avLst/>
            <a:gdLst>
              <a:gd name="T0" fmla="*/ 609877795 w 2"/>
              <a:gd name="T1" fmla="*/ 1774627197 h 6"/>
              <a:gd name="T2" fmla="*/ 304947629 w 2"/>
              <a:gd name="T3" fmla="*/ 0 h 6"/>
              <a:gd name="T4" fmla="*/ 0 w 2"/>
              <a:gd name="T5" fmla="*/ 1774627197 h 6"/>
              <a:gd name="T6" fmla="*/ 304947629 w 2"/>
              <a:gd name="T7" fmla="*/ 1774627197 h 6"/>
              <a:gd name="T8" fmla="*/ 609877795 w 2"/>
              <a:gd name="T9" fmla="*/ 1774627197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83" name="Freeform 48"/>
          <p:cNvSpPr>
            <a:spLocks/>
          </p:cNvSpPr>
          <p:nvPr/>
        </p:nvSpPr>
        <p:spPr bwMode="auto">
          <a:xfrm>
            <a:off x="3205163" y="5311775"/>
            <a:ext cx="34925" cy="103188"/>
          </a:xfrm>
          <a:custGeom>
            <a:avLst/>
            <a:gdLst>
              <a:gd name="T0" fmla="*/ 55443443 w 22"/>
              <a:gd name="T1" fmla="*/ 163811716 h 65"/>
              <a:gd name="T2" fmla="*/ 27722515 w 22"/>
              <a:gd name="T3" fmla="*/ 0 h 65"/>
              <a:gd name="T4" fmla="*/ 0 w 22"/>
              <a:gd name="T5" fmla="*/ 163811716 h 65"/>
              <a:gd name="T6" fmla="*/ 27722515 w 22"/>
              <a:gd name="T7" fmla="*/ 163811716 h 65"/>
              <a:gd name="T8" fmla="*/ 55443443 w 22"/>
              <a:gd name="T9" fmla="*/ 163811716 h 65"/>
              <a:gd name="T10" fmla="*/ 0 60000 65536"/>
              <a:gd name="T11" fmla="*/ 0 60000 65536"/>
              <a:gd name="T12" fmla="*/ 0 60000 65536"/>
              <a:gd name="T13" fmla="*/ 0 60000 65536"/>
              <a:gd name="T14" fmla="*/ 0 60000 65536"/>
              <a:gd name="T15" fmla="*/ 0 w 22"/>
              <a:gd name="T16" fmla="*/ 0 h 65"/>
              <a:gd name="T17" fmla="*/ 22 w 22"/>
              <a:gd name="T18" fmla="*/ 65 h 65"/>
            </a:gdLst>
            <a:ahLst/>
            <a:cxnLst>
              <a:cxn ang="T10">
                <a:pos x="T0" y="T1"/>
              </a:cxn>
              <a:cxn ang="T11">
                <a:pos x="T2" y="T3"/>
              </a:cxn>
              <a:cxn ang="T12">
                <a:pos x="T4" y="T5"/>
              </a:cxn>
              <a:cxn ang="T13">
                <a:pos x="T6" y="T7"/>
              </a:cxn>
              <a:cxn ang="T14">
                <a:pos x="T8" y="T9"/>
              </a:cxn>
            </a:cxnLst>
            <a:rect l="T15" t="T16" r="T17" b="T18"/>
            <a:pathLst>
              <a:path w="22" h="65">
                <a:moveTo>
                  <a:pt x="22" y="65"/>
                </a:moveTo>
                <a:lnTo>
                  <a:pt x="11" y="0"/>
                </a:lnTo>
                <a:lnTo>
                  <a:pt x="0" y="65"/>
                </a:lnTo>
                <a:lnTo>
                  <a:pt x="11" y="65"/>
                </a:lnTo>
                <a:lnTo>
                  <a:pt x="22" y="65"/>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84" name="Freeform 49"/>
          <p:cNvSpPr>
            <a:spLocks/>
          </p:cNvSpPr>
          <p:nvPr/>
        </p:nvSpPr>
        <p:spPr bwMode="auto">
          <a:xfrm>
            <a:off x="3222625" y="5278438"/>
            <a:ext cx="357188" cy="255587"/>
          </a:xfrm>
          <a:custGeom>
            <a:avLst/>
            <a:gdLst>
              <a:gd name="T0" fmla="*/ 0 w 21"/>
              <a:gd name="T1" fmla="*/ 2147483647 h 15"/>
              <a:gd name="T2" fmla="*/ 0 w 21"/>
              <a:gd name="T3" fmla="*/ 2147483647 h 15"/>
              <a:gd name="T4" fmla="*/ 2147483647 w 21"/>
              <a:gd name="T5" fmla="*/ 2147483647 h 15"/>
              <a:gd name="T6" fmla="*/ 2147483647 w 21"/>
              <a:gd name="T7" fmla="*/ 0 h 15"/>
              <a:gd name="T8" fmla="*/ 0 60000 65536"/>
              <a:gd name="T9" fmla="*/ 0 60000 65536"/>
              <a:gd name="T10" fmla="*/ 0 60000 65536"/>
              <a:gd name="T11" fmla="*/ 0 60000 65536"/>
              <a:gd name="T12" fmla="*/ 0 w 21"/>
              <a:gd name="T13" fmla="*/ 0 h 15"/>
              <a:gd name="T14" fmla="*/ 21 w 21"/>
              <a:gd name="T15" fmla="*/ 15 h 15"/>
            </a:gdLst>
            <a:ahLst/>
            <a:cxnLst>
              <a:cxn ang="T8">
                <a:pos x="T0" y="T1"/>
              </a:cxn>
              <a:cxn ang="T9">
                <a:pos x="T2" y="T3"/>
              </a:cxn>
              <a:cxn ang="T10">
                <a:pos x="T4" y="T5"/>
              </a:cxn>
              <a:cxn ang="T11">
                <a:pos x="T6" y="T7"/>
              </a:cxn>
            </a:cxnLst>
            <a:rect l="T12" t="T13" r="T14" b="T15"/>
            <a:pathLst>
              <a:path w="21" h="15">
                <a:moveTo>
                  <a:pt x="0" y="8"/>
                </a:moveTo>
                <a:lnTo>
                  <a:pt x="0" y="15"/>
                </a:lnTo>
                <a:lnTo>
                  <a:pt x="21" y="15"/>
                </a:lnTo>
                <a:lnTo>
                  <a:pt x="21"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85" name="Rectangle 50"/>
          <p:cNvSpPr>
            <a:spLocks noChangeArrowheads="1"/>
          </p:cNvSpPr>
          <p:nvPr/>
        </p:nvSpPr>
        <p:spPr bwMode="auto">
          <a:xfrm>
            <a:off x="1928813" y="2981325"/>
            <a:ext cx="498475"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Address</a:t>
            </a:r>
            <a:endParaRPr lang="en-CA" altLang="en-US" sz="2400" dirty="0">
              <a:latin typeface="Corbel" panose="020B0503020204020204" pitchFamily="34" charset="0"/>
            </a:endParaRPr>
          </a:p>
        </p:txBody>
      </p:sp>
      <p:sp>
        <p:nvSpPr>
          <p:cNvPr id="14386" name="Rectangle 51"/>
          <p:cNvSpPr>
            <a:spLocks noChangeArrowheads="1"/>
          </p:cNvSpPr>
          <p:nvPr/>
        </p:nvSpPr>
        <p:spPr bwMode="auto">
          <a:xfrm>
            <a:off x="1928813" y="3168650"/>
            <a:ext cx="484187"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decoder</a:t>
            </a:r>
            <a:endParaRPr lang="en-CA" altLang="en-US" sz="2400" dirty="0">
              <a:latin typeface="Corbel" panose="020B0503020204020204" pitchFamily="34" charset="0"/>
            </a:endParaRPr>
          </a:p>
        </p:txBody>
      </p:sp>
      <p:sp>
        <p:nvSpPr>
          <p:cNvPr id="14387" name="Rectangle 52"/>
          <p:cNvSpPr>
            <a:spLocks noChangeArrowheads="1"/>
          </p:cNvSpPr>
          <p:nvPr/>
        </p:nvSpPr>
        <p:spPr bwMode="auto">
          <a:xfrm>
            <a:off x="1827213" y="1941513"/>
            <a:ext cx="696912" cy="2519362"/>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388" name="Rectangle 53"/>
          <p:cNvSpPr>
            <a:spLocks noChangeArrowheads="1"/>
          </p:cNvSpPr>
          <p:nvPr/>
        </p:nvSpPr>
        <p:spPr bwMode="auto">
          <a:xfrm>
            <a:off x="6423025" y="2368550"/>
            <a:ext cx="168275"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FF</a:t>
            </a:r>
            <a:endParaRPr lang="en-CA" altLang="en-US" sz="2400" dirty="0">
              <a:latin typeface="Corbel" panose="020B0503020204020204" pitchFamily="34" charset="0"/>
            </a:endParaRPr>
          </a:p>
        </p:txBody>
      </p:sp>
      <p:sp>
        <p:nvSpPr>
          <p:cNvPr id="14389" name="Rectangle 54"/>
          <p:cNvSpPr>
            <a:spLocks noChangeArrowheads="1"/>
          </p:cNvSpPr>
          <p:nvPr/>
        </p:nvSpPr>
        <p:spPr bwMode="auto">
          <a:xfrm>
            <a:off x="7342188" y="5075238"/>
            <a:ext cx="185737"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CS</a:t>
            </a:r>
            <a:endParaRPr lang="en-CA" altLang="en-US" sz="2400" dirty="0">
              <a:latin typeface="Corbel" panose="020B0503020204020204" pitchFamily="34" charset="0"/>
            </a:endParaRPr>
          </a:p>
        </p:txBody>
      </p:sp>
      <p:sp>
        <p:nvSpPr>
          <p:cNvPr id="14390" name="Freeform 55"/>
          <p:cNvSpPr>
            <a:spLocks/>
          </p:cNvSpPr>
          <p:nvPr/>
        </p:nvSpPr>
        <p:spPr bwMode="auto">
          <a:xfrm>
            <a:off x="7053263" y="5159375"/>
            <a:ext cx="101600" cy="33338"/>
          </a:xfrm>
          <a:custGeom>
            <a:avLst/>
            <a:gdLst>
              <a:gd name="T0" fmla="*/ 1720426649 w 6"/>
              <a:gd name="T1" fmla="*/ 0 h 2"/>
              <a:gd name="T2" fmla="*/ 0 w 6"/>
              <a:gd name="T3" fmla="*/ 277855559 h 2"/>
              <a:gd name="T4" fmla="*/ 1720426649 w 6"/>
              <a:gd name="T5" fmla="*/ 555711117 h 2"/>
              <a:gd name="T6" fmla="*/ 1720426649 w 6"/>
              <a:gd name="T7" fmla="*/ 277855559 h 2"/>
              <a:gd name="T8" fmla="*/ 1720426649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91" name="Freeform 56"/>
          <p:cNvSpPr>
            <a:spLocks/>
          </p:cNvSpPr>
          <p:nvPr/>
        </p:nvSpPr>
        <p:spPr bwMode="auto">
          <a:xfrm>
            <a:off x="7053263" y="5159375"/>
            <a:ext cx="101600" cy="33338"/>
          </a:xfrm>
          <a:custGeom>
            <a:avLst/>
            <a:gdLst>
              <a:gd name="T0" fmla="*/ 161289973 w 64"/>
              <a:gd name="T1" fmla="*/ 0 h 21"/>
              <a:gd name="T2" fmla="*/ 0 w 64"/>
              <a:gd name="T3" fmla="*/ 25201938 h 21"/>
              <a:gd name="T4" fmla="*/ 161289973 w 64"/>
              <a:gd name="T5" fmla="*/ 52924874 h 21"/>
              <a:gd name="T6" fmla="*/ 161289973 w 64"/>
              <a:gd name="T7" fmla="*/ 25201938 h 21"/>
              <a:gd name="T8" fmla="*/ 161289973 w 64"/>
              <a:gd name="T9" fmla="*/ 0 h 21"/>
              <a:gd name="T10" fmla="*/ 0 60000 65536"/>
              <a:gd name="T11" fmla="*/ 0 60000 65536"/>
              <a:gd name="T12" fmla="*/ 0 60000 65536"/>
              <a:gd name="T13" fmla="*/ 0 60000 65536"/>
              <a:gd name="T14" fmla="*/ 0 60000 65536"/>
              <a:gd name="T15" fmla="*/ 0 w 64"/>
              <a:gd name="T16" fmla="*/ 0 h 21"/>
              <a:gd name="T17" fmla="*/ 64 w 64"/>
              <a:gd name="T18" fmla="*/ 21 h 21"/>
            </a:gdLst>
            <a:ahLst/>
            <a:cxnLst>
              <a:cxn ang="T10">
                <a:pos x="T0" y="T1"/>
              </a:cxn>
              <a:cxn ang="T11">
                <a:pos x="T2" y="T3"/>
              </a:cxn>
              <a:cxn ang="T12">
                <a:pos x="T4" y="T5"/>
              </a:cxn>
              <a:cxn ang="T13">
                <a:pos x="T6" y="T7"/>
              </a:cxn>
              <a:cxn ang="T14">
                <a:pos x="T8" y="T9"/>
              </a:cxn>
            </a:cxnLst>
            <a:rect l="T15" t="T16" r="T17" b="T18"/>
            <a:pathLst>
              <a:path w="64" h="21">
                <a:moveTo>
                  <a:pt x="64" y="0"/>
                </a:moveTo>
                <a:lnTo>
                  <a:pt x="0" y="10"/>
                </a:lnTo>
                <a:lnTo>
                  <a:pt x="64" y="21"/>
                </a:lnTo>
                <a:lnTo>
                  <a:pt x="64" y="10"/>
                </a:lnTo>
                <a:lnTo>
                  <a:pt x="64"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92" name="Line 57"/>
          <p:cNvSpPr>
            <a:spLocks noChangeShapeType="1"/>
          </p:cNvSpPr>
          <p:nvPr/>
        </p:nvSpPr>
        <p:spPr bwMode="auto">
          <a:xfrm>
            <a:off x="7154863" y="5175250"/>
            <a:ext cx="13652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93" name="Freeform 58"/>
          <p:cNvSpPr>
            <a:spLocks/>
          </p:cNvSpPr>
          <p:nvPr/>
        </p:nvSpPr>
        <p:spPr bwMode="auto">
          <a:xfrm>
            <a:off x="7053263" y="4886325"/>
            <a:ext cx="101600" cy="50800"/>
          </a:xfrm>
          <a:custGeom>
            <a:avLst/>
            <a:gdLst>
              <a:gd name="T0" fmla="*/ 1720426649 w 6"/>
              <a:gd name="T1" fmla="*/ 0 h 3"/>
              <a:gd name="T2" fmla="*/ 0 w 6"/>
              <a:gd name="T3" fmla="*/ 573481282 h 3"/>
              <a:gd name="T4" fmla="*/ 1720426649 w 6"/>
              <a:gd name="T5" fmla="*/ 860213324 h 3"/>
              <a:gd name="T6" fmla="*/ 1720426649 w 6"/>
              <a:gd name="T7" fmla="*/ 573481282 h 3"/>
              <a:gd name="T8" fmla="*/ 1720426649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2"/>
                </a:lnTo>
                <a:lnTo>
                  <a:pt x="6" y="3"/>
                </a:lnTo>
                <a:lnTo>
                  <a:pt x="6" y="2"/>
                </a:lnTo>
                <a:lnTo>
                  <a:pt x="6"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94" name="Freeform 59"/>
          <p:cNvSpPr>
            <a:spLocks/>
          </p:cNvSpPr>
          <p:nvPr/>
        </p:nvSpPr>
        <p:spPr bwMode="auto">
          <a:xfrm>
            <a:off x="7053263" y="4886325"/>
            <a:ext cx="101600" cy="50800"/>
          </a:xfrm>
          <a:custGeom>
            <a:avLst/>
            <a:gdLst>
              <a:gd name="T0" fmla="*/ 161289973 w 64"/>
              <a:gd name="T1" fmla="*/ 0 h 32"/>
              <a:gd name="T2" fmla="*/ 0 w 64"/>
              <a:gd name="T3" fmla="*/ 55443436 h 32"/>
              <a:gd name="T4" fmla="*/ 161289973 w 64"/>
              <a:gd name="T5" fmla="*/ 80644986 h 32"/>
              <a:gd name="T6" fmla="*/ 161289973 w 64"/>
              <a:gd name="T7" fmla="*/ 55443436 h 32"/>
              <a:gd name="T8" fmla="*/ 161289973 w 64"/>
              <a:gd name="T9" fmla="*/ 0 h 32"/>
              <a:gd name="T10" fmla="*/ 0 60000 65536"/>
              <a:gd name="T11" fmla="*/ 0 60000 65536"/>
              <a:gd name="T12" fmla="*/ 0 60000 65536"/>
              <a:gd name="T13" fmla="*/ 0 60000 65536"/>
              <a:gd name="T14" fmla="*/ 0 60000 65536"/>
              <a:gd name="T15" fmla="*/ 0 w 64"/>
              <a:gd name="T16" fmla="*/ 0 h 32"/>
              <a:gd name="T17" fmla="*/ 64 w 64"/>
              <a:gd name="T18" fmla="*/ 32 h 32"/>
            </a:gdLst>
            <a:ahLst/>
            <a:cxnLst>
              <a:cxn ang="T10">
                <a:pos x="T0" y="T1"/>
              </a:cxn>
              <a:cxn ang="T11">
                <a:pos x="T2" y="T3"/>
              </a:cxn>
              <a:cxn ang="T12">
                <a:pos x="T4" y="T5"/>
              </a:cxn>
              <a:cxn ang="T13">
                <a:pos x="T6" y="T7"/>
              </a:cxn>
              <a:cxn ang="T14">
                <a:pos x="T8" y="T9"/>
              </a:cxn>
            </a:cxnLst>
            <a:rect l="T15" t="T16" r="T17" b="T18"/>
            <a:pathLst>
              <a:path w="64" h="32">
                <a:moveTo>
                  <a:pt x="64" y="0"/>
                </a:moveTo>
                <a:lnTo>
                  <a:pt x="0" y="22"/>
                </a:lnTo>
                <a:lnTo>
                  <a:pt x="64" y="32"/>
                </a:lnTo>
                <a:lnTo>
                  <a:pt x="64" y="22"/>
                </a:lnTo>
                <a:lnTo>
                  <a:pt x="64"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95" name="Line 60"/>
          <p:cNvSpPr>
            <a:spLocks noChangeShapeType="1"/>
          </p:cNvSpPr>
          <p:nvPr/>
        </p:nvSpPr>
        <p:spPr bwMode="auto">
          <a:xfrm>
            <a:off x="7154863" y="4921250"/>
            <a:ext cx="136525"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396" name="Rectangle 61"/>
          <p:cNvSpPr>
            <a:spLocks noChangeArrowheads="1"/>
          </p:cNvSpPr>
          <p:nvPr/>
        </p:nvSpPr>
        <p:spPr bwMode="auto">
          <a:xfrm>
            <a:off x="7308850" y="3151188"/>
            <a:ext cx="280988"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cells</a:t>
            </a:r>
            <a:endParaRPr lang="en-CA" altLang="en-US" sz="2400" dirty="0">
              <a:latin typeface="Corbel" panose="020B0503020204020204" pitchFamily="34" charset="0"/>
            </a:endParaRPr>
          </a:p>
        </p:txBody>
      </p:sp>
      <p:sp>
        <p:nvSpPr>
          <p:cNvPr id="14397" name="Rectangle 62"/>
          <p:cNvSpPr>
            <a:spLocks noChangeArrowheads="1"/>
          </p:cNvSpPr>
          <p:nvPr/>
        </p:nvSpPr>
        <p:spPr bwMode="auto">
          <a:xfrm>
            <a:off x="7189788" y="3014663"/>
            <a:ext cx="525462"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Memory</a:t>
            </a:r>
            <a:endParaRPr lang="en-CA" altLang="en-US" sz="2400" dirty="0">
              <a:latin typeface="Corbel" panose="020B0503020204020204" pitchFamily="34" charset="0"/>
            </a:endParaRPr>
          </a:p>
        </p:txBody>
      </p:sp>
      <p:sp>
        <p:nvSpPr>
          <p:cNvPr id="14398" name="Freeform 63"/>
          <p:cNvSpPr>
            <a:spLocks/>
          </p:cNvSpPr>
          <p:nvPr/>
        </p:nvSpPr>
        <p:spPr bwMode="auto">
          <a:xfrm>
            <a:off x="6286500" y="5311775"/>
            <a:ext cx="50800" cy="103188"/>
          </a:xfrm>
          <a:custGeom>
            <a:avLst/>
            <a:gdLst>
              <a:gd name="T0" fmla="*/ 860213324 w 3"/>
              <a:gd name="T1" fmla="*/ 1774627197 h 6"/>
              <a:gd name="T2" fmla="*/ 286732174 w 3"/>
              <a:gd name="T3" fmla="*/ 0 h 6"/>
              <a:gd name="T4" fmla="*/ 0 w 3"/>
              <a:gd name="T5" fmla="*/ 1774627197 h 6"/>
              <a:gd name="T6" fmla="*/ 286732174 w 3"/>
              <a:gd name="T7" fmla="*/ 1774627197 h 6"/>
              <a:gd name="T8" fmla="*/ 860213324 w 3"/>
              <a:gd name="T9" fmla="*/ 1774627197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1" y="0"/>
                </a:lnTo>
                <a:lnTo>
                  <a:pt x="0" y="6"/>
                </a:lnTo>
                <a:lnTo>
                  <a:pt x="1" y="6"/>
                </a:lnTo>
                <a:lnTo>
                  <a:pt x="3" y="6"/>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399" name="Freeform 64"/>
          <p:cNvSpPr>
            <a:spLocks/>
          </p:cNvSpPr>
          <p:nvPr/>
        </p:nvSpPr>
        <p:spPr bwMode="auto">
          <a:xfrm>
            <a:off x="6286500" y="5311775"/>
            <a:ext cx="50800" cy="103188"/>
          </a:xfrm>
          <a:custGeom>
            <a:avLst/>
            <a:gdLst>
              <a:gd name="T0" fmla="*/ 80644986 w 32"/>
              <a:gd name="T1" fmla="*/ 163811716 h 65"/>
              <a:gd name="T2" fmla="*/ 27720924 w 32"/>
              <a:gd name="T3" fmla="*/ 0 h 65"/>
              <a:gd name="T4" fmla="*/ 0 w 32"/>
              <a:gd name="T5" fmla="*/ 163811716 h 65"/>
              <a:gd name="T6" fmla="*/ 27720924 w 32"/>
              <a:gd name="T7" fmla="*/ 163811716 h 65"/>
              <a:gd name="T8" fmla="*/ 80644986 w 32"/>
              <a:gd name="T9" fmla="*/ 163811716 h 65"/>
              <a:gd name="T10" fmla="*/ 0 60000 65536"/>
              <a:gd name="T11" fmla="*/ 0 60000 65536"/>
              <a:gd name="T12" fmla="*/ 0 60000 65536"/>
              <a:gd name="T13" fmla="*/ 0 60000 65536"/>
              <a:gd name="T14" fmla="*/ 0 60000 65536"/>
              <a:gd name="T15" fmla="*/ 0 w 32"/>
              <a:gd name="T16" fmla="*/ 0 h 65"/>
              <a:gd name="T17" fmla="*/ 32 w 32"/>
              <a:gd name="T18" fmla="*/ 65 h 65"/>
            </a:gdLst>
            <a:ahLst/>
            <a:cxnLst>
              <a:cxn ang="T10">
                <a:pos x="T0" y="T1"/>
              </a:cxn>
              <a:cxn ang="T11">
                <a:pos x="T2" y="T3"/>
              </a:cxn>
              <a:cxn ang="T12">
                <a:pos x="T4" y="T5"/>
              </a:cxn>
              <a:cxn ang="T13">
                <a:pos x="T6" y="T7"/>
              </a:cxn>
              <a:cxn ang="T14">
                <a:pos x="T8" y="T9"/>
              </a:cxn>
            </a:cxnLst>
            <a:rect l="T15" t="T16" r="T17" b="T18"/>
            <a:pathLst>
              <a:path w="32" h="65">
                <a:moveTo>
                  <a:pt x="32" y="65"/>
                </a:moveTo>
                <a:lnTo>
                  <a:pt x="11" y="0"/>
                </a:lnTo>
                <a:lnTo>
                  <a:pt x="0" y="65"/>
                </a:lnTo>
                <a:lnTo>
                  <a:pt x="11" y="65"/>
                </a:lnTo>
                <a:lnTo>
                  <a:pt x="32" y="65"/>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00" name="Freeform 65"/>
          <p:cNvSpPr>
            <a:spLocks/>
          </p:cNvSpPr>
          <p:nvPr/>
        </p:nvSpPr>
        <p:spPr bwMode="auto">
          <a:xfrm>
            <a:off x="6303963" y="5278438"/>
            <a:ext cx="357187" cy="255587"/>
          </a:xfrm>
          <a:custGeom>
            <a:avLst/>
            <a:gdLst>
              <a:gd name="T0" fmla="*/ 0 w 21"/>
              <a:gd name="T1" fmla="*/ 2147483647 h 15"/>
              <a:gd name="T2" fmla="*/ 0 w 21"/>
              <a:gd name="T3" fmla="*/ 2147483647 h 15"/>
              <a:gd name="T4" fmla="*/ 2147483647 w 21"/>
              <a:gd name="T5" fmla="*/ 2147483647 h 15"/>
              <a:gd name="T6" fmla="*/ 2147483647 w 21"/>
              <a:gd name="T7" fmla="*/ 0 h 15"/>
              <a:gd name="T8" fmla="*/ 0 60000 65536"/>
              <a:gd name="T9" fmla="*/ 0 60000 65536"/>
              <a:gd name="T10" fmla="*/ 0 60000 65536"/>
              <a:gd name="T11" fmla="*/ 0 60000 65536"/>
              <a:gd name="T12" fmla="*/ 0 w 21"/>
              <a:gd name="T13" fmla="*/ 0 h 15"/>
              <a:gd name="T14" fmla="*/ 21 w 21"/>
              <a:gd name="T15" fmla="*/ 15 h 15"/>
            </a:gdLst>
            <a:ahLst/>
            <a:cxnLst>
              <a:cxn ang="T8">
                <a:pos x="T0" y="T1"/>
              </a:cxn>
              <a:cxn ang="T9">
                <a:pos x="T2" y="T3"/>
              </a:cxn>
              <a:cxn ang="T10">
                <a:pos x="T4" y="T5"/>
              </a:cxn>
              <a:cxn ang="T11">
                <a:pos x="T6" y="T7"/>
              </a:cxn>
            </a:cxnLst>
            <a:rect l="T12" t="T13" r="T14" b="T15"/>
            <a:pathLst>
              <a:path w="21" h="15">
                <a:moveTo>
                  <a:pt x="0" y="8"/>
                </a:moveTo>
                <a:lnTo>
                  <a:pt x="0" y="15"/>
                </a:lnTo>
                <a:lnTo>
                  <a:pt x="21" y="15"/>
                </a:lnTo>
                <a:lnTo>
                  <a:pt x="21"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01" name="Freeform 66"/>
          <p:cNvSpPr>
            <a:spLocks/>
          </p:cNvSpPr>
          <p:nvPr/>
        </p:nvSpPr>
        <p:spPr bwMode="auto">
          <a:xfrm>
            <a:off x="4873625" y="5311775"/>
            <a:ext cx="50800" cy="103188"/>
          </a:xfrm>
          <a:custGeom>
            <a:avLst/>
            <a:gdLst>
              <a:gd name="T0" fmla="*/ 860213324 w 3"/>
              <a:gd name="T1" fmla="*/ 1774627197 h 6"/>
              <a:gd name="T2" fmla="*/ 573481282 w 3"/>
              <a:gd name="T3" fmla="*/ 0 h 6"/>
              <a:gd name="T4" fmla="*/ 0 w 3"/>
              <a:gd name="T5" fmla="*/ 1774627197 h 6"/>
              <a:gd name="T6" fmla="*/ 573481282 w 3"/>
              <a:gd name="T7" fmla="*/ 1774627197 h 6"/>
              <a:gd name="T8" fmla="*/ 860213324 w 3"/>
              <a:gd name="T9" fmla="*/ 1774627197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2" y="0"/>
                </a:lnTo>
                <a:lnTo>
                  <a:pt x="0" y="6"/>
                </a:lnTo>
                <a:lnTo>
                  <a:pt x="2" y="6"/>
                </a:lnTo>
                <a:lnTo>
                  <a:pt x="3" y="6"/>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02" name="Freeform 67"/>
          <p:cNvSpPr>
            <a:spLocks/>
          </p:cNvSpPr>
          <p:nvPr/>
        </p:nvSpPr>
        <p:spPr bwMode="auto">
          <a:xfrm>
            <a:off x="4873625" y="5311775"/>
            <a:ext cx="50800" cy="103188"/>
          </a:xfrm>
          <a:custGeom>
            <a:avLst/>
            <a:gdLst>
              <a:gd name="T0" fmla="*/ 80644986 w 32"/>
              <a:gd name="T1" fmla="*/ 163811716 h 65"/>
              <a:gd name="T2" fmla="*/ 55443436 w 32"/>
              <a:gd name="T3" fmla="*/ 0 h 65"/>
              <a:gd name="T4" fmla="*/ 0 w 32"/>
              <a:gd name="T5" fmla="*/ 163811716 h 65"/>
              <a:gd name="T6" fmla="*/ 55443436 w 32"/>
              <a:gd name="T7" fmla="*/ 163811716 h 65"/>
              <a:gd name="T8" fmla="*/ 80644986 w 32"/>
              <a:gd name="T9" fmla="*/ 163811716 h 65"/>
              <a:gd name="T10" fmla="*/ 0 60000 65536"/>
              <a:gd name="T11" fmla="*/ 0 60000 65536"/>
              <a:gd name="T12" fmla="*/ 0 60000 65536"/>
              <a:gd name="T13" fmla="*/ 0 60000 65536"/>
              <a:gd name="T14" fmla="*/ 0 60000 65536"/>
              <a:gd name="T15" fmla="*/ 0 w 32"/>
              <a:gd name="T16" fmla="*/ 0 h 65"/>
              <a:gd name="T17" fmla="*/ 32 w 32"/>
              <a:gd name="T18" fmla="*/ 65 h 65"/>
            </a:gdLst>
            <a:ahLst/>
            <a:cxnLst>
              <a:cxn ang="T10">
                <a:pos x="T0" y="T1"/>
              </a:cxn>
              <a:cxn ang="T11">
                <a:pos x="T2" y="T3"/>
              </a:cxn>
              <a:cxn ang="T12">
                <a:pos x="T4" y="T5"/>
              </a:cxn>
              <a:cxn ang="T13">
                <a:pos x="T6" y="T7"/>
              </a:cxn>
              <a:cxn ang="T14">
                <a:pos x="T8" y="T9"/>
              </a:cxn>
            </a:cxnLst>
            <a:rect l="T15" t="T16" r="T17" b="T18"/>
            <a:pathLst>
              <a:path w="32" h="65">
                <a:moveTo>
                  <a:pt x="32" y="65"/>
                </a:moveTo>
                <a:lnTo>
                  <a:pt x="22" y="0"/>
                </a:lnTo>
                <a:lnTo>
                  <a:pt x="0" y="65"/>
                </a:lnTo>
                <a:lnTo>
                  <a:pt x="22" y="65"/>
                </a:lnTo>
                <a:lnTo>
                  <a:pt x="32" y="65"/>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03" name="Freeform 68"/>
          <p:cNvSpPr>
            <a:spLocks/>
          </p:cNvSpPr>
          <p:nvPr/>
        </p:nvSpPr>
        <p:spPr bwMode="auto">
          <a:xfrm>
            <a:off x="4908550" y="5278438"/>
            <a:ext cx="339725" cy="255587"/>
          </a:xfrm>
          <a:custGeom>
            <a:avLst/>
            <a:gdLst>
              <a:gd name="T0" fmla="*/ 0 w 20"/>
              <a:gd name="T1" fmla="*/ 2147483647 h 15"/>
              <a:gd name="T2" fmla="*/ 0 w 20"/>
              <a:gd name="T3" fmla="*/ 2147483647 h 15"/>
              <a:gd name="T4" fmla="*/ 2147483647 w 20"/>
              <a:gd name="T5" fmla="*/ 2147483647 h 15"/>
              <a:gd name="T6" fmla="*/ 2147483647 w 20"/>
              <a:gd name="T7" fmla="*/ 0 h 15"/>
              <a:gd name="T8" fmla="*/ 0 60000 65536"/>
              <a:gd name="T9" fmla="*/ 0 60000 65536"/>
              <a:gd name="T10" fmla="*/ 0 60000 65536"/>
              <a:gd name="T11" fmla="*/ 0 60000 65536"/>
              <a:gd name="T12" fmla="*/ 0 w 20"/>
              <a:gd name="T13" fmla="*/ 0 h 15"/>
              <a:gd name="T14" fmla="*/ 20 w 20"/>
              <a:gd name="T15" fmla="*/ 15 h 15"/>
            </a:gdLst>
            <a:ahLst/>
            <a:cxnLst>
              <a:cxn ang="T8">
                <a:pos x="T0" y="T1"/>
              </a:cxn>
              <a:cxn ang="T9">
                <a:pos x="T2" y="T3"/>
              </a:cxn>
              <a:cxn ang="T10">
                <a:pos x="T4" y="T5"/>
              </a:cxn>
              <a:cxn ang="T11">
                <a:pos x="T6" y="T7"/>
              </a:cxn>
            </a:cxnLst>
            <a:rect l="T12" t="T13" r="T14" b="T15"/>
            <a:pathLst>
              <a:path w="20" h="15">
                <a:moveTo>
                  <a:pt x="0" y="8"/>
                </a:moveTo>
                <a:lnTo>
                  <a:pt x="0" y="15"/>
                </a:lnTo>
                <a:lnTo>
                  <a:pt x="20" y="15"/>
                </a:lnTo>
                <a:lnTo>
                  <a:pt x="2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04" name="Line 69"/>
          <p:cNvSpPr>
            <a:spLocks noChangeShapeType="1"/>
          </p:cNvSpPr>
          <p:nvPr/>
        </p:nvSpPr>
        <p:spPr bwMode="auto">
          <a:xfrm>
            <a:off x="6149975" y="2486025"/>
            <a:ext cx="171450"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05" name="Line 70"/>
          <p:cNvSpPr>
            <a:spLocks noChangeShapeType="1"/>
          </p:cNvSpPr>
          <p:nvPr/>
        </p:nvSpPr>
        <p:spPr bwMode="auto">
          <a:xfrm flipV="1">
            <a:off x="5095875" y="4103688"/>
            <a:ext cx="1588" cy="16986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06" name="Line 71"/>
          <p:cNvSpPr>
            <a:spLocks noChangeShapeType="1"/>
          </p:cNvSpPr>
          <p:nvPr/>
        </p:nvSpPr>
        <p:spPr bwMode="auto">
          <a:xfrm flipV="1">
            <a:off x="5095875" y="4103688"/>
            <a:ext cx="1588" cy="169862"/>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07" name="Line 72"/>
          <p:cNvSpPr>
            <a:spLocks noChangeShapeType="1"/>
          </p:cNvSpPr>
          <p:nvPr/>
        </p:nvSpPr>
        <p:spPr bwMode="auto">
          <a:xfrm>
            <a:off x="4737100" y="1771650"/>
            <a:ext cx="171450"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08" name="Line 73"/>
          <p:cNvSpPr>
            <a:spLocks noChangeShapeType="1"/>
          </p:cNvSpPr>
          <p:nvPr/>
        </p:nvSpPr>
        <p:spPr bwMode="auto">
          <a:xfrm flipH="1">
            <a:off x="5265738" y="2486025"/>
            <a:ext cx="169862"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09" name="Line 74"/>
          <p:cNvSpPr>
            <a:spLocks noChangeShapeType="1"/>
          </p:cNvSpPr>
          <p:nvPr/>
        </p:nvSpPr>
        <p:spPr bwMode="auto">
          <a:xfrm>
            <a:off x="4737100" y="2486025"/>
            <a:ext cx="171450"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10" name="Line 75"/>
          <p:cNvSpPr>
            <a:spLocks noChangeShapeType="1"/>
          </p:cNvSpPr>
          <p:nvPr/>
        </p:nvSpPr>
        <p:spPr bwMode="auto">
          <a:xfrm flipV="1">
            <a:off x="5095875" y="2657475"/>
            <a:ext cx="1588" cy="169863"/>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11" name="Line 76"/>
          <p:cNvSpPr>
            <a:spLocks noChangeShapeType="1"/>
          </p:cNvSpPr>
          <p:nvPr/>
        </p:nvSpPr>
        <p:spPr bwMode="auto">
          <a:xfrm>
            <a:off x="6149975" y="3933825"/>
            <a:ext cx="171450"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12" name="Line 77"/>
          <p:cNvSpPr>
            <a:spLocks noChangeShapeType="1"/>
          </p:cNvSpPr>
          <p:nvPr/>
        </p:nvSpPr>
        <p:spPr bwMode="auto">
          <a:xfrm flipH="1">
            <a:off x="6678613" y="1771650"/>
            <a:ext cx="169862"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13" name="Line 78"/>
          <p:cNvSpPr>
            <a:spLocks noChangeShapeType="1"/>
          </p:cNvSpPr>
          <p:nvPr/>
        </p:nvSpPr>
        <p:spPr bwMode="auto">
          <a:xfrm flipV="1">
            <a:off x="6149975" y="1771650"/>
            <a:ext cx="1588" cy="3571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14" name="Line 79"/>
          <p:cNvSpPr>
            <a:spLocks noChangeShapeType="1"/>
          </p:cNvSpPr>
          <p:nvPr/>
        </p:nvSpPr>
        <p:spPr bwMode="auto">
          <a:xfrm flipV="1">
            <a:off x="5095875" y="1941513"/>
            <a:ext cx="1588" cy="18732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15" name="Line 80"/>
          <p:cNvSpPr>
            <a:spLocks noChangeShapeType="1"/>
          </p:cNvSpPr>
          <p:nvPr/>
        </p:nvSpPr>
        <p:spPr bwMode="auto">
          <a:xfrm flipV="1">
            <a:off x="4737100" y="1771650"/>
            <a:ext cx="1588" cy="3571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16" name="Line 81"/>
          <p:cNvSpPr>
            <a:spLocks noChangeShapeType="1"/>
          </p:cNvSpPr>
          <p:nvPr/>
        </p:nvSpPr>
        <p:spPr bwMode="auto">
          <a:xfrm>
            <a:off x="4737100" y="1771650"/>
            <a:ext cx="171450"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17" name="Rectangle 82"/>
          <p:cNvSpPr>
            <a:spLocks noChangeArrowheads="1"/>
          </p:cNvSpPr>
          <p:nvPr/>
        </p:nvSpPr>
        <p:spPr bwMode="auto">
          <a:xfrm>
            <a:off x="4908550" y="1601788"/>
            <a:ext cx="357188" cy="339725"/>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418" name="Rectangle 83"/>
          <p:cNvSpPr>
            <a:spLocks noChangeArrowheads="1"/>
          </p:cNvSpPr>
          <p:nvPr/>
        </p:nvSpPr>
        <p:spPr bwMode="auto">
          <a:xfrm>
            <a:off x="4908550" y="1601788"/>
            <a:ext cx="357188" cy="339725"/>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419" name="Rectangle 84"/>
          <p:cNvSpPr>
            <a:spLocks noChangeArrowheads="1"/>
          </p:cNvSpPr>
          <p:nvPr/>
        </p:nvSpPr>
        <p:spPr bwMode="auto">
          <a:xfrm>
            <a:off x="4908550" y="2298700"/>
            <a:ext cx="357188" cy="358775"/>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420" name="Line 85"/>
          <p:cNvSpPr>
            <a:spLocks noChangeShapeType="1"/>
          </p:cNvSpPr>
          <p:nvPr/>
        </p:nvSpPr>
        <p:spPr bwMode="auto">
          <a:xfrm flipH="1">
            <a:off x="6678613" y="2486025"/>
            <a:ext cx="169862"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21" name="Line 86"/>
          <p:cNvSpPr>
            <a:spLocks noChangeShapeType="1"/>
          </p:cNvSpPr>
          <p:nvPr/>
        </p:nvSpPr>
        <p:spPr bwMode="auto">
          <a:xfrm>
            <a:off x="4737100" y="3933825"/>
            <a:ext cx="171450"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22" name="Line 87"/>
          <p:cNvSpPr>
            <a:spLocks noChangeShapeType="1"/>
          </p:cNvSpPr>
          <p:nvPr/>
        </p:nvSpPr>
        <p:spPr bwMode="auto">
          <a:xfrm flipH="1">
            <a:off x="5265738" y="3933825"/>
            <a:ext cx="169862"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23" name="Rectangle 88"/>
          <p:cNvSpPr>
            <a:spLocks noChangeArrowheads="1"/>
          </p:cNvSpPr>
          <p:nvPr/>
        </p:nvSpPr>
        <p:spPr bwMode="auto">
          <a:xfrm>
            <a:off x="6321425" y="1601788"/>
            <a:ext cx="357188" cy="339725"/>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424" name="Line 89"/>
          <p:cNvSpPr>
            <a:spLocks noChangeShapeType="1"/>
          </p:cNvSpPr>
          <p:nvPr/>
        </p:nvSpPr>
        <p:spPr bwMode="auto">
          <a:xfrm flipV="1">
            <a:off x="6848475" y="1771650"/>
            <a:ext cx="1588" cy="3571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25" name="Freeform 90"/>
          <p:cNvSpPr>
            <a:spLocks/>
          </p:cNvSpPr>
          <p:nvPr/>
        </p:nvSpPr>
        <p:spPr bwMode="auto">
          <a:xfrm>
            <a:off x="4737100" y="4273550"/>
            <a:ext cx="171450" cy="544513"/>
          </a:xfrm>
          <a:custGeom>
            <a:avLst/>
            <a:gdLst>
              <a:gd name="T0" fmla="*/ 2147483647 w 10"/>
              <a:gd name="T1" fmla="*/ 2147483647 h 32"/>
              <a:gd name="T2" fmla="*/ 2147483647 w 10"/>
              <a:gd name="T3" fmla="*/ 2147483647 h 32"/>
              <a:gd name="T4" fmla="*/ 0 w 10"/>
              <a:gd name="T5" fmla="*/ 2147483647 h 32"/>
              <a:gd name="T6" fmla="*/ 0 w 10"/>
              <a:gd name="T7" fmla="*/ 0 h 32"/>
              <a:gd name="T8" fmla="*/ 0 60000 65536"/>
              <a:gd name="T9" fmla="*/ 0 60000 65536"/>
              <a:gd name="T10" fmla="*/ 0 60000 65536"/>
              <a:gd name="T11" fmla="*/ 0 60000 65536"/>
              <a:gd name="T12" fmla="*/ 0 w 10"/>
              <a:gd name="T13" fmla="*/ 0 h 32"/>
              <a:gd name="T14" fmla="*/ 10 w 10"/>
              <a:gd name="T15" fmla="*/ 32 h 32"/>
            </a:gdLst>
            <a:ahLst/>
            <a:cxnLst>
              <a:cxn ang="T8">
                <a:pos x="T0" y="T1"/>
              </a:cxn>
              <a:cxn ang="T9">
                <a:pos x="T2" y="T3"/>
              </a:cxn>
              <a:cxn ang="T10">
                <a:pos x="T4" y="T5"/>
              </a:cxn>
              <a:cxn ang="T11">
                <a:pos x="T6" y="T7"/>
              </a:cxn>
            </a:cxnLst>
            <a:rect l="T12" t="T13" r="T14" b="T15"/>
            <a:pathLst>
              <a:path w="10" h="32">
                <a:moveTo>
                  <a:pt x="10" y="32"/>
                </a:moveTo>
                <a:lnTo>
                  <a:pt x="10" y="16"/>
                </a:lnTo>
                <a:lnTo>
                  <a:pt x="0" y="16"/>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26" name="Rectangle 91"/>
          <p:cNvSpPr>
            <a:spLocks noChangeArrowheads="1"/>
          </p:cNvSpPr>
          <p:nvPr/>
        </p:nvSpPr>
        <p:spPr bwMode="auto">
          <a:xfrm>
            <a:off x="4891088" y="4989513"/>
            <a:ext cx="392112"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circuit</a:t>
            </a:r>
            <a:endParaRPr lang="en-CA" altLang="en-US" sz="2400" dirty="0">
              <a:latin typeface="Corbel" panose="020B0503020204020204" pitchFamily="34" charset="0"/>
            </a:endParaRPr>
          </a:p>
        </p:txBody>
      </p:sp>
      <p:sp>
        <p:nvSpPr>
          <p:cNvPr id="14427" name="Rectangle 92"/>
          <p:cNvSpPr>
            <a:spLocks noChangeArrowheads="1"/>
          </p:cNvSpPr>
          <p:nvPr/>
        </p:nvSpPr>
        <p:spPr bwMode="auto">
          <a:xfrm>
            <a:off x="4567238" y="4818063"/>
            <a:ext cx="1055687" cy="460375"/>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428" name="Rectangle 93"/>
          <p:cNvSpPr>
            <a:spLocks noChangeArrowheads="1"/>
          </p:cNvSpPr>
          <p:nvPr/>
        </p:nvSpPr>
        <p:spPr bwMode="auto">
          <a:xfrm>
            <a:off x="4670425" y="4852988"/>
            <a:ext cx="823913"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Sense / Write</a:t>
            </a:r>
            <a:endParaRPr lang="en-CA" altLang="en-US" sz="2400" dirty="0">
              <a:latin typeface="Corbel" panose="020B0503020204020204" pitchFamily="34" charset="0"/>
            </a:endParaRPr>
          </a:p>
        </p:txBody>
      </p:sp>
      <p:sp>
        <p:nvSpPr>
          <p:cNvPr id="14429" name="Freeform 94"/>
          <p:cNvSpPr>
            <a:spLocks/>
          </p:cNvSpPr>
          <p:nvPr/>
        </p:nvSpPr>
        <p:spPr bwMode="auto">
          <a:xfrm>
            <a:off x="5265738" y="4273550"/>
            <a:ext cx="169862" cy="544513"/>
          </a:xfrm>
          <a:custGeom>
            <a:avLst/>
            <a:gdLst>
              <a:gd name="T0" fmla="*/ 0 w 10"/>
              <a:gd name="T1" fmla="*/ 2147483647 h 32"/>
              <a:gd name="T2" fmla="*/ 0 w 10"/>
              <a:gd name="T3" fmla="*/ 2147483647 h 32"/>
              <a:gd name="T4" fmla="*/ 2147483647 w 10"/>
              <a:gd name="T5" fmla="*/ 2147483647 h 32"/>
              <a:gd name="T6" fmla="*/ 2147483647 w 10"/>
              <a:gd name="T7" fmla="*/ 0 h 32"/>
              <a:gd name="T8" fmla="*/ 0 60000 65536"/>
              <a:gd name="T9" fmla="*/ 0 60000 65536"/>
              <a:gd name="T10" fmla="*/ 0 60000 65536"/>
              <a:gd name="T11" fmla="*/ 0 60000 65536"/>
              <a:gd name="T12" fmla="*/ 0 w 10"/>
              <a:gd name="T13" fmla="*/ 0 h 32"/>
              <a:gd name="T14" fmla="*/ 10 w 10"/>
              <a:gd name="T15" fmla="*/ 32 h 32"/>
            </a:gdLst>
            <a:ahLst/>
            <a:cxnLst>
              <a:cxn ang="T8">
                <a:pos x="T0" y="T1"/>
              </a:cxn>
              <a:cxn ang="T9">
                <a:pos x="T2" y="T3"/>
              </a:cxn>
              <a:cxn ang="T10">
                <a:pos x="T4" y="T5"/>
              </a:cxn>
              <a:cxn ang="T11">
                <a:pos x="T6" y="T7"/>
              </a:cxn>
            </a:cxnLst>
            <a:rect l="T12" t="T13" r="T14" b="T15"/>
            <a:pathLst>
              <a:path w="10" h="32">
                <a:moveTo>
                  <a:pt x="0" y="32"/>
                </a:moveTo>
                <a:lnTo>
                  <a:pt x="0" y="16"/>
                </a:lnTo>
                <a:lnTo>
                  <a:pt x="10" y="16"/>
                </a:lnTo>
                <a:lnTo>
                  <a:pt x="1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30" name="Freeform 95"/>
          <p:cNvSpPr>
            <a:spLocks/>
          </p:cNvSpPr>
          <p:nvPr/>
        </p:nvSpPr>
        <p:spPr bwMode="auto">
          <a:xfrm>
            <a:off x="6149975" y="4273550"/>
            <a:ext cx="171450" cy="544513"/>
          </a:xfrm>
          <a:custGeom>
            <a:avLst/>
            <a:gdLst>
              <a:gd name="T0" fmla="*/ 2147483647 w 10"/>
              <a:gd name="T1" fmla="*/ 2147483647 h 32"/>
              <a:gd name="T2" fmla="*/ 2147483647 w 10"/>
              <a:gd name="T3" fmla="*/ 2147483647 h 32"/>
              <a:gd name="T4" fmla="*/ 0 w 10"/>
              <a:gd name="T5" fmla="*/ 2147483647 h 32"/>
              <a:gd name="T6" fmla="*/ 0 w 10"/>
              <a:gd name="T7" fmla="*/ 0 h 32"/>
              <a:gd name="T8" fmla="*/ 0 60000 65536"/>
              <a:gd name="T9" fmla="*/ 0 60000 65536"/>
              <a:gd name="T10" fmla="*/ 0 60000 65536"/>
              <a:gd name="T11" fmla="*/ 0 60000 65536"/>
              <a:gd name="T12" fmla="*/ 0 w 10"/>
              <a:gd name="T13" fmla="*/ 0 h 32"/>
              <a:gd name="T14" fmla="*/ 10 w 10"/>
              <a:gd name="T15" fmla="*/ 32 h 32"/>
            </a:gdLst>
            <a:ahLst/>
            <a:cxnLst>
              <a:cxn ang="T8">
                <a:pos x="T0" y="T1"/>
              </a:cxn>
              <a:cxn ang="T9">
                <a:pos x="T2" y="T3"/>
              </a:cxn>
              <a:cxn ang="T10">
                <a:pos x="T4" y="T5"/>
              </a:cxn>
              <a:cxn ang="T11">
                <a:pos x="T6" y="T7"/>
              </a:cxn>
            </a:cxnLst>
            <a:rect l="T12" t="T13" r="T14" b="T15"/>
            <a:pathLst>
              <a:path w="10" h="32">
                <a:moveTo>
                  <a:pt x="10" y="32"/>
                </a:moveTo>
                <a:lnTo>
                  <a:pt x="10" y="16"/>
                </a:lnTo>
                <a:lnTo>
                  <a:pt x="0" y="16"/>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31" name="Freeform 96"/>
          <p:cNvSpPr>
            <a:spLocks/>
          </p:cNvSpPr>
          <p:nvPr/>
        </p:nvSpPr>
        <p:spPr bwMode="auto">
          <a:xfrm>
            <a:off x="6678613" y="4273550"/>
            <a:ext cx="169862" cy="544513"/>
          </a:xfrm>
          <a:custGeom>
            <a:avLst/>
            <a:gdLst>
              <a:gd name="T0" fmla="*/ 0 w 10"/>
              <a:gd name="T1" fmla="*/ 2147483647 h 32"/>
              <a:gd name="T2" fmla="*/ 0 w 10"/>
              <a:gd name="T3" fmla="*/ 2147483647 h 32"/>
              <a:gd name="T4" fmla="*/ 2147483647 w 10"/>
              <a:gd name="T5" fmla="*/ 2147483647 h 32"/>
              <a:gd name="T6" fmla="*/ 2147483647 w 10"/>
              <a:gd name="T7" fmla="*/ 0 h 32"/>
              <a:gd name="T8" fmla="*/ 0 60000 65536"/>
              <a:gd name="T9" fmla="*/ 0 60000 65536"/>
              <a:gd name="T10" fmla="*/ 0 60000 65536"/>
              <a:gd name="T11" fmla="*/ 0 60000 65536"/>
              <a:gd name="T12" fmla="*/ 0 w 10"/>
              <a:gd name="T13" fmla="*/ 0 h 32"/>
              <a:gd name="T14" fmla="*/ 10 w 10"/>
              <a:gd name="T15" fmla="*/ 32 h 32"/>
            </a:gdLst>
            <a:ahLst/>
            <a:cxnLst>
              <a:cxn ang="T8">
                <a:pos x="T0" y="T1"/>
              </a:cxn>
              <a:cxn ang="T9">
                <a:pos x="T2" y="T3"/>
              </a:cxn>
              <a:cxn ang="T10">
                <a:pos x="T4" y="T5"/>
              </a:cxn>
              <a:cxn ang="T11">
                <a:pos x="T6" y="T7"/>
              </a:cxn>
            </a:cxnLst>
            <a:rect l="T12" t="T13" r="T14" b="T15"/>
            <a:pathLst>
              <a:path w="10" h="32">
                <a:moveTo>
                  <a:pt x="0" y="32"/>
                </a:moveTo>
                <a:lnTo>
                  <a:pt x="0" y="16"/>
                </a:lnTo>
                <a:lnTo>
                  <a:pt x="10" y="16"/>
                </a:lnTo>
                <a:lnTo>
                  <a:pt x="1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32" name="Rectangle 97"/>
          <p:cNvSpPr>
            <a:spLocks noChangeArrowheads="1"/>
          </p:cNvSpPr>
          <p:nvPr/>
        </p:nvSpPr>
        <p:spPr bwMode="auto">
          <a:xfrm>
            <a:off x="6083300" y="4852988"/>
            <a:ext cx="823913"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Sense / Write</a:t>
            </a:r>
            <a:endParaRPr lang="en-CA" altLang="en-US" sz="2400" dirty="0">
              <a:latin typeface="Corbel" panose="020B0503020204020204" pitchFamily="34" charset="0"/>
            </a:endParaRPr>
          </a:p>
        </p:txBody>
      </p:sp>
      <p:sp>
        <p:nvSpPr>
          <p:cNvPr id="14433" name="Rectangle 98"/>
          <p:cNvSpPr>
            <a:spLocks noChangeArrowheads="1"/>
          </p:cNvSpPr>
          <p:nvPr/>
        </p:nvSpPr>
        <p:spPr bwMode="auto">
          <a:xfrm>
            <a:off x="5962650" y="4818063"/>
            <a:ext cx="1073150" cy="460375"/>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434" name="Rectangle 99"/>
          <p:cNvSpPr>
            <a:spLocks noChangeArrowheads="1"/>
          </p:cNvSpPr>
          <p:nvPr/>
        </p:nvSpPr>
        <p:spPr bwMode="auto">
          <a:xfrm>
            <a:off x="6303963" y="4989513"/>
            <a:ext cx="392112"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circuit</a:t>
            </a:r>
            <a:endParaRPr lang="en-CA" altLang="en-US" sz="2400" dirty="0">
              <a:latin typeface="Corbel" panose="020B0503020204020204" pitchFamily="34" charset="0"/>
            </a:endParaRPr>
          </a:p>
        </p:txBody>
      </p:sp>
      <p:sp>
        <p:nvSpPr>
          <p:cNvPr id="14435" name="Line 100"/>
          <p:cNvSpPr>
            <a:spLocks noChangeShapeType="1"/>
          </p:cNvSpPr>
          <p:nvPr/>
        </p:nvSpPr>
        <p:spPr bwMode="auto">
          <a:xfrm flipV="1">
            <a:off x="3767138" y="3592513"/>
            <a:ext cx="1587" cy="68103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36" name="Line 101"/>
          <p:cNvSpPr>
            <a:spLocks noChangeShapeType="1"/>
          </p:cNvSpPr>
          <p:nvPr/>
        </p:nvSpPr>
        <p:spPr bwMode="auto">
          <a:xfrm flipV="1">
            <a:off x="3052763" y="3592513"/>
            <a:ext cx="1587" cy="68103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37" name="Line 102"/>
          <p:cNvSpPr>
            <a:spLocks noChangeShapeType="1"/>
          </p:cNvSpPr>
          <p:nvPr/>
        </p:nvSpPr>
        <p:spPr bwMode="auto">
          <a:xfrm flipV="1">
            <a:off x="4737100" y="3592513"/>
            <a:ext cx="1588" cy="68103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38" name="Line 103"/>
          <p:cNvSpPr>
            <a:spLocks noChangeShapeType="1"/>
          </p:cNvSpPr>
          <p:nvPr/>
        </p:nvSpPr>
        <p:spPr bwMode="auto">
          <a:xfrm flipV="1">
            <a:off x="5435600" y="3592513"/>
            <a:ext cx="1588" cy="68103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39" name="Line 104"/>
          <p:cNvSpPr>
            <a:spLocks noChangeShapeType="1"/>
          </p:cNvSpPr>
          <p:nvPr/>
        </p:nvSpPr>
        <p:spPr bwMode="auto">
          <a:xfrm flipV="1">
            <a:off x="6149975" y="3592513"/>
            <a:ext cx="1588" cy="68103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40" name="Line 105"/>
          <p:cNvSpPr>
            <a:spLocks noChangeShapeType="1"/>
          </p:cNvSpPr>
          <p:nvPr/>
        </p:nvSpPr>
        <p:spPr bwMode="auto">
          <a:xfrm flipV="1">
            <a:off x="6848475" y="2128838"/>
            <a:ext cx="1588" cy="88582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41" name="Line 106"/>
          <p:cNvSpPr>
            <a:spLocks noChangeShapeType="1"/>
          </p:cNvSpPr>
          <p:nvPr/>
        </p:nvSpPr>
        <p:spPr bwMode="auto">
          <a:xfrm flipV="1">
            <a:off x="6149975" y="2128838"/>
            <a:ext cx="1588" cy="88582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42" name="Line 107"/>
          <p:cNvSpPr>
            <a:spLocks noChangeShapeType="1"/>
          </p:cNvSpPr>
          <p:nvPr/>
        </p:nvSpPr>
        <p:spPr bwMode="auto">
          <a:xfrm flipV="1">
            <a:off x="5435600" y="2128838"/>
            <a:ext cx="1588" cy="88582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43" name="Line 108"/>
          <p:cNvSpPr>
            <a:spLocks noChangeShapeType="1"/>
          </p:cNvSpPr>
          <p:nvPr/>
        </p:nvSpPr>
        <p:spPr bwMode="auto">
          <a:xfrm flipV="1">
            <a:off x="4737100" y="2128838"/>
            <a:ext cx="1588" cy="88582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44" name="Line 109"/>
          <p:cNvSpPr>
            <a:spLocks noChangeShapeType="1"/>
          </p:cNvSpPr>
          <p:nvPr/>
        </p:nvSpPr>
        <p:spPr bwMode="auto">
          <a:xfrm flipV="1">
            <a:off x="3767138" y="2128838"/>
            <a:ext cx="1587" cy="88582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45" name="Line 110"/>
          <p:cNvSpPr>
            <a:spLocks noChangeShapeType="1"/>
          </p:cNvSpPr>
          <p:nvPr/>
        </p:nvSpPr>
        <p:spPr bwMode="auto">
          <a:xfrm flipV="1">
            <a:off x="3052763" y="2128838"/>
            <a:ext cx="1587" cy="885825"/>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46" name="Freeform 111"/>
          <p:cNvSpPr>
            <a:spLocks/>
          </p:cNvSpPr>
          <p:nvPr/>
        </p:nvSpPr>
        <p:spPr bwMode="auto">
          <a:xfrm>
            <a:off x="3376613" y="5686425"/>
            <a:ext cx="50800" cy="101600"/>
          </a:xfrm>
          <a:custGeom>
            <a:avLst/>
            <a:gdLst>
              <a:gd name="T0" fmla="*/ 0 w 3"/>
              <a:gd name="T1" fmla="*/ 0 h 6"/>
              <a:gd name="T2" fmla="*/ 286732174 w 3"/>
              <a:gd name="T3" fmla="*/ 1720426649 h 6"/>
              <a:gd name="T4" fmla="*/ 860213324 w 3"/>
              <a:gd name="T5" fmla="*/ 0 h 6"/>
              <a:gd name="T6" fmla="*/ 286732174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47" name="Freeform 112"/>
          <p:cNvSpPr>
            <a:spLocks/>
          </p:cNvSpPr>
          <p:nvPr/>
        </p:nvSpPr>
        <p:spPr bwMode="auto">
          <a:xfrm>
            <a:off x="3376613" y="5686425"/>
            <a:ext cx="50800" cy="101600"/>
          </a:xfrm>
          <a:custGeom>
            <a:avLst/>
            <a:gdLst>
              <a:gd name="T0" fmla="*/ 0 w 32"/>
              <a:gd name="T1" fmla="*/ 0 h 64"/>
              <a:gd name="T2" fmla="*/ 25201557 w 32"/>
              <a:gd name="T3" fmla="*/ 161289973 h 64"/>
              <a:gd name="T4" fmla="*/ 80644986 w 32"/>
              <a:gd name="T5" fmla="*/ 0 h 64"/>
              <a:gd name="T6" fmla="*/ 25201557 w 32"/>
              <a:gd name="T7" fmla="*/ 0 h 64"/>
              <a:gd name="T8" fmla="*/ 0 w 32"/>
              <a:gd name="T9" fmla="*/ 0 h 64"/>
              <a:gd name="T10" fmla="*/ 0 60000 65536"/>
              <a:gd name="T11" fmla="*/ 0 60000 65536"/>
              <a:gd name="T12" fmla="*/ 0 60000 65536"/>
              <a:gd name="T13" fmla="*/ 0 60000 65536"/>
              <a:gd name="T14" fmla="*/ 0 60000 65536"/>
              <a:gd name="T15" fmla="*/ 0 w 32"/>
              <a:gd name="T16" fmla="*/ 0 h 64"/>
              <a:gd name="T17" fmla="*/ 32 w 32"/>
              <a:gd name="T18" fmla="*/ 64 h 64"/>
            </a:gdLst>
            <a:ahLst/>
            <a:cxnLst>
              <a:cxn ang="T10">
                <a:pos x="T0" y="T1"/>
              </a:cxn>
              <a:cxn ang="T11">
                <a:pos x="T2" y="T3"/>
              </a:cxn>
              <a:cxn ang="T12">
                <a:pos x="T4" y="T5"/>
              </a:cxn>
              <a:cxn ang="T13">
                <a:pos x="T6" y="T7"/>
              </a:cxn>
              <a:cxn ang="T14">
                <a:pos x="T8" y="T9"/>
              </a:cxn>
            </a:cxnLst>
            <a:rect l="T15" t="T16" r="T17" b="T18"/>
            <a:pathLst>
              <a:path w="32" h="64">
                <a:moveTo>
                  <a:pt x="0" y="0"/>
                </a:moveTo>
                <a:lnTo>
                  <a:pt x="10" y="64"/>
                </a:lnTo>
                <a:lnTo>
                  <a:pt x="32" y="0"/>
                </a:lnTo>
                <a:lnTo>
                  <a:pt x="10"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48" name="Line 113"/>
          <p:cNvSpPr>
            <a:spLocks noChangeShapeType="1"/>
          </p:cNvSpPr>
          <p:nvPr/>
        </p:nvSpPr>
        <p:spPr bwMode="auto">
          <a:xfrm flipV="1">
            <a:off x="3392488" y="5534025"/>
            <a:ext cx="1587" cy="152400"/>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49" name="Freeform 114"/>
          <p:cNvSpPr>
            <a:spLocks/>
          </p:cNvSpPr>
          <p:nvPr/>
        </p:nvSpPr>
        <p:spPr bwMode="auto">
          <a:xfrm>
            <a:off x="6473825" y="5686425"/>
            <a:ext cx="34925" cy="101600"/>
          </a:xfrm>
          <a:custGeom>
            <a:avLst/>
            <a:gdLst>
              <a:gd name="T0" fmla="*/ 0 w 2"/>
              <a:gd name="T1" fmla="*/ 0 h 6"/>
              <a:gd name="T2" fmla="*/ 304947629 w 2"/>
              <a:gd name="T3" fmla="*/ 1720426649 h 6"/>
              <a:gd name="T4" fmla="*/ 609877795 w 2"/>
              <a:gd name="T5" fmla="*/ 0 h 6"/>
              <a:gd name="T6" fmla="*/ 304947629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50" name="Freeform 115"/>
          <p:cNvSpPr>
            <a:spLocks/>
          </p:cNvSpPr>
          <p:nvPr/>
        </p:nvSpPr>
        <p:spPr bwMode="auto">
          <a:xfrm>
            <a:off x="6473825" y="5686425"/>
            <a:ext cx="34925" cy="101600"/>
          </a:xfrm>
          <a:custGeom>
            <a:avLst/>
            <a:gdLst>
              <a:gd name="T0" fmla="*/ 0 w 22"/>
              <a:gd name="T1" fmla="*/ 0 h 64"/>
              <a:gd name="T2" fmla="*/ 27722515 w 22"/>
              <a:gd name="T3" fmla="*/ 161289973 h 64"/>
              <a:gd name="T4" fmla="*/ 55443443 w 22"/>
              <a:gd name="T5" fmla="*/ 0 h 64"/>
              <a:gd name="T6" fmla="*/ 27722515 w 22"/>
              <a:gd name="T7" fmla="*/ 0 h 64"/>
              <a:gd name="T8" fmla="*/ 0 w 22"/>
              <a:gd name="T9" fmla="*/ 0 h 64"/>
              <a:gd name="T10" fmla="*/ 0 60000 65536"/>
              <a:gd name="T11" fmla="*/ 0 60000 65536"/>
              <a:gd name="T12" fmla="*/ 0 60000 65536"/>
              <a:gd name="T13" fmla="*/ 0 60000 65536"/>
              <a:gd name="T14" fmla="*/ 0 60000 65536"/>
              <a:gd name="T15" fmla="*/ 0 w 22"/>
              <a:gd name="T16" fmla="*/ 0 h 64"/>
              <a:gd name="T17" fmla="*/ 22 w 22"/>
              <a:gd name="T18" fmla="*/ 64 h 64"/>
            </a:gdLst>
            <a:ahLst/>
            <a:cxnLst>
              <a:cxn ang="T10">
                <a:pos x="T0" y="T1"/>
              </a:cxn>
              <a:cxn ang="T11">
                <a:pos x="T2" y="T3"/>
              </a:cxn>
              <a:cxn ang="T12">
                <a:pos x="T4" y="T5"/>
              </a:cxn>
              <a:cxn ang="T13">
                <a:pos x="T6" y="T7"/>
              </a:cxn>
              <a:cxn ang="T14">
                <a:pos x="T8" y="T9"/>
              </a:cxn>
            </a:cxnLst>
            <a:rect l="T15" t="T16" r="T17" b="T18"/>
            <a:pathLst>
              <a:path w="22" h="64">
                <a:moveTo>
                  <a:pt x="0" y="0"/>
                </a:moveTo>
                <a:lnTo>
                  <a:pt x="11" y="64"/>
                </a:lnTo>
                <a:lnTo>
                  <a:pt x="22"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51" name="Line 116"/>
          <p:cNvSpPr>
            <a:spLocks noChangeShapeType="1"/>
          </p:cNvSpPr>
          <p:nvPr/>
        </p:nvSpPr>
        <p:spPr bwMode="auto">
          <a:xfrm flipV="1">
            <a:off x="6491288" y="5534025"/>
            <a:ext cx="1587" cy="152400"/>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52" name="Freeform 117"/>
          <p:cNvSpPr>
            <a:spLocks/>
          </p:cNvSpPr>
          <p:nvPr/>
        </p:nvSpPr>
        <p:spPr bwMode="auto">
          <a:xfrm>
            <a:off x="5060950" y="5686425"/>
            <a:ext cx="34925" cy="101600"/>
          </a:xfrm>
          <a:custGeom>
            <a:avLst/>
            <a:gdLst>
              <a:gd name="T0" fmla="*/ 0 w 2"/>
              <a:gd name="T1" fmla="*/ 0 h 6"/>
              <a:gd name="T2" fmla="*/ 304947629 w 2"/>
              <a:gd name="T3" fmla="*/ 1720426649 h 6"/>
              <a:gd name="T4" fmla="*/ 609877795 w 2"/>
              <a:gd name="T5" fmla="*/ 0 h 6"/>
              <a:gd name="T6" fmla="*/ 304947629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53" name="Freeform 118"/>
          <p:cNvSpPr>
            <a:spLocks/>
          </p:cNvSpPr>
          <p:nvPr/>
        </p:nvSpPr>
        <p:spPr bwMode="auto">
          <a:xfrm>
            <a:off x="5060950" y="5686425"/>
            <a:ext cx="34925" cy="101600"/>
          </a:xfrm>
          <a:custGeom>
            <a:avLst/>
            <a:gdLst>
              <a:gd name="T0" fmla="*/ 0 w 22"/>
              <a:gd name="T1" fmla="*/ 0 h 64"/>
              <a:gd name="T2" fmla="*/ 27722515 w 22"/>
              <a:gd name="T3" fmla="*/ 161289973 h 64"/>
              <a:gd name="T4" fmla="*/ 55443443 w 22"/>
              <a:gd name="T5" fmla="*/ 0 h 64"/>
              <a:gd name="T6" fmla="*/ 27722515 w 22"/>
              <a:gd name="T7" fmla="*/ 0 h 64"/>
              <a:gd name="T8" fmla="*/ 0 w 22"/>
              <a:gd name="T9" fmla="*/ 0 h 64"/>
              <a:gd name="T10" fmla="*/ 0 60000 65536"/>
              <a:gd name="T11" fmla="*/ 0 60000 65536"/>
              <a:gd name="T12" fmla="*/ 0 60000 65536"/>
              <a:gd name="T13" fmla="*/ 0 60000 65536"/>
              <a:gd name="T14" fmla="*/ 0 60000 65536"/>
              <a:gd name="T15" fmla="*/ 0 w 22"/>
              <a:gd name="T16" fmla="*/ 0 h 64"/>
              <a:gd name="T17" fmla="*/ 22 w 22"/>
              <a:gd name="T18" fmla="*/ 64 h 64"/>
            </a:gdLst>
            <a:ahLst/>
            <a:cxnLst>
              <a:cxn ang="T10">
                <a:pos x="T0" y="T1"/>
              </a:cxn>
              <a:cxn ang="T11">
                <a:pos x="T2" y="T3"/>
              </a:cxn>
              <a:cxn ang="T12">
                <a:pos x="T4" y="T5"/>
              </a:cxn>
              <a:cxn ang="T13">
                <a:pos x="T6" y="T7"/>
              </a:cxn>
              <a:cxn ang="T14">
                <a:pos x="T8" y="T9"/>
              </a:cxn>
            </a:cxnLst>
            <a:rect l="T15" t="T16" r="T17" b="T18"/>
            <a:pathLst>
              <a:path w="22" h="64">
                <a:moveTo>
                  <a:pt x="0" y="0"/>
                </a:moveTo>
                <a:lnTo>
                  <a:pt x="11" y="64"/>
                </a:lnTo>
                <a:lnTo>
                  <a:pt x="22"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54" name="Line 119"/>
          <p:cNvSpPr>
            <a:spLocks noChangeShapeType="1"/>
          </p:cNvSpPr>
          <p:nvPr/>
        </p:nvSpPr>
        <p:spPr bwMode="auto">
          <a:xfrm flipV="1">
            <a:off x="5078413" y="5534025"/>
            <a:ext cx="1587" cy="152400"/>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455" name="Rectangle 120"/>
          <p:cNvSpPr>
            <a:spLocks noChangeArrowheads="1"/>
          </p:cNvSpPr>
          <p:nvPr/>
        </p:nvSpPr>
        <p:spPr bwMode="auto">
          <a:xfrm>
            <a:off x="1600200" y="5840413"/>
            <a:ext cx="64135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Data input</a:t>
            </a:r>
            <a:endParaRPr lang="en-CA" altLang="en-US" sz="2400" dirty="0">
              <a:latin typeface="Corbel" panose="020B0503020204020204" pitchFamily="34" charset="0"/>
            </a:endParaRPr>
          </a:p>
        </p:txBody>
      </p:sp>
      <p:sp>
        <p:nvSpPr>
          <p:cNvPr id="14456" name="Rectangle 121"/>
          <p:cNvSpPr>
            <a:spLocks noChangeArrowheads="1"/>
          </p:cNvSpPr>
          <p:nvPr/>
        </p:nvSpPr>
        <p:spPr bwMode="auto">
          <a:xfrm>
            <a:off x="2354263" y="5840413"/>
            <a:ext cx="803275"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/output lines:</a:t>
            </a:r>
            <a:endParaRPr lang="en-CA" altLang="en-US" sz="2400" dirty="0">
              <a:latin typeface="Corbel" panose="020B0503020204020204" pitchFamily="34" charset="0"/>
            </a:endParaRPr>
          </a:p>
        </p:txBody>
      </p:sp>
      <p:sp>
        <p:nvSpPr>
          <p:cNvPr id="14457" name="Rectangle 122"/>
          <p:cNvSpPr>
            <a:spLocks noChangeArrowheads="1"/>
          </p:cNvSpPr>
          <p:nvPr/>
        </p:nvSpPr>
        <p:spPr bwMode="auto">
          <a:xfrm>
            <a:off x="1316038" y="2555875"/>
            <a:ext cx="109537"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A</a:t>
            </a:r>
            <a:endParaRPr lang="en-CA" altLang="en-US" sz="2400" dirty="0">
              <a:latin typeface="Corbel" panose="020B0503020204020204" pitchFamily="34" charset="0"/>
            </a:endParaRPr>
          </a:p>
        </p:txBody>
      </p:sp>
      <p:sp>
        <p:nvSpPr>
          <p:cNvPr id="14458" name="Rectangle 123"/>
          <p:cNvSpPr>
            <a:spLocks noChangeArrowheads="1"/>
          </p:cNvSpPr>
          <p:nvPr/>
        </p:nvSpPr>
        <p:spPr bwMode="auto">
          <a:xfrm>
            <a:off x="1435100" y="2624138"/>
            <a:ext cx="50800" cy="122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800" dirty="0">
                <a:solidFill>
                  <a:srgbClr val="000000"/>
                </a:solidFill>
                <a:latin typeface="Nimbus Roman No9 L"/>
              </a:rPr>
              <a:t>0</a:t>
            </a:r>
            <a:endParaRPr lang="en-CA" altLang="en-US" sz="2400" dirty="0">
              <a:latin typeface="Corbel" panose="020B0503020204020204" pitchFamily="34" charset="0"/>
            </a:endParaRPr>
          </a:p>
        </p:txBody>
      </p:sp>
      <p:sp>
        <p:nvSpPr>
          <p:cNvPr id="14459" name="Rectangle 124"/>
          <p:cNvSpPr>
            <a:spLocks noChangeArrowheads="1"/>
          </p:cNvSpPr>
          <p:nvPr/>
        </p:nvSpPr>
        <p:spPr bwMode="auto">
          <a:xfrm>
            <a:off x="1316038" y="2895600"/>
            <a:ext cx="109537"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A</a:t>
            </a:r>
            <a:endParaRPr lang="en-CA" altLang="en-US" sz="2400" dirty="0">
              <a:latin typeface="Corbel" panose="020B0503020204020204" pitchFamily="34" charset="0"/>
            </a:endParaRPr>
          </a:p>
        </p:txBody>
      </p:sp>
      <p:sp>
        <p:nvSpPr>
          <p:cNvPr id="14460" name="Rectangle 125"/>
          <p:cNvSpPr>
            <a:spLocks noChangeArrowheads="1"/>
          </p:cNvSpPr>
          <p:nvPr/>
        </p:nvSpPr>
        <p:spPr bwMode="auto">
          <a:xfrm>
            <a:off x="1435100" y="2981325"/>
            <a:ext cx="5080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800" dirty="0">
                <a:solidFill>
                  <a:srgbClr val="000000"/>
                </a:solidFill>
                <a:latin typeface="Nimbus Roman No9 L"/>
              </a:rPr>
              <a:t>1</a:t>
            </a:r>
            <a:endParaRPr lang="en-CA" altLang="en-US" sz="2400" dirty="0">
              <a:latin typeface="Corbel" panose="020B0503020204020204" pitchFamily="34" charset="0"/>
            </a:endParaRPr>
          </a:p>
        </p:txBody>
      </p:sp>
      <p:sp>
        <p:nvSpPr>
          <p:cNvPr id="14461" name="Rectangle 126"/>
          <p:cNvSpPr>
            <a:spLocks noChangeArrowheads="1"/>
          </p:cNvSpPr>
          <p:nvPr/>
        </p:nvSpPr>
        <p:spPr bwMode="auto">
          <a:xfrm>
            <a:off x="1316038" y="3252788"/>
            <a:ext cx="109537"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A</a:t>
            </a:r>
            <a:endParaRPr lang="en-CA" altLang="en-US" sz="2400" dirty="0">
              <a:latin typeface="Corbel" panose="020B0503020204020204" pitchFamily="34" charset="0"/>
            </a:endParaRPr>
          </a:p>
        </p:txBody>
      </p:sp>
      <p:sp>
        <p:nvSpPr>
          <p:cNvPr id="14462" name="Rectangle 127"/>
          <p:cNvSpPr>
            <a:spLocks noChangeArrowheads="1"/>
          </p:cNvSpPr>
          <p:nvPr/>
        </p:nvSpPr>
        <p:spPr bwMode="auto">
          <a:xfrm>
            <a:off x="1435100" y="3338513"/>
            <a:ext cx="50800" cy="122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800" dirty="0">
                <a:solidFill>
                  <a:srgbClr val="000000"/>
                </a:solidFill>
                <a:latin typeface="Nimbus Roman No9 L"/>
              </a:rPr>
              <a:t>2</a:t>
            </a:r>
            <a:endParaRPr lang="en-CA" altLang="en-US" sz="2400" dirty="0">
              <a:latin typeface="Corbel" panose="020B0503020204020204" pitchFamily="34" charset="0"/>
            </a:endParaRPr>
          </a:p>
        </p:txBody>
      </p:sp>
      <p:sp>
        <p:nvSpPr>
          <p:cNvPr id="14463" name="Rectangle 128"/>
          <p:cNvSpPr>
            <a:spLocks noChangeArrowheads="1"/>
          </p:cNvSpPr>
          <p:nvPr/>
        </p:nvSpPr>
        <p:spPr bwMode="auto">
          <a:xfrm>
            <a:off x="1316038" y="3611563"/>
            <a:ext cx="109537"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A</a:t>
            </a:r>
            <a:endParaRPr lang="en-CA" altLang="en-US" sz="2400" dirty="0">
              <a:latin typeface="Corbel" panose="020B0503020204020204" pitchFamily="34" charset="0"/>
            </a:endParaRPr>
          </a:p>
        </p:txBody>
      </p:sp>
      <p:sp>
        <p:nvSpPr>
          <p:cNvPr id="14464" name="Rectangle 129"/>
          <p:cNvSpPr>
            <a:spLocks noChangeArrowheads="1"/>
          </p:cNvSpPr>
          <p:nvPr/>
        </p:nvSpPr>
        <p:spPr bwMode="auto">
          <a:xfrm>
            <a:off x="1435100" y="3695700"/>
            <a:ext cx="5080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800" dirty="0">
                <a:solidFill>
                  <a:srgbClr val="000000"/>
                </a:solidFill>
                <a:latin typeface="Nimbus Roman No9 L"/>
              </a:rPr>
              <a:t>3</a:t>
            </a:r>
            <a:endParaRPr lang="en-CA" altLang="en-US" sz="2400" dirty="0">
              <a:latin typeface="Corbel" panose="020B0503020204020204" pitchFamily="34" charset="0"/>
            </a:endParaRPr>
          </a:p>
        </p:txBody>
      </p:sp>
      <p:sp>
        <p:nvSpPr>
          <p:cNvPr id="14465" name="Rectangle 130"/>
          <p:cNvSpPr>
            <a:spLocks noChangeArrowheads="1"/>
          </p:cNvSpPr>
          <p:nvPr/>
        </p:nvSpPr>
        <p:spPr bwMode="auto">
          <a:xfrm>
            <a:off x="2695575" y="1908175"/>
            <a:ext cx="144463"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W</a:t>
            </a:r>
            <a:endParaRPr lang="en-CA" altLang="en-US" sz="2400" dirty="0">
              <a:latin typeface="Corbel" panose="020B0503020204020204" pitchFamily="34" charset="0"/>
            </a:endParaRPr>
          </a:p>
        </p:txBody>
      </p:sp>
      <p:sp>
        <p:nvSpPr>
          <p:cNvPr id="14466" name="Rectangle 131"/>
          <p:cNvSpPr>
            <a:spLocks noChangeArrowheads="1"/>
          </p:cNvSpPr>
          <p:nvPr/>
        </p:nvSpPr>
        <p:spPr bwMode="auto">
          <a:xfrm>
            <a:off x="2830513" y="1993900"/>
            <a:ext cx="5080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800" dirty="0">
                <a:solidFill>
                  <a:srgbClr val="000000"/>
                </a:solidFill>
                <a:latin typeface="Nimbus Roman No9 L"/>
              </a:rPr>
              <a:t>0</a:t>
            </a:r>
            <a:endParaRPr lang="en-CA" altLang="en-US" sz="2400" dirty="0">
              <a:latin typeface="Corbel" panose="020B0503020204020204" pitchFamily="34" charset="0"/>
            </a:endParaRPr>
          </a:p>
        </p:txBody>
      </p:sp>
      <p:sp>
        <p:nvSpPr>
          <p:cNvPr id="14467" name="Rectangle 132"/>
          <p:cNvSpPr>
            <a:spLocks noChangeArrowheads="1"/>
          </p:cNvSpPr>
          <p:nvPr/>
        </p:nvSpPr>
        <p:spPr bwMode="auto">
          <a:xfrm>
            <a:off x="2695575" y="2624138"/>
            <a:ext cx="144463"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W</a:t>
            </a:r>
            <a:endParaRPr lang="en-CA" altLang="en-US" sz="2400" dirty="0">
              <a:latin typeface="Corbel" panose="020B0503020204020204" pitchFamily="34" charset="0"/>
            </a:endParaRPr>
          </a:p>
        </p:txBody>
      </p:sp>
      <p:sp>
        <p:nvSpPr>
          <p:cNvPr id="14468" name="Rectangle 133"/>
          <p:cNvSpPr>
            <a:spLocks noChangeArrowheads="1"/>
          </p:cNvSpPr>
          <p:nvPr/>
        </p:nvSpPr>
        <p:spPr bwMode="auto">
          <a:xfrm>
            <a:off x="2830513" y="2690813"/>
            <a:ext cx="50800" cy="122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800" dirty="0">
                <a:solidFill>
                  <a:srgbClr val="000000"/>
                </a:solidFill>
                <a:latin typeface="Nimbus Roman No9 L"/>
              </a:rPr>
              <a:t>1</a:t>
            </a:r>
            <a:endParaRPr lang="en-CA" altLang="en-US" sz="2400" dirty="0">
              <a:latin typeface="Corbel" panose="020B0503020204020204" pitchFamily="34" charset="0"/>
            </a:endParaRPr>
          </a:p>
        </p:txBody>
      </p:sp>
      <p:sp>
        <p:nvSpPr>
          <p:cNvPr id="14469" name="Rectangle 134"/>
          <p:cNvSpPr>
            <a:spLocks noChangeArrowheads="1"/>
          </p:cNvSpPr>
          <p:nvPr/>
        </p:nvSpPr>
        <p:spPr bwMode="auto">
          <a:xfrm>
            <a:off x="2695575" y="4070350"/>
            <a:ext cx="144463" cy="18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W</a:t>
            </a:r>
            <a:endParaRPr lang="en-CA" altLang="en-US" sz="2400" dirty="0">
              <a:latin typeface="Corbel" panose="020B0503020204020204" pitchFamily="34" charset="0"/>
            </a:endParaRPr>
          </a:p>
        </p:txBody>
      </p:sp>
      <p:sp>
        <p:nvSpPr>
          <p:cNvPr id="14470" name="Rectangle 135"/>
          <p:cNvSpPr>
            <a:spLocks noChangeArrowheads="1"/>
          </p:cNvSpPr>
          <p:nvPr/>
        </p:nvSpPr>
        <p:spPr bwMode="auto">
          <a:xfrm>
            <a:off x="2830513" y="4138613"/>
            <a:ext cx="101600" cy="122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800" dirty="0">
                <a:solidFill>
                  <a:srgbClr val="000000"/>
                </a:solidFill>
                <a:latin typeface="Nimbus Roman No9 L"/>
              </a:rPr>
              <a:t>15</a:t>
            </a:r>
            <a:endParaRPr lang="en-CA" altLang="en-US" sz="2400" dirty="0">
              <a:latin typeface="Corbel" panose="020B0503020204020204" pitchFamily="34" charset="0"/>
            </a:endParaRPr>
          </a:p>
        </p:txBody>
      </p:sp>
      <p:sp>
        <p:nvSpPr>
          <p:cNvPr id="14471" name="Rectangle 136"/>
          <p:cNvSpPr>
            <a:spLocks noChangeArrowheads="1"/>
          </p:cNvSpPr>
          <p:nvPr/>
        </p:nvSpPr>
        <p:spPr bwMode="auto">
          <a:xfrm>
            <a:off x="2743200" y="1600200"/>
            <a:ext cx="85725"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7</a:t>
            </a:r>
            <a:endParaRPr lang="en-CA" altLang="en-US" sz="1200" dirty="0">
              <a:latin typeface="Corbel" panose="020B0503020204020204" pitchFamily="34" charset="0"/>
            </a:endParaRPr>
          </a:p>
        </p:txBody>
      </p:sp>
      <p:sp>
        <p:nvSpPr>
          <p:cNvPr id="14472" name="Rectangle 137"/>
          <p:cNvSpPr>
            <a:spLocks noChangeArrowheads="1"/>
          </p:cNvSpPr>
          <p:nvPr/>
        </p:nvSpPr>
        <p:spPr bwMode="auto">
          <a:xfrm>
            <a:off x="4587875" y="1600200"/>
            <a:ext cx="85725"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1</a:t>
            </a:r>
            <a:endParaRPr lang="en-CA" altLang="en-US" sz="1200" dirty="0">
              <a:latin typeface="Corbel" panose="020B0503020204020204" pitchFamily="34" charset="0"/>
            </a:endParaRPr>
          </a:p>
        </p:txBody>
      </p:sp>
      <p:sp>
        <p:nvSpPr>
          <p:cNvPr id="14473" name="Rectangle 138"/>
          <p:cNvSpPr>
            <a:spLocks noChangeArrowheads="1"/>
          </p:cNvSpPr>
          <p:nvPr/>
        </p:nvSpPr>
        <p:spPr bwMode="auto">
          <a:xfrm>
            <a:off x="6065838" y="1619250"/>
            <a:ext cx="85725"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0</a:t>
            </a:r>
            <a:endParaRPr lang="en-CA" altLang="en-US" sz="1200" dirty="0">
              <a:latin typeface="Corbel" panose="020B0503020204020204" pitchFamily="34" charset="0"/>
            </a:endParaRPr>
          </a:p>
        </p:txBody>
      </p:sp>
      <p:sp>
        <p:nvSpPr>
          <p:cNvPr id="14474" name="Freeform 139"/>
          <p:cNvSpPr>
            <a:spLocks/>
          </p:cNvSpPr>
          <p:nvPr/>
        </p:nvSpPr>
        <p:spPr bwMode="auto">
          <a:xfrm>
            <a:off x="4244975" y="2112963"/>
            <a:ext cx="34925" cy="33337"/>
          </a:xfrm>
          <a:custGeom>
            <a:avLst/>
            <a:gdLst>
              <a:gd name="T0" fmla="*/ 27722515 w 22"/>
              <a:gd name="T1" fmla="*/ 25201182 h 21"/>
              <a:gd name="T2" fmla="*/ 27722515 w 22"/>
              <a:gd name="T3" fmla="*/ 0 h 21"/>
              <a:gd name="T4" fmla="*/ 0 w 22"/>
              <a:gd name="T5" fmla="*/ 0 h 21"/>
              <a:gd name="T6" fmla="*/ 0 w 22"/>
              <a:gd name="T7" fmla="*/ 25201182 h 21"/>
              <a:gd name="T8" fmla="*/ 0 w 22"/>
              <a:gd name="T9" fmla="*/ 52921699 h 21"/>
              <a:gd name="T10" fmla="*/ 27722515 w 22"/>
              <a:gd name="T11" fmla="*/ 52921699 h 21"/>
              <a:gd name="T12" fmla="*/ 55443443 w 22"/>
              <a:gd name="T13" fmla="*/ 52921699 h 21"/>
              <a:gd name="T14" fmla="*/ 55443443 w 22"/>
              <a:gd name="T15" fmla="*/ 25201182 h 21"/>
              <a:gd name="T16" fmla="*/ 55443443 w 22"/>
              <a:gd name="T17" fmla="*/ 0 h 21"/>
              <a:gd name="T18" fmla="*/ 27722515 w 22"/>
              <a:gd name="T19" fmla="*/ 0 h 21"/>
              <a:gd name="T20" fmla="*/ 27722515 w 22"/>
              <a:gd name="T21" fmla="*/ 25201182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0"/>
                </a:moveTo>
                <a:lnTo>
                  <a:pt x="11" y="0"/>
                </a:lnTo>
                <a:lnTo>
                  <a:pt x="0" y="0"/>
                </a:lnTo>
                <a:lnTo>
                  <a:pt x="0" y="10"/>
                </a:lnTo>
                <a:lnTo>
                  <a:pt x="0" y="21"/>
                </a:lnTo>
                <a:lnTo>
                  <a:pt x="11" y="21"/>
                </a:lnTo>
                <a:lnTo>
                  <a:pt x="22" y="21"/>
                </a:lnTo>
                <a:lnTo>
                  <a:pt x="22" y="10"/>
                </a:lnTo>
                <a:lnTo>
                  <a:pt x="22" y="0"/>
                </a:lnTo>
                <a:lnTo>
                  <a:pt x="11" y="0"/>
                </a:lnTo>
                <a:lnTo>
                  <a:pt x="11"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75" name="Freeform 140"/>
          <p:cNvSpPr>
            <a:spLocks/>
          </p:cNvSpPr>
          <p:nvPr/>
        </p:nvSpPr>
        <p:spPr bwMode="auto">
          <a:xfrm>
            <a:off x="4254500" y="2128838"/>
            <a:ext cx="17463" cy="17462"/>
          </a:xfrm>
          <a:custGeom>
            <a:avLst/>
            <a:gdLst>
              <a:gd name="T0" fmla="*/ 0 w 1"/>
              <a:gd name="T1" fmla="*/ 0 h 1"/>
              <a:gd name="T2" fmla="*/ 0 w 1"/>
              <a:gd name="T3" fmla="*/ 0 h 1"/>
              <a:gd name="T4" fmla="*/ 0 w 1"/>
              <a:gd name="T5" fmla="*/ 304921435 h 1"/>
              <a:gd name="T6" fmla="*/ 30495636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76" name="Freeform 141"/>
          <p:cNvSpPr>
            <a:spLocks/>
          </p:cNvSpPr>
          <p:nvPr/>
        </p:nvSpPr>
        <p:spPr bwMode="auto">
          <a:xfrm>
            <a:off x="4246563" y="2112963"/>
            <a:ext cx="33337" cy="33337"/>
          </a:xfrm>
          <a:custGeom>
            <a:avLst/>
            <a:gdLst>
              <a:gd name="T0" fmla="*/ 25201182 w 21"/>
              <a:gd name="T1" fmla="*/ 25201182 h 21"/>
              <a:gd name="T2" fmla="*/ 25201182 w 21"/>
              <a:gd name="T3" fmla="*/ 0 h 21"/>
              <a:gd name="T4" fmla="*/ 0 w 21"/>
              <a:gd name="T5" fmla="*/ 0 h 21"/>
              <a:gd name="T6" fmla="*/ 0 w 21"/>
              <a:gd name="T7" fmla="*/ 25201182 h 21"/>
              <a:gd name="T8" fmla="*/ 0 w 21"/>
              <a:gd name="T9" fmla="*/ 52921699 h 21"/>
              <a:gd name="T10" fmla="*/ 25201182 w 21"/>
              <a:gd name="T11" fmla="*/ 52921699 h 21"/>
              <a:gd name="T12" fmla="*/ 52921699 w 21"/>
              <a:gd name="T13" fmla="*/ 52921699 h 21"/>
              <a:gd name="T14" fmla="*/ 52921699 w 21"/>
              <a:gd name="T15" fmla="*/ 25201182 h 21"/>
              <a:gd name="T16" fmla="*/ 52921699 w 21"/>
              <a:gd name="T17" fmla="*/ 0 h 21"/>
              <a:gd name="T18" fmla="*/ 25201182 w 21"/>
              <a:gd name="T19" fmla="*/ 0 h 21"/>
              <a:gd name="T20" fmla="*/ 25201182 w 21"/>
              <a:gd name="T21" fmla="*/ 25201182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1"/>
              <a:gd name="T35" fmla="*/ 21 w 21"/>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1">
                <a:moveTo>
                  <a:pt x="10" y="10"/>
                </a:moveTo>
                <a:lnTo>
                  <a:pt x="10" y="0"/>
                </a:lnTo>
                <a:lnTo>
                  <a:pt x="0" y="0"/>
                </a:lnTo>
                <a:lnTo>
                  <a:pt x="0" y="10"/>
                </a:lnTo>
                <a:lnTo>
                  <a:pt x="0" y="21"/>
                </a:lnTo>
                <a:lnTo>
                  <a:pt x="10" y="21"/>
                </a:lnTo>
                <a:lnTo>
                  <a:pt x="21" y="21"/>
                </a:lnTo>
                <a:lnTo>
                  <a:pt x="21" y="10"/>
                </a:lnTo>
                <a:lnTo>
                  <a:pt x="21" y="0"/>
                </a:lnTo>
                <a:lnTo>
                  <a:pt x="10" y="0"/>
                </a:lnTo>
                <a:lnTo>
                  <a:pt x="10"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77" name="Freeform 142"/>
          <p:cNvSpPr>
            <a:spLocks/>
          </p:cNvSpPr>
          <p:nvPr/>
        </p:nvSpPr>
        <p:spPr bwMode="auto">
          <a:xfrm>
            <a:off x="4254500" y="2128838"/>
            <a:ext cx="17463" cy="17462"/>
          </a:xfrm>
          <a:custGeom>
            <a:avLst/>
            <a:gdLst>
              <a:gd name="T0" fmla="*/ 0 w 1"/>
              <a:gd name="T1" fmla="*/ 0 h 1"/>
              <a:gd name="T2" fmla="*/ 0 w 1"/>
              <a:gd name="T3" fmla="*/ 0 h 1"/>
              <a:gd name="T4" fmla="*/ 0 w 1"/>
              <a:gd name="T5" fmla="*/ 304921435 h 1"/>
              <a:gd name="T6" fmla="*/ 30495636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78" name="Freeform 143"/>
          <p:cNvSpPr>
            <a:spLocks/>
          </p:cNvSpPr>
          <p:nvPr/>
        </p:nvSpPr>
        <p:spPr bwMode="auto">
          <a:xfrm>
            <a:off x="4246563" y="2112963"/>
            <a:ext cx="33337" cy="33337"/>
          </a:xfrm>
          <a:custGeom>
            <a:avLst/>
            <a:gdLst>
              <a:gd name="T0" fmla="*/ 27720512 w 21"/>
              <a:gd name="T1" fmla="*/ 25201182 h 21"/>
              <a:gd name="T2" fmla="*/ 27720512 w 21"/>
              <a:gd name="T3" fmla="*/ 0 h 21"/>
              <a:gd name="T4" fmla="*/ 0 w 21"/>
              <a:gd name="T5" fmla="*/ 0 h 21"/>
              <a:gd name="T6" fmla="*/ 0 w 21"/>
              <a:gd name="T7" fmla="*/ 25201182 h 21"/>
              <a:gd name="T8" fmla="*/ 0 w 21"/>
              <a:gd name="T9" fmla="*/ 52921699 h 21"/>
              <a:gd name="T10" fmla="*/ 27720512 w 21"/>
              <a:gd name="T11" fmla="*/ 52921699 h 21"/>
              <a:gd name="T12" fmla="*/ 52921699 w 21"/>
              <a:gd name="T13" fmla="*/ 52921699 h 21"/>
              <a:gd name="T14" fmla="*/ 52921699 w 21"/>
              <a:gd name="T15" fmla="*/ 25201182 h 21"/>
              <a:gd name="T16" fmla="*/ 52921699 w 21"/>
              <a:gd name="T17" fmla="*/ 0 h 21"/>
              <a:gd name="T18" fmla="*/ 27720512 w 21"/>
              <a:gd name="T19" fmla="*/ 0 h 21"/>
              <a:gd name="T20" fmla="*/ 27720512 w 21"/>
              <a:gd name="T21" fmla="*/ 25201182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1"/>
              <a:gd name="T35" fmla="*/ 21 w 21"/>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1">
                <a:moveTo>
                  <a:pt x="11" y="10"/>
                </a:moveTo>
                <a:lnTo>
                  <a:pt x="11" y="0"/>
                </a:lnTo>
                <a:lnTo>
                  <a:pt x="0" y="0"/>
                </a:lnTo>
                <a:lnTo>
                  <a:pt x="0" y="10"/>
                </a:lnTo>
                <a:lnTo>
                  <a:pt x="0" y="21"/>
                </a:lnTo>
                <a:lnTo>
                  <a:pt x="11" y="21"/>
                </a:lnTo>
                <a:lnTo>
                  <a:pt x="21" y="21"/>
                </a:lnTo>
                <a:lnTo>
                  <a:pt x="21" y="10"/>
                </a:lnTo>
                <a:lnTo>
                  <a:pt x="21" y="0"/>
                </a:lnTo>
                <a:lnTo>
                  <a:pt x="11" y="0"/>
                </a:lnTo>
                <a:lnTo>
                  <a:pt x="11"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79" name="Freeform 144"/>
          <p:cNvSpPr>
            <a:spLocks/>
          </p:cNvSpPr>
          <p:nvPr/>
        </p:nvSpPr>
        <p:spPr bwMode="auto">
          <a:xfrm>
            <a:off x="4254500" y="2128838"/>
            <a:ext cx="17463" cy="17462"/>
          </a:xfrm>
          <a:custGeom>
            <a:avLst/>
            <a:gdLst>
              <a:gd name="T0" fmla="*/ 0 w 1"/>
              <a:gd name="T1" fmla="*/ 0 h 1"/>
              <a:gd name="T2" fmla="*/ 0 w 1"/>
              <a:gd name="T3" fmla="*/ 0 h 1"/>
              <a:gd name="T4" fmla="*/ 0 w 1"/>
              <a:gd name="T5" fmla="*/ 304921435 h 1"/>
              <a:gd name="T6" fmla="*/ 30495636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80" name="Freeform 145"/>
          <p:cNvSpPr>
            <a:spLocks/>
          </p:cNvSpPr>
          <p:nvPr/>
        </p:nvSpPr>
        <p:spPr bwMode="auto">
          <a:xfrm>
            <a:off x="4244975" y="2809875"/>
            <a:ext cx="34925" cy="34925"/>
          </a:xfrm>
          <a:custGeom>
            <a:avLst/>
            <a:gdLst>
              <a:gd name="T0" fmla="*/ 27722515 w 22"/>
              <a:gd name="T1" fmla="*/ 27722515 h 22"/>
              <a:gd name="T2" fmla="*/ 27722515 w 22"/>
              <a:gd name="T3" fmla="*/ 0 h 22"/>
              <a:gd name="T4" fmla="*/ 0 w 22"/>
              <a:gd name="T5" fmla="*/ 0 h 22"/>
              <a:gd name="T6" fmla="*/ 0 w 22"/>
              <a:gd name="T7" fmla="*/ 27722515 h 22"/>
              <a:gd name="T8" fmla="*/ 0 w 22"/>
              <a:gd name="T9" fmla="*/ 55443443 h 22"/>
              <a:gd name="T10" fmla="*/ 27722515 w 22"/>
              <a:gd name="T11" fmla="*/ 55443443 h 22"/>
              <a:gd name="T12" fmla="*/ 55443443 w 22"/>
              <a:gd name="T13" fmla="*/ 55443443 h 22"/>
              <a:gd name="T14" fmla="*/ 55443443 w 22"/>
              <a:gd name="T15" fmla="*/ 27722515 h 22"/>
              <a:gd name="T16" fmla="*/ 55443443 w 22"/>
              <a:gd name="T17" fmla="*/ 0 h 22"/>
              <a:gd name="T18" fmla="*/ 27722515 w 22"/>
              <a:gd name="T19" fmla="*/ 0 h 22"/>
              <a:gd name="T20" fmla="*/ 27722515 w 22"/>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0"/>
                </a:lnTo>
                <a:lnTo>
                  <a:pt x="0" y="0"/>
                </a:lnTo>
                <a:lnTo>
                  <a:pt x="0" y="11"/>
                </a:lnTo>
                <a:lnTo>
                  <a:pt x="0" y="22"/>
                </a:lnTo>
                <a:lnTo>
                  <a:pt x="11" y="22"/>
                </a:lnTo>
                <a:lnTo>
                  <a:pt x="22" y="22"/>
                </a:lnTo>
                <a:lnTo>
                  <a:pt x="22" y="11"/>
                </a:lnTo>
                <a:lnTo>
                  <a:pt x="22" y="0"/>
                </a:lnTo>
                <a:lnTo>
                  <a:pt x="11" y="0"/>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81" name="Freeform 146"/>
          <p:cNvSpPr>
            <a:spLocks/>
          </p:cNvSpPr>
          <p:nvPr/>
        </p:nvSpPr>
        <p:spPr bwMode="auto">
          <a:xfrm>
            <a:off x="4254500" y="2827338"/>
            <a:ext cx="17463" cy="17462"/>
          </a:xfrm>
          <a:custGeom>
            <a:avLst/>
            <a:gdLst>
              <a:gd name="T0" fmla="*/ 0 w 1"/>
              <a:gd name="T1" fmla="*/ 0 h 1"/>
              <a:gd name="T2" fmla="*/ 0 w 1"/>
              <a:gd name="T3" fmla="*/ 0 h 1"/>
              <a:gd name="T4" fmla="*/ 0 w 1"/>
              <a:gd name="T5" fmla="*/ 304921435 h 1"/>
              <a:gd name="T6" fmla="*/ 30495636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82" name="Freeform 147"/>
          <p:cNvSpPr>
            <a:spLocks/>
          </p:cNvSpPr>
          <p:nvPr/>
        </p:nvSpPr>
        <p:spPr bwMode="auto">
          <a:xfrm>
            <a:off x="4246563" y="2809875"/>
            <a:ext cx="33337" cy="34925"/>
          </a:xfrm>
          <a:custGeom>
            <a:avLst/>
            <a:gdLst>
              <a:gd name="T0" fmla="*/ 25201182 w 21"/>
              <a:gd name="T1" fmla="*/ 27722515 h 22"/>
              <a:gd name="T2" fmla="*/ 25201182 w 21"/>
              <a:gd name="T3" fmla="*/ 0 h 22"/>
              <a:gd name="T4" fmla="*/ 0 w 21"/>
              <a:gd name="T5" fmla="*/ 0 h 22"/>
              <a:gd name="T6" fmla="*/ 0 w 21"/>
              <a:gd name="T7" fmla="*/ 27722515 h 22"/>
              <a:gd name="T8" fmla="*/ 0 w 21"/>
              <a:gd name="T9" fmla="*/ 55443443 h 22"/>
              <a:gd name="T10" fmla="*/ 25201182 w 21"/>
              <a:gd name="T11" fmla="*/ 55443443 h 22"/>
              <a:gd name="T12" fmla="*/ 52921699 w 21"/>
              <a:gd name="T13" fmla="*/ 55443443 h 22"/>
              <a:gd name="T14" fmla="*/ 52921699 w 21"/>
              <a:gd name="T15" fmla="*/ 27722515 h 22"/>
              <a:gd name="T16" fmla="*/ 52921699 w 21"/>
              <a:gd name="T17" fmla="*/ 0 h 22"/>
              <a:gd name="T18" fmla="*/ 25201182 w 21"/>
              <a:gd name="T19" fmla="*/ 0 h 22"/>
              <a:gd name="T20" fmla="*/ 25201182 w 21"/>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2"/>
              <a:gd name="T35" fmla="*/ 21 w 21"/>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2">
                <a:moveTo>
                  <a:pt x="10" y="11"/>
                </a:moveTo>
                <a:lnTo>
                  <a:pt x="10" y="0"/>
                </a:lnTo>
                <a:lnTo>
                  <a:pt x="0" y="0"/>
                </a:lnTo>
                <a:lnTo>
                  <a:pt x="0" y="11"/>
                </a:lnTo>
                <a:lnTo>
                  <a:pt x="0" y="22"/>
                </a:lnTo>
                <a:lnTo>
                  <a:pt x="10" y="22"/>
                </a:lnTo>
                <a:lnTo>
                  <a:pt x="21" y="22"/>
                </a:lnTo>
                <a:lnTo>
                  <a:pt x="21" y="11"/>
                </a:lnTo>
                <a:lnTo>
                  <a:pt x="21" y="0"/>
                </a:lnTo>
                <a:lnTo>
                  <a:pt x="10" y="0"/>
                </a:lnTo>
                <a:lnTo>
                  <a:pt x="10"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83" name="Freeform 148"/>
          <p:cNvSpPr>
            <a:spLocks/>
          </p:cNvSpPr>
          <p:nvPr/>
        </p:nvSpPr>
        <p:spPr bwMode="auto">
          <a:xfrm>
            <a:off x="4254500" y="2827338"/>
            <a:ext cx="17463" cy="17462"/>
          </a:xfrm>
          <a:custGeom>
            <a:avLst/>
            <a:gdLst>
              <a:gd name="T0" fmla="*/ 0 w 1"/>
              <a:gd name="T1" fmla="*/ 0 h 1"/>
              <a:gd name="T2" fmla="*/ 0 w 1"/>
              <a:gd name="T3" fmla="*/ 0 h 1"/>
              <a:gd name="T4" fmla="*/ 0 w 1"/>
              <a:gd name="T5" fmla="*/ 304921435 h 1"/>
              <a:gd name="T6" fmla="*/ 30495636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84" name="Freeform 149"/>
          <p:cNvSpPr>
            <a:spLocks/>
          </p:cNvSpPr>
          <p:nvPr/>
        </p:nvSpPr>
        <p:spPr bwMode="auto">
          <a:xfrm>
            <a:off x="4246563" y="2809875"/>
            <a:ext cx="33337" cy="34925"/>
          </a:xfrm>
          <a:custGeom>
            <a:avLst/>
            <a:gdLst>
              <a:gd name="T0" fmla="*/ 27720512 w 21"/>
              <a:gd name="T1" fmla="*/ 27722515 h 22"/>
              <a:gd name="T2" fmla="*/ 27720512 w 21"/>
              <a:gd name="T3" fmla="*/ 0 h 22"/>
              <a:gd name="T4" fmla="*/ 0 w 21"/>
              <a:gd name="T5" fmla="*/ 0 h 22"/>
              <a:gd name="T6" fmla="*/ 0 w 21"/>
              <a:gd name="T7" fmla="*/ 27722515 h 22"/>
              <a:gd name="T8" fmla="*/ 0 w 21"/>
              <a:gd name="T9" fmla="*/ 55443443 h 22"/>
              <a:gd name="T10" fmla="*/ 27720512 w 21"/>
              <a:gd name="T11" fmla="*/ 55443443 h 22"/>
              <a:gd name="T12" fmla="*/ 52921699 w 21"/>
              <a:gd name="T13" fmla="*/ 55443443 h 22"/>
              <a:gd name="T14" fmla="*/ 52921699 w 21"/>
              <a:gd name="T15" fmla="*/ 27722515 h 22"/>
              <a:gd name="T16" fmla="*/ 52921699 w 21"/>
              <a:gd name="T17" fmla="*/ 0 h 22"/>
              <a:gd name="T18" fmla="*/ 27720512 w 21"/>
              <a:gd name="T19" fmla="*/ 0 h 22"/>
              <a:gd name="T20" fmla="*/ 27720512 w 21"/>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2"/>
              <a:gd name="T35" fmla="*/ 21 w 21"/>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2">
                <a:moveTo>
                  <a:pt x="11" y="11"/>
                </a:moveTo>
                <a:lnTo>
                  <a:pt x="11" y="0"/>
                </a:lnTo>
                <a:lnTo>
                  <a:pt x="0" y="0"/>
                </a:lnTo>
                <a:lnTo>
                  <a:pt x="0" y="11"/>
                </a:lnTo>
                <a:lnTo>
                  <a:pt x="0" y="22"/>
                </a:lnTo>
                <a:lnTo>
                  <a:pt x="11" y="22"/>
                </a:lnTo>
                <a:lnTo>
                  <a:pt x="21" y="22"/>
                </a:lnTo>
                <a:lnTo>
                  <a:pt x="21" y="11"/>
                </a:lnTo>
                <a:lnTo>
                  <a:pt x="21" y="0"/>
                </a:lnTo>
                <a:lnTo>
                  <a:pt x="11" y="0"/>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85" name="Freeform 150"/>
          <p:cNvSpPr>
            <a:spLocks/>
          </p:cNvSpPr>
          <p:nvPr/>
        </p:nvSpPr>
        <p:spPr bwMode="auto">
          <a:xfrm>
            <a:off x="4254500" y="2827338"/>
            <a:ext cx="17463" cy="17462"/>
          </a:xfrm>
          <a:custGeom>
            <a:avLst/>
            <a:gdLst>
              <a:gd name="T0" fmla="*/ 0 w 1"/>
              <a:gd name="T1" fmla="*/ 0 h 1"/>
              <a:gd name="T2" fmla="*/ 0 w 1"/>
              <a:gd name="T3" fmla="*/ 0 h 1"/>
              <a:gd name="T4" fmla="*/ 0 w 1"/>
              <a:gd name="T5" fmla="*/ 304921435 h 1"/>
              <a:gd name="T6" fmla="*/ 30495636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86" name="Freeform 151"/>
          <p:cNvSpPr>
            <a:spLocks/>
          </p:cNvSpPr>
          <p:nvPr/>
        </p:nvSpPr>
        <p:spPr bwMode="auto">
          <a:xfrm>
            <a:off x="4244975" y="4256088"/>
            <a:ext cx="34925" cy="34925"/>
          </a:xfrm>
          <a:custGeom>
            <a:avLst/>
            <a:gdLst>
              <a:gd name="T0" fmla="*/ 27722515 w 22"/>
              <a:gd name="T1" fmla="*/ 27722515 h 22"/>
              <a:gd name="T2" fmla="*/ 27722515 w 22"/>
              <a:gd name="T3" fmla="*/ 0 h 22"/>
              <a:gd name="T4" fmla="*/ 0 w 22"/>
              <a:gd name="T5" fmla="*/ 0 h 22"/>
              <a:gd name="T6" fmla="*/ 0 w 22"/>
              <a:gd name="T7" fmla="*/ 27722515 h 22"/>
              <a:gd name="T8" fmla="*/ 0 w 22"/>
              <a:gd name="T9" fmla="*/ 55443443 h 22"/>
              <a:gd name="T10" fmla="*/ 27722515 w 22"/>
              <a:gd name="T11" fmla="*/ 55443443 h 22"/>
              <a:gd name="T12" fmla="*/ 55443443 w 22"/>
              <a:gd name="T13" fmla="*/ 55443443 h 22"/>
              <a:gd name="T14" fmla="*/ 55443443 w 22"/>
              <a:gd name="T15" fmla="*/ 27722515 h 22"/>
              <a:gd name="T16" fmla="*/ 55443443 w 22"/>
              <a:gd name="T17" fmla="*/ 0 h 22"/>
              <a:gd name="T18" fmla="*/ 27722515 w 22"/>
              <a:gd name="T19" fmla="*/ 0 h 22"/>
              <a:gd name="T20" fmla="*/ 27722515 w 22"/>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0"/>
                </a:lnTo>
                <a:lnTo>
                  <a:pt x="0" y="0"/>
                </a:lnTo>
                <a:lnTo>
                  <a:pt x="0" y="11"/>
                </a:lnTo>
                <a:lnTo>
                  <a:pt x="0" y="22"/>
                </a:lnTo>
                <a:lnTo>
                  <a:pt x="11" y="22"/>
                </a:lnTo>
                <a:lnTo>
                  <a:pt x="22" y="22"/>
                </a:lnTo>
                <a:lnTo>
                  <a:pt x="22" y="11"/>
                </a:lnTo>
                <a:lnTo>
                  <a:pt x="22" y="0"/>
                </a:lnTo>
                <a:lnTo>
                  <a:pt x="11" y="0"/>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87" name="Freeform 152"/>
          <p:cNvSpPr>
            <a:spLocks/>
          </p:cNvSpPr>
          <p:nvPr/>
        </p:nvSpPr>
        <p:spPr bwMode="auto">
          <a:xfrm>
            <a:off x="4254500" y="4273550"/>
            <a:ext cx="17463" cy="17463"/>
          </a:xfrm>
          <a:custGeom>
            <a:avLst/>
            <a:gdLst>
              <a:gd name="T0" fmla="*/ 0 w 1"/>
              <a:gd name="T1" fmla="*/ 0 h 1"/>
              <a:gd name="T2" fmla="*/ 0 w 1"/>
              <a:gd name="T3" fmla="*/ 0 h 1"/>
              <a:gd name="T4" fmla="*/ 0 w 1"/>
              <a:gd name="T5" fmla="*/ 304956360 h 1"/>
              <a:gd name="T6" fmla="*/ 30495636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88" name="Freeform 153"/>
          <p:cNvSpPr>
            <a:spLocks/>
          </p:cNvSpPr>
          <p:nvPr/>
        </p:nvSpPr>
        <p:spPr bwMode="auto">
          <a:xfrm>
            <a:off x="4246563" y="4256088"/>
            <a:ext cx="33337" cy="34925"/>
          </a:xfrm>
          <a:custGeom>
            <a:avLst/>
            <a:gdLst>
              <a:gd name="T0" fmla="*/ 25201182 w 21"/>
              <a:gd name="T1" fmla="*/ 27722515 h 22"/>
              <a:gd name="T2" fmla="*/ 25201182 w 21"/>
              <a:gd name="T3" fmla="*/ 0 h 22"/>
              <a:gd name="T4" fmla="*/ 0 w 21"/>
              <a:gd name="T5" fmla="*/ 0 h 22"/>
              <a:gd name="T6" fmla="*/ 0 w 21"/>
              <a:gd name="T7" fmla="*/ 27722515 h 22"/>
              <a:gd name="T8" fmla="*/ 0 w 21"/>
              <a:gd name="T9" fmla="*/ 55443443 h 22"/>
              <a:gd name="T10" fmla="*/ 25201182 w 21"/>
              <a:gd name="T11" fmla="*/ 55443443 h 22"/>
              <a:gd name="T12" fmla="*/ 52921699 w 21"/>
              <a:gd name="T13" fmla="*/ 55443443 h 22"/>
              <a:gd name="T14" fmla="*/ 52921699 w 21"/>
              <a:gd name="T15" fmla="*/ 27722515 h 22"/>
              <a:gd name="T16" fmla="*/ 52921699 w 21"/>
              <a:gd name="T17" fmla="*/ 0 h 22"/>
              <a:gd name="T18" fmla="*/ 25201182 w 21"/>
              <a:gd name="T19" fmla="*/ 0 h 22"/>
              <a:gd name="T20" fmla="*/ 25201182 w 21"/>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2"/>
              <a:gd name="T35" fmla="*/ 21 w 21"/>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2">
                <a:moveTo>
                  <a:pt x="10" y="11"/>
                </a:moveTo>
                <a:lnTo>
                  <a:pt x="10" y="0"/>
                </a:lnTo>
                <a:lnTo>
                  <a:pt x="0" y="0"/>
                </a:lnTo>
                <a:lnTo>
                  <a:pt x="0" y="11"/>
                </a:lnTo>
                <a:lnTo>
                  <a:pt x="0" y="22"/>
                </a:lnTo>
                <a:lnTo>
                  <a:pt x="10" y="22"/>
                </a:lnTo>
                <a:lnTo>
                  <a:pt x="21" y="22"/>
                </a:lnTo>
                <a:lnTo>
                  <a:pt x="21" y="11"/>
                </a:lnTo>
                <a:lnTo>
                  <a:pt x="21" y="0"/>
                </a:lnTo>
                <a:lnTo>
                  <a:pt x="10" y="0"/>
                </a:lnTo>
                <a:lnTo>
                  <a:pt x="10"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89" name="Freeform 154"/>
          <p:cNvSpPr>
            <a:spLocks/>
          </p:cNvSpPr>
          <p:nvPr/>
        </p:nvSpPr>
        <p:spPr bwMode="auto">
          <a:xfrm>
            <a:off x="4254500" y="4273550"/>
            <a:ext cx="17463" cy="17463"/>
          </a:xfrm>
          <a:custGeom>
            <a:avLst/>
            <a:gdLst>
              <a:gd name="T0" fmla="*/ 0 w 1"/>
              <a:gd name="T1" fmla="*/ 0 h 1"/>
              <a:gd name="T2" fmla="*/ 0 w 1"/>
              <a:gd name="T3" fmla="*/ 0 h 1"/>
              <a:gd name="T4" fmla="*/ 0 w 1"/>
              <a:gd name="T5" fmla="*/ 304956360 h 1"/>
              <a:gd name="T6" fmla="*/ 30495636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90" name="Freeform 155"/>
          <p:cNvSpPr>
            <a:spLocks/>
          </p:cNvSpPr>
          <p:nvPr/>
        </p:nvSpPr>
        <p:spPr bwMode="auto">
          <a:xfrm>
            <a:off x="4246563" y="4256088"/>
            <a:ext cx="33337" cy="34925"/>
          </a:xfrm>
          <a:custGeom>
            <a:avLst/>
            <a:gdLst>
              <a:gd name="T0" fmla="*/ 27720512 w 21"/>
              <a:gd name="T1" fmla="*/ 27722515 h 22"/>
              <a:gd name="T2" fmla="*/ 27720512 w 21"/>
              <a:gd name="T3" fmla="*/ 0 h 22"/>
              <a:gd name="T4" fmla="*/ 0 w 21"/>
              <a:gd name="T5" fmla="*/ 0 h 22"/>
              <a:gd name="T6" fmla="*/ 0 w 21"/>
              <a:gd name="T7" fmla="*/ 27722515 h 22"/>
              <a:gd name="T8" fmla="*/ 0 w 21"/>
              <a:gd name="T9" fmla="*/ 55443443 h 22"/>
              <a:gd name="T10" fmla="*/ 27720512 w 21"/>
              <a:gd name="T11" fmla="*/ 55443443 h 22"/>
              <a:gd name="T12" fmla="*/ 52921699 w 21"/>
              <a:gd name="T13" fmla="*/ 55443443 h 22"/>
              <a:gd name="T14" fmla="*/ 52921699 w 21"/>
              <a:gd name="T15" fmla="*/ 27722515 h 22"/>
              <a:gd name="T16" fmla="*/ 52921699 w 21"/>
              <a:gd name="T17" fmla="*/ 0 h 22"/>
              <a:gd name="T18" fmla="*/ 27720512 w 21"/>
              <a:gd name="T19" fmla="*/ 0 h 22"/>
              <a:gd name="T20" fmla="*/ 27720512 w 21"/>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2"/>
              <a:gd name="T35" fmla="*/ 21 w 21"/>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2">
                <a:moveTo>
                  <a:pt x="11" y="11"/>
                </a:moveTo>
                <a:lnTo>
                  <a:pt x="11" y="0"/>
                </a:lnTo>
                <a:lnTo>
                  <a:pt x="0" y="0"/>
                </a:lnTo>
                <a:lnTo>
                  <a:pt x="0" y="11"/>
                </a:lnTo>
                <a:lnTo>
                  <a:pt x="0" y="22"/>
                </a:lnTo>
                <a:lnTo>
                  <a:pt x="11" y="22"/>
                </a:lnTo>
                <a:lnTo>
                  <a:pt x="21" y="22"/>
                </a:lnTo>
                <a:lnTo>
                  <a:pt x="21" y="11"/>
                </a:lnTo>
                <a:lnTo>
                  <a:pt x="21" y="0"/>
                </a:lnTo>
                <a:lnTo>
                  <a:pt x="11" y="0"/>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91" name="Freeform 156"/>
          <p:cNvSpPr>
            <a:spLocks/>
          </p:cNvSpPr>
          <p:nvPr/>
        </p:nvSpPr>
        <p:spPr bwMode="auto">
          <a:xfrm>
            <a:off x="4254500" y="4273550"/>
            <a:ext cx="17463" cy="17463"/>
          </a:xfrm>
          <a:custGeom>
            <a:avLst/>
            <a:gdLst>
              <a:gd name="T0" fmla="*/ 0 w 1"/>
              <a:gd name="T1" fmla="*/ 0 h 1"/>
              <a:gd name="T2" fmla="*/ 0 w 1"/>
              <a:gd name="T3" fmla="*/ 0 h 1"/>
              <a:gd name="T4" fmla="*/ 0 w 1"/>
              <a:gd name="T5" fmla="*/ 304956360 h 1"/>
              <a:gd name="T6" fmla="*/ 30495636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92" name="Freeform 157"/>
          <p:cNvSpPr>
            <a:spLocks/>
          </p:cNvSpPr>
          <p:nvPr/>
        </p:nvSpPr>
        <p:spPr bwMode="auto">
          <a:xfrm>
            <a:off x="3035300" y="3289300"/>
            <a:ext cx="34925" cy="33338"/>
          </a:xfrm>
          <a:custGeom>
            <a:avLst/>
            <a:gdLst>
              <a:gd name="T0" fmla="*/ 27722515 w 22"/>
              <a:gd name="T1" fmla="*/ 27722931 h 21"/>
              <a:gd name="T2" fmla="*/ 0 w 22"/>
              <a:gd name="T3" fmla="*/ 27722931 h 21"/>
              <a:gd name="T4" fmla="*/ 0 w 22"/>
              <a:gd name="T5" fmla="*/ 52924874 h 21"/>
              <a:gd name="T6" fmla="*/ 27722515 w 22"/>
              <a:gd name="T7" fmla="*/ 52924874 h 21"/>
              <a:gd name="T8" fmla="*/ 55443443 w 22"/>
              <a:gd name="T9" fmla="*/ 52924874 h 21"/>
              <a:gd name="T10" fmla="*/ 55443443 w 22"/>
              <a:gd name="T11" fmla="*/ 27722931 h 21"/>
              <a:gd name="T12" fmla="*/ 55443443 w 22"/>
              <a:gd name="T13" fmla="*/ 0 h 21"/>
              <a:gd name="T14" fmla="*/ 27722515 w 22"/>
              <a:gd name="T15" fmla="*/ 0 h 21"/>
              <a:gd name="T16" fmla="*/ 0 w 22"/>
              <a:gd name="T17" fmla="*/ 0 h 21"/>
              <a:gd name="T18" fmla="*/ 0 w 22"/>
              <a:gd name="T19" fmla="*/ 27722931 h 21"/>
              <a:gd name="T20" fmla="*/ 27722515 w 22"/>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93" name="Freeform 158"/>
          <p:cNvSpPr>
            <a:spLocks/>
          </p:cNvSpPr>
          <p:nvPr/>
        </p:nvSpPr>
        <p:spPr bwMode="auto">
          <a:xfrm>
            <a:off x="3052763" y="3297238"/>
            <a:ext cx="17462" cy="17462"/>
          </a:xfrm>
          <a:custGeom>
            <a:avLst/>
            <a:gdLst>
              <a:gd name="T0" fmla="*/ 0 w 1"/>
              <a:gd name="T1" fmla="*/ 0 h 1"/>
              <a:gd name="T2" fmla="*/ 0 w 1"/>
              <a:gd name="T3" fmla="*/ 304921435 h 1"/>
              <a:gd name="T4" fmla="*/ 30492143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94" name="Freeform 159"/>
          <p:cNvSpPr>
            <a:spLocks/>
          </p:cNvSpPr>
          <p:nvPr/>
        </p:nvSpPr>
        <p:spPr bwMode="auto">
          <a:xfrm>
            <a:off x="3035300" y="3289300"/>
            <a:ext cx="34925" cy="33338"/>
          </a:xfrm>
          <a:custGeom>
            <a:avLst/>
            <a:gdLst>
              <a:gd name="T0" fmla="*/ 27722515 w 22"/>
              <a:gd name="T1" fmla="*/ 25201938 h 21"/>
              <a:gd name="T2" fmla="*/ 0 w 22"/>
              <a:gd name="T3" fmla="*/ 25201938 h 21"/>
              <a:gd name="T4" fmla="*/ 0 w 22"/>
              <a:gd name="T5" fmla="*/ 52924874 h 21"/>
              <a:gd name="T6" fmla="*/ 27722515 w 22"/>
              <a:gd name="T7" fmla="*/ 52924874 h 21"/>
              <a:gd name="T8" fmla="*/ 55443443 w 22"/>
              <a:gd name="T9" fmla="*/ 52924874 h 21"/>
              <a:gd name="T10" fmla="*/ 55443443 w 22"/>
              <a:gd name="T11" fmla="*/ 25201938 h 21"/>
              <a:gd name="T12" fmla="*/ 55443443 w 22"/>
              <a:gd name="T13" fmla="*/ 0 h 21"/>
              <a:gd name="T14" fmla="*/ 27722515 w 22"/>
              <a:gd name="T15" fmla="*/ 0 h 21"/>
              <a:gd name="T16" fmla="*/ 0 w 22"/>
              <a:gd name="T17" fmla="*/ 0 h 21"/>
              <a:gd name="T18" fmla="*/ 0 w 22"/>
              <a:gd name="T19" fmla="*/ 25201938 h 21"/>
              <a:gd name="T20" fmla="*/ 27722515 w 22"/>
              <a:gd name="T21" fmla="*/ 25201938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0"/>
                </a:moveTo>
                <a:lnTo>
                  <a:pt x="0" y="10"/>
                </a:lnTo>
                <a:lnTo>
                  <a:pt x="0" y="21"/>
                </a:lnTo>
                <a:lnTo>
                  <a:pt x="11" y="21"/>
                </a:lnTo>
                <a:lnTo>
                  <a:pt x="22" y="21"/>
                </a:lnTo>
                <a:lnTo>
                  <a:pt x="22" y="10"/>
                </a:lnTo>
                <a:lnTo>
                  <a:pt x="22" y="0"/>
                </a:lnTo>
                <a:lnTo>
                  <a:pt x="11" y="0"/>
                </a:lnTo>
                <a:lnTo>
                  <a:pt x="0" y="0"/>
                </a:lnTo>
                <a:lnTo>
                  <a:pt x="0" y="10"/>
                </a:lnTo>
                <a:lnTo>
                  <a:pt x="11"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95" name="Freeform 160"/>
          <p:cNvSpPr>
            <a:spLocks/>
          </p:cNvSpPr>
          <p:nvPr/>
        </p:nvSpPr>
        <p:spPr bwMode="auto">
          <a:xfrm>
            <a:off x="3052763" y="3297238"/>
            <a:ext cx="17462" cy="17462"/>
          </a:xfrm>
          <a:custGeom>
            <a:avLst/>
            <a:gdLst>
              <a:gd name="T0" fmla="*/ 0 w 1"/>
              <a:gd name="T1" fmla="*/ 0 h 1"/>
              <a:gd name="T2" fmla="*/ 0 w 1"/>
              <a:gd name="T3" fmla="*/ 304921435 h 1"/>
              <a:gd name="T4" fmla="*/ 30492143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96" name="Freeform 161"/>
          <p:cNvSpPr>
            <a:spLocks/>
          </p:cNvSpPr>
          <p:nvPr/>
        </p:nvSpPr>
        <p:spPr bwMode="auto">
          <a:xfrm>
            <a:off x="3035300" y="3289300"/>
            <a:ext cx="34925" cy="33338"/>
          </a:xfrm>
          <a:custGeom>
            <a:avLst/>
            <a:gdLst>
              <a:gd name="T0" fmla="*/ 27722515 w 22"/>
              <a:gd name="T1" fmla="*/ 27722931 h 21"/>
              <a:gd name="T2" fmla="*/ 0 w 22"/>
              <a:gd name="T3" fmla="*/ 27722931 h 21"/>
              <a:gd name="T4" fmla="*/ 0 w 22"/>
              <a:gd name="T5" fmla="*/ 52924874 h 21"/>
              <a:gd name="T6" fmla="*/ 27722515 w 22"/>
              <a:gd name="T7" fmla="*/ 52924874 h 21"/>
              <a:gd name="T8" fmla="*/ 55443443 w 22"/>
              <a:gd name="T9" fmla="*/ 52924874 h 21"/>
              <a:gd name="T10" fmla="*/ 55443443 w 22"/>
              <a:gd name="T11" fmla="*/ 27722931 h 21"/>
              <a:gd name="T12" fmla="*/ 55443443 w 22"/>
              <a:gd name="T13" fmla="*/ 0 h 21"/>
              <a:gd name="T14" fmla="*/ 27722515 w 22"/>
              <a:gd name="T15" fmla="*/ 0 h 21"/>
              <a:gd name="T16" fmla="*/ 0 w 22"/>
              <a:gd name="T17" fmla="*/ 0 h 21"/>
              <a:gd name="T18" fmla="*/ 0 w 22"/>
              <a:gd name="T19" fmla="*/ 27722931 h 21"/>
              <a:gd name="T20" fmla="*/ 27722515 w 22"/>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97" name="Freeform 162"/>
          <p:cNvSpPr>
            <a:spLocks/>
          </p:cNvSpPr>
          <p:nvPr/>
        </p:nvSpPr>
        <p:spPr bwMode="auto">
          <a:xfrm>
            <a:off x="3052763" y="3297238"/>
            <a:ext cx="17462" cy="15875"/>
          </a:xfrm>
          <a:custGeom>
            <a:avLst/>
            <a:gdLst>
              <a:gd name="T0" fmla="*/ 0 w 1"/>
              <a:gd name="T1" fmla="*/ 0 h 1"/>
              <a:gd name="T2" fmla="*/ 0 w 1"/>
              <a:gd name="T3" fmla="*/ 252015567 h 1"/>
              <a:gd name="T4" fmla="*/ 30492143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98" name="Freeform 163"/>
          <p:cNvSpPr>
            <a:spLocks/>
          </p:cNvSpPr>
          <p:nvPr/>
        </p:nvSpPr>
        <p:spPr bwMode="auto">
          <a:xfrm>
            <a:off x="3749675" y="3289300"/>
            <a:ext cx="34925" cy="33338"/>
          </a:xfrm>
          <a:custGeom>
            <a:avLst/>
            <a:gdLst>
              <a:gd name="T0" fmla="*/ 27722515 w 22"/>
              <a:gd name="T1" fmla="*/ 27722931 h 21"/>
              <a:gd name="T2" fmla="*/ 0 w 22"/>
              <a:gd name="T3" fmla="*/ 27722931 h 21"/>
              <a:gd name="T4" fmla="*/ 0 w 22"/>
              <a:gd name="T5" fmla="*/ 52924874 h 21"/>
              <a:gd name="T6" fmla="*/ 27722515 w 22"/>
              <a:gd name="T7" fmla="*/ 52924874 h 21"/>
              <a:gd name="T8" fmla="*/ 55443443 w 22"/>
              <a:gd name="T9" fmla="*/ 52924874 h 21"/>
              <a:gd name="T10" fmla="*/ 55443443 w 22"/>
              <a:gd name="T11" fmla="*/ 27722931 h 21"/>
              <a:gd name="T12" fmla="*/ 55443443 w 22"/>
              <a:gd name="T13" fmla="*/ 0 h 21"/>
              <a:gd name="T14" fmla="*/ 27722515 w 22"/>
              <a:gd name="T15" fmla="*/ 0 h 21"/>
              <a:gd name="T16" fmla="*/ 0 w 22"/>
              <a:gd name="T17" fmla="*/ 0 h 21"/>
              <a:gd name="T18" fmla="*/ 0 w 22"/>
              <a:gd name="T19" fmla="*/ 27722931 h 21"/>
              <a:gd name="T20" fmla="*/ 27722515 w 22"/>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499" name="Freeform 164"/>
          <p:cNvSpPr>
            <a:spLocks/>
          </p:cNvSpPr>
          <p:nvPr/>
        </p:nvSpPr>
        <p:spPr bwMode="auto">
          <a:xfrm>
            <a:off x="3767138" y="3297238"/>
            <a:ext cx="17462" cy="17462"/>
          </a:xfrm>
          <a:custGeom>
            <a:avLst/>
            <a:gdLst>
              <a:gd name="T0" fmla="*/ 0 w 1"/>
              <a:gd name="T1" fmla="*/ 0 h 1"/>
              <a:gd name="T2" fmla="*/ 0 w 1"/>
              <a:gd name="T3" fmla="*/ 304921435 h 1"/>
              <a:gd name="T4" fmla="*/ 30492143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00" name="Freeform 165"/>
          <p:cNvSpPr>
            <a:spLocks/>
          </p:cNvSpPr>
          <p:nvPr/>
        </p:nvSpPr>
        <p:spPr bwMode="auto">
          <a:xfrm>
            <a:off x="3749675" y="3289300"/>
            <a:ext cx="34925" cy="33338"/>
          </a:xfrm>
          <a:custGeom>
            <a:avLst/>
            <a:gdLst>
              <a:gd name="T0" fmla="*/ 27722515 w 22"/>
              <a:gd name="T1" fmla="*/ 25201938 h 21"/>
              <a:gd name="T2" fmla="*/ 0 w 22"/>
              <a:gd name="T3" fmla="*/ 25201938 h 21"/>
              <a:gd name="T4" fmla="*/ 0 w 22"/>
              <a:gd name="T5" fmla="*/ 52924874 h 21"/>
              <a:gd name="T6" fmla="*/ 27722515 w 22"/>
              <a:gd name="T7" fmla="*/ 52924874 h 21"/>
              <a:gd name="T8" fmla="*/ 55443443 w 22"/>
              <a:gd name="T9" fmla="*/ 52924874 h 21"/>
              <a:gd name="T10" fmla="*/ 55443443 w 22"/>
              <a:gd name="T11" fmla="*/ 25201938 h 21"/>
              <a:gd name="T12" fmla="*/ 55443443 w 22"/>
              <a:gd name="T13" fmla="*/ 0 h 21"/>
              <a:gd name="T14" fmla="*/ 27722515 w 22"/>
              <a:gd name="T15" fmla="*/ 0 h 21"/>
              <a:gd name="T16" fmla="*/ 0 w 22"/>
              <a:gd name="T17" fmla="*/ 0 h 21"/>
              <a:gd name="T18" fmla="*/ 0 w 22"/>
              <a:gd name="T19" fmla="*/ 25201938 h 21"/>
              <a:gd name="T20" fmla="*/ 27722515 w 22"/>
              <a:gd name="T21" fmla="*/ 25201938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0"/>
                </a:moveTo>
                <a:lnTo>
                  <a:pt x="0" y="10"/>
                </a:lnTo>
                <a:lnTo>
                  <a:pt x="0" y="21"/>
                </a:lnTo>
                <a:lnTo>
                  <a:pt x="11" y="21"/>
                </a:lnTo>
                <a:lnTo>
                  <a:pt x="22" y="21"/>
                </a:lnTo>
                <a:lnTo>
                  <a:pt x="22" y="10"/>
                </a:lnTo>
                <a:lnTo>
                  <a:pt x="22" y="0"/>
                </a:lnTo>
                <a:lnTo>
                  <a:pt x="11" y="0"/>
                </a:lnTo>
                <a:lnTo>
                  <a:pt x="0" y="0"/>
                </a:lnTo>
                <a:lnTo>
                  <a:pt x="0" y="10"/>
                </a:lnTo>
                <a:lnTo>
                  <a:pt x="11"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01" name="Freeform 166"/>
          <p:cNvSpPr>
            <a:spLocks/>
          </p:cNvSpPr>
          <p:nvPr/>
        </p:nvSpPr>
        <p:spPr bwMode="auto">
          <a:xfrm>
            <a:off x="3767138" y="3297238"/>
            <a:ext cx="17462" cy="17462"/>
          </a:xfrm>
          <a:custGeom>
            <a:avLst/>
            <a:gdLst>
              <a:gd name="T0" fmla="*/ 0 w 1"/>
              <a:gd name="T1" fmla="*/ 0 h 1"/>
              <a:gd name="T2" fmla="*/ 0 w 1"/>
              <a:gd name="T3" fmla="*/ 304921435 h 1"/>
              <a:gd name="T4" fmla="*/ 30492143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02" name="Freeform 167"/>
          <p:cNvSpPr>
            <a:spLocks/>
          </p:cNvSpPr>
          <p:nvPr/>
        </p:nvSpPr>
        <p:spPr bwMode="auto">
          <a:xfrm>
            <a:off x="3749675" y="3289300"/>
            <a:ext cx="34925" cy="33338"/>
          </a:xfrm>
          <a:custGeom>
            <a:avLst/>
            <a:gdLst>
              <a:gd name="T0" fmla="*/ 27722515 w 22"/>
              <a:gd name="T1" fmla="*/ 27722931 h 21"/>
              <a:gd name="T2" fmla="*/ 0 w 22"/>
              <a:gd name="T3" fmla="*/ 27722931 h 21"/>
              <a:gd name="T4" fmla="*/ 0 w 22"/>
              <a:gd name="T5" fmla="*/ 52924874 h 21"/>
              <a:gd name="T6" fmla="*/ 27722515 w 22"/>
              <a:gd name="T7" fmla="*/ 52924874 h 21"/>
              <a:gd name="T8" fmla="*/ 55443443 w 22"/>
              <a:gd name="T9" fmla="*/ 52924874 h 21"/>
              <a:gd name="T10" fmla="*/ 55443443 w 22"/>
              <a:gd name="T11" fmla="*/ 27722931 h 21"/>
              <a:gd name="T12" fmla="*/ 55443443 w 22"/>
              <a:gd name="T13" fmla="*/ 0 h 21"/>
              <a:gd name="T14" fmla="*/ 27722515 w 22"/>
              <a:gd name="T15" fmla="*/ 0 h 21"/>
              <a:gd name="T16" fmla="*/ 0 w 22"/>
              <a:gd name="T17" fmla="*/ 0 h 21"/>
              <a:gd name="T18" fmla="*/ 0 w 22"/>
              <a:gd name="T19" fmla="*/ 27722931 h 21"/>
              <a:gd name="T20" fmla="*/ 27722515 w 22"/>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03" name="Freeform 168"/>
          <p:cNvSpPr>
            <a:spLocks/>
          </p:cNvSpPr>
          <p:nvPr/>
        </p:nvSpPr>
        <p:spPr bwMode="auto">
          <a:xfrm>
            <a:off x="3767138" y="3297238"/>
            <a:ext cx="17462" cy="15875"/>
          </a:xfrm>
          <a:custGeom>
            <a:avLst/>
            <a:gdLst>
              <a:gd name="T0" fmla="*/ 0 w 1"/>
              <a:gd name="T1" fmla="*/ 0 h 1"/>
              <a:gd name="T2" fmla="*/ 0 w 1"/>
              <a:gd name="T3" fmla="*/ 252015567 h 1"/>
              <a:gd name="T4" fmla="*/ 30492143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04" name="Freeform 169"/>
          <p:cNvSpPr>
            <a:spLocks/>
          </p:cNvSpPr>
          <p:nvPr/>
        </p:nvSpPr>
        <p:spPr bwMode="auto">
          <a:xfrm>
            <a:off x="4721225" y="3289300"/>
            <a:ext cx="33338" cy="33338"/>
          </a:xfrm>
          <a:custGeom>
            <a:avLst/>
            <a:gdLst>
              <a:gd name="T0" fmla="*/ 25201938 w 21"/>
              <a:gd name="T1" fmla="*/ 27722931 h 21"/>
              <a:gd name="T2" fmla="*/ 0 w 21"/>
              <a:gd name="T3" fmla="*/ 27722931 h 21"/>
              <a:gd name="T4" fmla="*/ 0 w 21"/>
              <a:gd name="T5" fmla="*/ 52924874 h 21"/>
              <a:gd name="T6" fmla="*/ 25201938 w 21"/>
              <a:gd name="T7" fmla="*/ 52924874 h 21"/>
              <a:gd name="T8" fmla="*/ 52924874 w 21"/>
              <a:gd name="T9" fmla="*/ 52924874 h 21"/>
              <a:gd name="T10" fmla="*/ 52924874 w 21"/>
              <a:gd name="T11" fmla="*/ 27722931 h 21"/>
              <a:gd name="T12" fmla="*/ 52924874 w 21"/>
              <a:gd name="T13" fmla="*/ 0 h 21"/>
              <a:gd name="T14" fmla="*/ 25201938 w 21"/>
              <a:gd name="T15" fmla="*/ 0 h 21"/>
              <a:gd name="T16" fmla="*/ 0 w 21"/>
              <a:gd name="T17" fmla="*/ 0 h 21"/>
              <a:gd name="T18" fmla="*/ 0 w 21"/>
              <a:gd name="T19" fmla="*/ 27722931 h 21"/>
              <a:gd name="T20" fmla="*/ 25201938 w 21"/>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1"/>
              <a:gd name="T35" fmla="*/ 21 w 21"/>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1">
                <a:moveTo>
                  <a:pt x="10" y="11"/>
                </a:moveTo>
                <a:lnTo>
                  <a:pt x="0" y="11"/>
                </a:lnTo>
                <a:lnTo>
                  <a:pt x="0" y="21"/>
                </a:lnTo>
                <a:lnTo>
                  <a:pt x="10" y="21"/>
                </a:lnTo>
                <a:lnTo>
                  <a:pt x="21" y="21"/>
                </a:lnTo>
                <a:lnTo>
                  <a:pt x="21" y="11"/>
                </a:lnTo>
                <a:lnTo>
                  <a:pt x="21" y="0"/>
                </a:lnTo>
                <a:lnTo>
                  <a:pt x="10" y="0"/>
                </a:lnTo>
                <a:lnTo>
                  <a:pt x="0" y="0"/>
                </a:lnTo>
                <a:lnTo>
                  <a:pt x="0" y="11"/>
                </a:lnTo>
                <a:lnTo>
                  <a:pt x="10"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05" name="Freeform 170"/>
          <p:cNvSpPr>
            <a:spLocks/>
          </p:cNvSpPr>
          <p:nvPr/>
        </p:nvSpPr>
        <p:spPr bwMode="auto">
          <a:xfrm>
            <a:off x="4737100" y="3297238"/>
            <a:ext cx="17463" cy="17462"/>
          </a:xfrm>
          <a:custGeom>
            <a:avLst/>
            <a:gdLst>
              <a:gd name="T0" fmla="*/ 0 w 1"/>
              <a:gd name="T1" fmla="*/ 0 h 1"/>
              <a:gd name="T2" fmla="*/ 0 w 1"/>
              <a:gd name="T3" fmla="*/ 304921435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06" name="Freeform 171"/>
          <p:cNvSpPr>
            <a:spLocks/>
          </p:cNvSpPr>
          <p:nvPr/>
        </p:nvSpPr>
        <p:spPr bwMode="auto">
          <a:xfrm>
            <a:off x="4721225" y="3289300"/>
            <a:ext cx="33338" cy="33338"/>
          </a:xfrm>
          <a:custGeom>
            <a:avLst/>
            <a:gdLst>
              <a:gd name="T0" fmla="*/ 25201938 w 21"/>
              <a:gd name="T1" fmla="*/ 25201938 h 21"/>
              <a:gd name="T2" fmla="*/ 0 w 21"/>
              <a:gd name="T3" fmla="*/ 25201938 h 21"/>
              <a:gd name="T4" fmla="*/ 0 w 21"/>
              <a:gd name="T5" fmla="*/ 52924874 h 21"/>
              <a:gd name="T6" fmla="*/ 25201938 w 21"/>
              <a:gd name="T7" fmla="*/ 52924874 h 21"/>
              <a:gd name="T8" fmla="*/ 52924874 w 21"/>
              <a:gd name="T9" fmla="*/ 52924874 h 21"/>
              <a:gd name="T10" fmla="*/ 52924874 w 21"/>
              <a:gd name="T11" fmla="*/ 25201938 h 21"/>
              <a:gd name="T12" fmla="*/ 52924874 w 21"/>
              <a:gd name="T13" fmla="*/ 0 h 21"/>
              <a:gd name="T14" fmla="*/ 25201938 w 21"/>
              <a:gd name="T15" fmla="*/ 0 h 21"/>
              <a:gd name="T16" fmla="*/ 0 w 21"/>
              <a:gd name="T17" fmla="*/ 0 h 21"/>
              <a:gd name="T18" fmla="*/ 0 w 21"/>
              <a:gd name="T19" fmla="*/ 25201938 h 21"/>
              <a:gd name="T20" fmla="*/ 25201938 w 21"/>
              <a:gd name="T21" fmla="*/ 25201938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1"/>
              <a:gd name="T35" fmla="*/ 21 w 21"/>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1">
                <a:moveTo>
                  <a:pt x="10" y="10"/>
                </a:moveTo>
                <a:lnTo>
                  <a:pt x="0" y="10"/>
                </a:lnTo>
                <a:lnTo>
                  <a:pt x="0" y="21"/>
                </a:lnTo>
                <a:lnTo>
                  <a:pt x="10" y="21"/>
                </a:lnTo>
                <a:lnTo>
                  <a:pt x="21" y="21"/>
                </a:lnTo>
                <a:lnTo>
                  <a:pt x="21" y="10"/>
                </a:lnTo>
                <a:lnTo>
                  <a:pt x="21" y="0"/>
                </a:lnTo>
                <a:lnTo>
                  <a:pt x="10" y="0"/>
                </a:lnTo>
                <a:lnTo>
                  <a:pt x="0" y="0"/>
                </a:lnTo>
                <a:lnTo>
                  <a:pt x="0" y="10"/>
                </a:lnTo>
                <a:lnTo>
                  <a:pt x="10"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07" name="Freeform 172"/>
          <p:cNvSpPr>
            <a:spLocks/>
          </p:cNvSpPr>
          <p:nvPr/>
        </p:nvSpPr>
        <p:spPr bwMode="auto">
          <a:xfrm>
            <a:off x="4737100" y="3297238"/>
            <a:ext cx="17463" cy="17462"/>
          </a:xfrm>
          <a:custGeom>
            <a:avLst/>
            <a:gdLst>
              <a:gd name="T0" fmla="*/ 0 w 1"/>
              <a:gd name="T1" fmla="*/ 0 h 1"/>
              <a:gd name="T2" fmla="*/ 0 w 1"/>
              <a:gd name="T3" fmla="*/ 304921435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08" name="Freeform 173"/>
          <p:cNvSpPr>
            <a:spLocks/>
          </p:cNvSpPr>
          <p:nvPr/>
        </p:nvSpPr>
        <p:spPr bwMode="auto">
          <a:xfrm>
            <a:off x="4721225" y="3289300"/>
            <a:ext cx="33338" cy="33338"/>
          </a:xfrm>
          <a:custGeom>
            <a:avLst/>
            <a:gdLst>
              <a:gd name="T0" fmla="*/ 25201938 w 21"/>
              <a:gd name="T1" fmla="*/ 27722931 h 21"/>
              <a:gd name="T2" fmla="*/ 0 w 21"/>
              <a:gd name="T3" fmla="*/ 27722931 h 21"/>
              <a:gd name="T4" fmla="*/ 0 w 21"/>
              <a:gd name="T5" fmla="*/ 52924874 h 21"/>
              <a:gd name="T6" fmla="*/ 25201938 w 21"/>
              <a:gd name="T7" fmla="*/ 52924874 h 21"/>
              <a:gd name="T8" fmla="*/ 52924874 w 21"/>
              <a:gd name="T9" fmla="*/ 52924874 h 21"/>
              <a:gd name="T10" fmla="*/ 52924874 w 21"/>
              <a:gd name="T11" fmla="*/ 27722931 h 21"/>
              <a:gd name="T12" fmla="*/ 52924874 w 21"/>
              <a:gd name="T13" fmla="*/ 0 h 21"/>
              <a:gd name="T14" fmla="*/ 25201938 w 21"/>
              <a:gd name="T15" fmla="*/ 0 h 21"/>
              <a:gd name="T16" fmla="*/ 0 w 21"/>
              <a:gd name="T17" fmla="*/ 0 h 21"/>
              <a:gd name="T18" fmla="*/ 0 w 21"/>
              <a:gd name="T19" fmla="*/ 27722931 h 21"/>
              <a:gd name="T20" fmla="*/ 25201938 w 21"/>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1"/>
              <a:gd name="T35" fmla="*/ 21 w 21"/>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1">
                <a:moveTo>
                  <a:pt x="10" y="11"/>
                </a:moveTo>
                <a:lnTo>
                  <a:pt x="0" y="11"/>
                </a:lnTo>
                <a:lnTo>
                  <a:pt x="0" y="21"/>
                </a:lnTo>
                <a:lnTo>
                  <a:pt x="10" y="21"/>
                </a:lnTo>
                <a:lnTo>
                  <a:pt x="21" y="21"/>
                </a:lnTo>
                <a:lnTo>
                  <a:pt x="21" y="11"/>
                </a:lnTo>
                <a:lnTo>
                  <a:pt x="21" y="0"/>
                </a:lnTo>
                <a:lnTo>
                  <a:pt x="10" y="0"/>
                </a:lnTo>
                <a:lnTo>
                  <a:pt x="0" y="0"/>
                </a:lnTo>
                <a:lnTo>
                  <a:pt x="0" y="11"/>
                </a:lnTo>
                <a:lnTo>
                  <a:pt x="10"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09" name="Freeform 174"/>
          <p:cNvSpPr>
            <a:spLocks/>
          </p:cNvSpPr>
          <p:nvPr/>
        </p:nvSpPr>
        <p:spPr bwMode="auto">
          <a:xfrm>
            <a:off x="4737100" y="3297238"/>
            <a:ext cx="17463" cy="15875"/>
          </a:xfrm>
          <a:custGeom>
            <a:avLst/>
            <a:gdLst>
              <a:gd name="T0" fmla="*/ 0 w 1"/>
              <a:gd name="T1" fmla="*/ 0 h 1"/>
              <a:gd name="T2" fmla="*/ 0 w 1"/>
              <a:gd name="T3" fmla="*/ 252015567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10" name="Freeform 175"/>
          <p:cNvSpPr>
            <a:spLocks/>
          </p:cNvSpPr>
          <p:nvPr/>
        </p:nvSpPr>
        <p:spPr bwMode="auto">
          <a:xfrm>
            <a:off x="5418138" y="3289300"/>
            <a:ext cx="34925" cy="33338"/>
          </a:xfrm>
          <a:custGeom>
            <a:avLst/>
            <a:gdLst>
              <a:gd name="T0" fmla="*/ 27722515 w 22"/>
              <a:gd name="T1" fmla="*/ 27722931 h 21"/>
              <a:gd name="T2" fmla="*/ 0 w 22"/>
              <a:gd name="T3" fmla="*/ 27722931 h 21"/>
              <a:gd name="T4" fmla="*/ 0 w 22"/>
              <a:gd name="T5" fmla="*/ 52924874 h 21"/>
              <a:gd name="T6" fmla="*/ 27722515 w 22"/>
              <a:gd name="T7" fmla="*/ 52924874 h 21"/>
              <a:gd name="T8" fmla="*/ 55443443 w 22"/>
              <a:gd name="T9" fmla="*/ 52924874 h 21"/>
              <a:gd name="T10" fmla="*/ 55443443 w 22"/>
              <a:gd name="T11" fmla="*/ 27722931 h 21"/>
              <a:gd name="T12" fmla="*/ 55443443 w 22"/>
              <a:gd name="T13" fmla="*/ 0 h 21"/>
              <a:gd name="T14" fmla="*/ 27722515 w 22"/>
              <a:gd name="T15" fmla="*/ 0 h 21"/>
              <a:gd name="T16" fmla="*/ 0 w 22"/>
              <a:gd name="T17" fmla="*/ 0 h 21"/>
              <a:gd name="T18" fmla="*/ 0 w 22"/>
              <a:gd name="T19" fmla="*/ 27722931 h 21"/>
              <a:gd name="T20" fmla="*/ 27722515 w 22"/>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11" name="Freeform 176"/>
          <p:cNvSpPr>
            <a:spLocks/>
          </p:cNvSpPr>
          <p:nvPr/>
        </p:nvSpPr>
        <p:spPr bwMode="auto">
          <a:xfrm>
            <a:off x="5435600" y="3297238"/>
            <a:ext cx="17463" cy="17462"/>
          </a:xfrm>
          <a:custGeom>
            <a:avLst/>
            <a:gdLst>
              <a:gd name="T0" fmla="*/ 0 w 1"/>
              <a:gd name="T1" fmla="*/ 0 h 1"/>
              <a:gd name="T2" fmla="*/ 0 w 1"/>
              <a:gd name="T3" fmla="*/ 304921435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12" name="Freeform 177"/>
          <p:cNvSpPr>
            <a:spLocks/>
          </p:cNvSpPr>
          <p:nvPr/>
        </p:nvSpPr>
        <p:spPr bwMode="auto">
          <a:xfrm>
            <a:off x="5418138" y="3289300"/>
            <a:ext cx="34925" cy="33338"/>
          </a:xfrm>
          <a:custGeom>
            <a:avLst/>
            <a:gdLst>
              <a:gd name="T0" fmla="*/ 27722515 w 22"/>
              <a:gd name="T1" fmla="*/ 25201938 h 21"/>
              <a:gd name="T2" fmla="*/ 0 w 22"/>
              <a:gd name="T3" fmla="*/ 25201938 h 21"/>
              <a:gd name="T4" fmla="*/ 0 w 22"/>
              <a:gd name="T5" fmla="*/ 52924874 h 21"/>
              <a:gd name="T6" fmla="*/ 27722515 w 22"/>
              <a:gd name="T7" fmla="*/ 52924874 h 21"/>
              <a:gd name="T8" fmla="*/ 55443443 w 22"/>
              <a:gd name="T9" fmla="*/ 52924874 h 21"/>
              <a:gd name="T10" fmla="*/ 55443443 w 22"/>
              <a:gd name="T11" fmla="*/ 25201938 h 21"/>
              <a:gd name="T12" fmla="*/ 55443443 w 22"/>
              <a:gd name="T13" fmla="*/ 0 h 21"/>
              <a:gd name="T14" fmla="*/ 27722515 w 22"/>
              <a:gd name="T15" fmla="*/ 0 h 21"/>
              <a:gd name="T16" fmla="*/ 0 w 22"/>
              <a:gd name="T17" fmla="*/ 0 h 21"/>
              <a:gd name="T18" fmla="*/ 0 w 22"/>
              <a:gd name="T19" fmla="*/ 25201938 h 21"/>
              <a:gd name="T20" fmla="*/ 27722515 w 22"/>
              <a:gd name="T21" fmla="*/ 25201938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0"/>
                </a:moveTo>
                <a:lnTo>
                  <a:pt x="0" y="10"/>
                </a:lnTo>
                <a:lnTo>
                  <a:pt x="0" y="21"/>
                </a:lnTo>
                <a:lnTo>
                  <a:pt x="11" y="21"/>
                </a:lnTo>
                <a:lnTo>
                  <a:pt x="22" y="21"/>
                </a:lnTo>
                <a:lnTo>
                  <a:pt x="22" y="10"/>
                </a:lnTo>
                <a:lnTo>
                  <a:pt x="22" y="0"/>
                </a:lnTo>
                <a:lnTo>
                  <a:pt x="11" y="0"/>
                </a:lnTo>
                <a:lnTo>
                  <a:pt x="0" y="0"/>
                </a:lnTo>
                <a:lnTo>
                  <a:pt x="0" y="10"/>
                </a:lnTo>
                <a:lnTo>
                  <a:pt x="11"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13" name="Freeform 178"/>
          <p:cNvSpPr>
            <a:spLocks/>
          </p:cNvSpPr>
          <p:nvPr/>
        </p:nvSpPr>
        <p:spPr bwMode="auto">
          <a:xfrm>
            <a:off x="5435600" y="3297238"/>
            <a:ext cx="17463" cy="17462"/>
          </a:xfrm>
          <a:custGeom>
            <a:avLst/>
            <a:gdLst>
              <a:gd name="T0" fmla="*/ 0 w 1"/>
              <a:gd name="T1" fmla="*/ 0 h 1"/>
              <a:gd name="T2" fmla="*/ 0 w 1"/>
              <a:gd name="T3" fmla="*/ 304921435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14" name="Freeform 179"/>
          <p:cNvSpPr>
            <a:spLocks/>
          </p:cNvSpPr>
          <p:nvPr/>
        </p:nvSpPr>
        <p:spPr bwMode="auto">
          <a:xfrm>
            <a:off x="5418138" y="3289300"/>
            <a:ext cx="34925" cy="33338"/>
          </a:xfrm>
          <a:custGeom>
            <a:avLst/>
            <a:gdLst>
              <a:gd name="T0" fmla="*/ 27722515 w 22"/>
              <a:gd name="T1" fmla="*/ 27722931 h 21"/>
              <a:gd name="T2" fmla="*/ 0 w 22"/>
              <a:gd name="T3" fmla="*/ 27722931 h 21"/>
              <a:gd name="T4" fmla="*/ 0 w 22"/>
              <a:gd name="T5" fmla="*/ 52924874 h 21"/>
              <a:gd name="T6" fmla="*/ 27722515 w 22"/>
              <a:gd name="T7" fmla="*/ 52924874 h 21"/>
              <a:gd name="T8" fmla="*/ 55443443 w 22"/>
              <a:gd name="T9" fmla="*/ 52924874 h 21"/>
              <a:gd name="T10" fmla="*/ 55443443 w 22"/>
              <a:gd name="T11" fmla="*/ 27722931 h 21"/>
              <a:gd name="T12" fmla="*/ 55443443 w 22"/>
              <a:gd name="T13" fmla="*/ 0 h 21"/>
              <a:gd name="T14" fmla="*/ 27722515 w 22"/>
              <a:gd name="T15" fmla="*/ 0 h 21"/>
              <a:gd name="T16" fmla="*/ 0 w 22"/>
              <a:gd name="T17" fmla="*/ 0 h 21"/>
              <a:gd name="T18" fmla="*/ 0 w 22"/>
              <a:gd name="T19" fmla="*/ 27722931 h 21"/>
              <a:gd name="T20" fmla="*/ 27722515 w 22"/>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15" name="Freeform 180"/>
          <p:cNvSpPr>
            <a:spLocks/>
          </p:cNvSpPr>
          <p:nvPr/>
        </p:nvSpPr>
        <p:spPr bwMode="auto">
          <a:xfrm>
            <a:off x="5435600" y="3297238"/>
            <a:ext cx="17463" cy="15875"/>
          </a:xfrm>
          <a:custGeom>
            <a:avLst/>
            <a:gdLst>
              <a:gd name="T0" fmla="*/ 0 w 1"/>
              <a:gd name="T1" fmla="*/ 0 h 1"/>
              <a:gd name="T2" fmla="*/ 0 w 1"/>
              <a:gd name="T3" fmla="*/ 252015567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16" name="Freeform 181"/>
          <p:cNvSpPr>
            <a:spLocks/>
          </p:cNvSpPr>
          <p:nvPr/>
        </p:nvSpPr>
        <p:spPr bwMode="auto">
          <a:xfrm>
            <a:off x="6134100" y="3289300"/>
            <a:ext cx="33338" cy="33338"/>
          </a:xfrm>
          <a:custGeom>
            <a:avLst/>
            <a:gdLst>
              <a:gd name="T0" fmla="*/ 25201938 w 21"/>
              <a:gd name="T1" fmla="*/ 27722931 h 21"/>
              <a:gd name="T2" fmla="*/ 0 w 21"/>
              <a:gd name="T3" fmla="*/ 27722931 h 21"/>
              <a:gd name="T4" fmla="*/ 0 w 21"/>
              <a:gd name="T5" fmla="*/ 52924874 h 21"/>
              <a:gd name="T6" fmla="*/ 25201938 w 21"/>
              <a:gd name="T7" fmla="*/ 52924874 h 21"/>
              <a:gd name="T8" fmla="*/ 52924874 w 21"/>
              <a:gd name="T9" fmla="*/ 52924874 h 21"/>
              <a:gd name="T10" fmla="*/ 52924874 w 21"/>
              <a:gd name="T11" fmla="*/ 27722931 h 21"/>
              <a:gd name="T12" fmla="*/ 52924874 w 21"/>
              <a:gd name="T13" fmla="*/ 0 h 21"/>
              <a:gd name="T14" fmla="*/ 25201938 w 21"/>
              <a:gd name="T15" fmla="*/ 0 h 21"/>
              <a:gd name="T16" fmla="*/ 0 w 21"/>
              <a:gd name="T17" fmla="*/ 0 h 21"/>
              <a:gd name="T18" fmla="*/ 0 w 21"/>
              <a:gd name="T19" fmla="*/ 27722931 h 21"/>
              <a:gd name="T20" fmla="*/ 25201938 w 21"/>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1"/>
              <a:gd name="T35" fmla="*/ 21 w 21"/>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1">
                <a:moveTo>
                  <a:pt x="10" y="11"/>
                </a:moveTo>
                <a:lnTo>
                  <a:pt x="0" y="11"/>
                </a:lnTo>
                <a:lnTo>
                  <a:pt x="0" y="21"/>
                </a:lnTo>
                <a:lnTo>
                  <a:pt x="10" y="21"/>
                </a:lnTo>
                <a:lnTo>
                  <a:pt x="21" y="21"/>
                </a:lnTo>
                <a:lnTo>
                  <a:pt x="21" y="11"/>
                </a:lnTo>
                <a:lnTo>
                  <a:pt x="21" y="0"/>
                </a:lnTo>
                <a:lnTo>
                  <a:pt x="10" y="0"/>
                </a:lnTo>
                <a:lnTo>
                  <a:pt x="0" y="0"/>
                </a:lnTo>
                <a:lnTo>
                  <a:pt x="0" y="11"/>
                </a:lnTo>
                <a:lnTo>
                  <a:pt x="10"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17" name="Freeform 182"/>
          <p:cNvSpPr>
            <a:spLocks/>
          </p:cNvSpPr>
          <p:nvPr/>
        </p:nvSpPr>
        <p:spPr bwMode="auto">
          <a:xfrm>
            <a:off x="6149975" y="3297238"/>
            <a:ext cx="17463" cy="17462"/>
          </a:xfrm>
          <a:custGeom>
            <a:avLst/>
            <a:gdLst>
              <a:gd name="T0" fmla="*/ 0 w 1"/>
              <a:gd name="T1" fmla="*/ 0 h 1"/>
              <a:gd name="T2" fmla="*/ 0 w 1"/>
              <a:gd name="T3" fmla="*/ 304921435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18" name="Freeform 183"/>
          <p:cNvSpPr>
            <a:spLocks/>
          </p:cNvSpPr>
          <p:nvPr/>
        </p:nvSpPr>
        <p:spPr bwMode="auto">
          <a:xfrm>
            <a:off x="6134100" y="3289300"/>
            <a:ext cx="33338" cy="33338"/>
          </a:xfrm>
          <a:custGeom>
            <a:avLst/>
            <a:gdLst>
              <a:gd name="T0" fmla="*/ 25201938 w 21"/>
              <a:gd name="T1" fmla="*/ 25201938 h 21"/>
              <a:gd name="T2" fmla="*/ 0 w 21"/>
              <a:gd name="T3" fmla="*/ 25201938 h 21"/>
              <a:gd name="T4" fmla="*/ 0 w 21"/>
              <a:gd name="T5" fmla="*/ 52924874 h 21"/>
              <a:gd name="T6" fmla="*/ 25201938 w 21"/>
              <a:gd name="T7" fmla="*/ 52924874 h 21"/>
              <a:gd name="T8" fmla="*/ 52924874 w 21"/>
              <a:gd name="T9" fmla="*/ 52924874 h 21"/>
              <a:gd name="T10" fmla="*/ 52924874 w 21"/>
              <a:gd name="T11" fmla="*/ 25201938 h 21"/>
              <a:gd name="T12" fmla="*/ 52924874 w 21"/>
              <a:gd name="T13" fmla="*/ 0 h 21"/>
              <a:gd name="T14" fmla="*/ 25201938 w 21"/>
              <a:gd name="T15" fmla="*/ 0 h 21"/>
              <a:gd name="T16" fmla="*/ 0 w 21"/>
              <a:gd name="T17" fmla="*/ 0 h 21"/>
              <a:gd name="T18" fmla="*/ 0 w 21"/>
              <a:gd name="T19" fmla="*/ 25201938 h 21"/>
              <a:gd name="T20" fmla="*/ 25201938 w 21"/>
              <a:gd name="T21" fmla="*/ 25201938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1"/>
              <a:gd name="T35" fmla="*/ 21 w 21"/>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1">
                <a:moveTo>
                  <a:pt x="10" y="10"/>
                </a:moveTo>
                <a:lnTo>
                  <a:pt x="0" y="10"/>
                </a:lnTo>
                <a:lnTo>
                  <a:pt x="0" y="21"/>
                </a:lnTo>
                <a:lnTo>
                  <a:pt x="10" y="21"/>
                </a:lnTo>
                <a:lnTo>
                  <a:pt x="21" y="21"/>
                </a:lnTo>
                <a:lnTo>
                  <a:pt x="21" y="10"/>
                </a:lnTo>
                <a:lnTo>
                  <a:pt x="21" y="0"/>
                </a:lnTo>
                <a:lnTo>
                  <a:pt x="10" y="0"/>
                </a:lnTo>
                <a:lnTo>
                  <a:pt x="0" y="0"/>
                </a:lnTo>
                <a:lnTo>
                  <a:pt x="0" y="10"/>
                </a:lnTo>
                <a:lnTo>
                  <a:pt x="10"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19" name="Freeform 184"/>
          <p:cNvSpPr>
            <a:spLocks/>
          </p:cNvSpPr>
          <p:nvPr/>
        </p:nvSpPr>
        <p:spPr bwMode="auto">
          <a:xfrm>
            <a:off x="6149975" y="3297238"/>
            <a:ext cx="17463" cy="17462"/>
          </a:xfrm>
          <a:custGeom>
            <a:avLst/>
            <a:gdLst>
              <a:gd name="T0" fmla="*/ 0 w 1"/>
              <a:gd name="T1" fmla="*/ 0 h 1"/>
              <a:gd name="T2" fmla="*/ 0 w 1"/>
              <a:gd name="T3" fmla="*/ 304921435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20" name="Freeform 185"/>
          <p:cNvSpPr>
            <a:spLocks/>
          </p:cNvSpPr>
          <p:nvPr/>
        </p:nvSpPr>
        <p:spPr bwMode="auto">
          <a:xfrm>
            <a:off x="6134100" y="3289300"/>
            <a:ext cx="33338" cy="33338"/>
          </a:xfrm>
          <a:custGeom>
            <a:avLst/>
            <a:gdLst>
              <a:gd name="T0" fmla="*/ 25201938 w 21"/>
              <a:gd name="T1" fmla="*/ 27722931 h 21"/>
              <a:gd name="T2" fmla="*/ 0 w 21"/>
              <a:gd name="T3" fmla="*/ 27722931 h 21"/>
              <a:gd name="T4" fmla="*/ 0 w 21"/>
              <a:gd name="T5" fmla="*/ 52924874 h 21"/>
              <a:gd name="T6" fmla="*/ 25201938 w 21"/>
              <a:gd name="T7" fmla="*/ 52924874 h 21"/>
              <a:gd name="T8" fmla="*/ 52924874 w 21"/>
              <a:gd name="T9" fmla="*/ 52924874 h 21"/>
              <a:gd name="T10" fmla="*/ 52924874 w 21"/>
              <a:gd name="T11" fmla="*/ 27722931 h 21"/>
              <a:gd name="T12" fmla="*/ 52924874 w 21"/>
              <a:gd name="T13" fmla="*/ 0 h 21"/>
              <a:gd name="T14" fmla="*/ 25201938 w 21"/>
              <a:gd name="T15" fmla="*/ 0 h 21"/>
              <a:gd name="T16" fmla="*/ 0 w 21"/>
              <a:gd name="T17" fmla="*/ 0 h 21"/>
              <a:gd name="T18" fmla="*/ 0 w 21"/>
              <a:gd name="T19" fmla="*/ 27722931 h 21"/>
              <a:gd name="T20" fmla="*/ 25201938 w 21"/>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1"/>
              <a:gd name="T35" fmla="*/ 21 w 21"/>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1">
                <a:moveTo>
                  <a:pt x="10" y="11"/>
                </a:moveTo>
                <a:lnTo>
                  <a:pt x="0" y="11"/>
                </a:lnTo>
                <a:lnTo>
                  <a:pt x="0" y="21"/>
                </a:lnTo>
                <a:lnTo>
                  <a:pt x="10" y="21"/>
                </a:lnTo>
                <a:lnTo>
                  <a:pt x="21" y="21"/>
                </a:lnTo>
                <a:lnTo>
                  <a:pt x="21" y="11"/>
                </a:lnTo>
                <a:lnTo>
                  <a:pt x="21" y="0"/>
                </a:lnTo>
                <a:lnTo>
                  <a:pt x="10" y="0"/>
                </a:lnTo>
                <a:lnTo>
                  <a:pt x="0" y="0"/>
                </a:lnTo>
                <a:lnTo>
                  <a:pt x="0" y="11"/>
                </a:lnTo>
                <a:lnTo>
                  <a:pt x="10"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21" name="Freeform 186"/>
          <p:cNvSpPr>
            <a:spLocks/>
          </p:cNvSpPr>
          <p:nvPr/>
        </p:nvSpPr>
        <p:spPr bwMode="auto">
          <a:xfrm>
            <a:off x="6149975" y="3297238"/>
            <a:ext cx="17463" cy="15875"/>
          </a:xfrm>
          <a:custGeom>
            <a:avLst/>
            <a:gdLst>
              <a:gd name="T0" fmla="*/ 0 w 1"/>
              <a:gd name="T1" fmla="*/ 0 h 1"/>
              <a:gd name="T2" fmla="*/ 0 w 1"/>
              <a:gd name="T3" fmla="*/ 252015567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22" name="Freeform 187"/>
          <p:cNvSpPr>
            <a:spLocks/>
          </p:cNvSpPr>
          <p:nvPr/>
        </p:nvSpPr>
        <p:spPr bwMode="auto">
          <a:xfrm>
            <a:off x="6831013" y="3289300"/>
            <a:ext cx="34925" cy="33338"/>
          </a:xfrm>
          <a:custGeom>
            <a:avLst/>
            <a:gdLst>
              <a:gd name="T0" fmla="*/ 27722515 w 22"/>
              <a:gd name="T1" fmla="*/ 27722931 h 21"/>
              <a:gd name="T2" fmla="*/ 0 w 22"/>
              <a:gd name="T3" fmla="*/ 27722931 h 21"/>
              <a:gd name="T4" fmla="*/ 0 w 22"/>
              <a:gd name="T5" fmla="*/ 52924874 h 21"/>
              <a:gd name="T6" fmla="*/ 27722515 w 22"/>
              <a:gd name="T7" fmla="*/ 52924874 h 21"/>
              <a:gd name="T8" fmla="*/ 55443443 w 22"/>
              <a:gd name="T9" fmla="*/ 52924874 h 21"/>
              <a:gd name="T10" fmla="*/ 55443443 w 22"/>
              <a:gd name="T11" fmla="*/ 27722931 h 21"/>
              <a:gd name="T12" fmla="*/ 55443443 w 22"/>
              <a:gd name="T13" fmla="*/ 0 h 21"/>
              <a:gd name="T14" fmla="*/ 27722515 w 22"/>
              <a:gd name="T15" fmla="*/ 0 h 21"/>
              <a:gd name="T16" fmla="*/ 0 w 22"/>
              <a:gd name="T17" fmla="*/ 0 h 21"/>
              <a:gd name="T18" fmla="*/ 0 w 22"/>
              <a:gd name="T19" fmla="*/ 27722931 h 21"/>
              <a:gd name="T20" fmla="*/ 27722515 w 22"/>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23" name="Freeform 188"/>
          <p:cNvSpPr>
            <a:spLocks/>
          </p:cNvSpPr>
          <p:nvPr/>
        </p:nvSpPr>
        <p:spPr bwMode="auto">
          <a:xfrm>
            <a:off x="6848475" y="3297238"/>
            <a:ext cx="17463" cy="17462"/>
          </a:xfrm>
          <a:custGeom>
            <a:avLst/>
            <a:gdLst>
              <a:gd name="T0" fmla="*/ 0 w 1"/>
              <a:gd name="T1" fmla="*/ 0 h 1"/>
              <a:gd name="T2" fmla="*/ 0 w 1"/>
              <a:gd name="T3" fmla="*/ 304921435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24" name="Freeform 189"/>
          <p:cNvSpPr>
            <a:spLocks/>
          </p:cNvSpPr>
          <p:nvPr/>
        </p:nvSpPr>
        <p:spPr bwMode="auto">
          <a:xfrm>
            <a:off x="6831013" y="3289300"/>
            <a:ext cx="34925" cy="33338"/>
          </a:xfrm>
          <a:custGeom>
            <a:avLst/>
            <a:gdLst>
              <a:gd name="T0" fmla="*/ 27722515 w 22"/>
              <a:gd name="T1" fmla="*/ 25201938 h 21"/>
              <a:gd name="T2" fmla="*/ 0 w 22"/>
              <a:gd name="T3" fmla="*/ 25201938 h 21"/>
              <a:gd name="T4" fmla="*/ 0 w 22"/>
              <a:gd name="T5" fmla="*/ 52924874 h 21"/>
              <a:gd name="T6" fmla="*/ 27722515 w 22"/>
              <a:gd name="T7" fmla="*/ 52924874 h 21"/>
              <a:gd name="T8" fmla="*/ 55443443 w 22"/>
              <a:gd name="T9" fmla="*/ 52924874 h 21"/>
              <a:gd name="T10" fmla="*/ 55443443 w 22"/>
              <a:gd name="T11" fmla="*/ 25201938 h 21"/>
              <a:gd name="T12" fmla="*/ 55443443 w 22"/>
              <a:gd name="T13" fmla="*/ 0 h 21"/>
              <a:gd name="T14" fmla="*/ 27722515 w 22"/>
              <a:gd name="T15" fmla="*/ 0 h 21"/>
              <a:gd name="T16" fmla="*/ 0 w 22"/>
              <a:gd name="T17" fmla="*/ 0 h 21"/>
              <a:gd name="T18" fmla="*/ 0 w 22"/>
              <a:gd name="T19" fmla="*/ 25201938 h 21"/>
              <a:gd name="T20" fmla="*/ 27722515 w 22"/>
              <a:gd name="T21" fmla="*/ 25201938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0"/>
                </a:moveTo>
                <a:lnTo>
                  <a:pt x="0" y="10"/>
                </a:lnTo>
                <a:lnTo>
                  <a:pt x="0" y="21"/>
                </a:lnTo>
                <a:lnTo>
                  <a:pt x="11" y="21"/>
                </a:lnTo>
                <a:lnTo>
                  <a:pt x="22" y="21"/>
                </a:lnTo>
                <a:lnTo>
                  <a:pt x="22" y="10"/>
                </a:lnTo>
                <a:lnTo>
                  <a:pt x="22" y="0"/>
                </a:lnTo>
                <a:lnTo>
                  <a:pt x="11" y="0"/>
                </a:lnTo>
                <a:lnTo>
                  <a:pt x="0" y="0"/>
                </a:lnTo>
                <a:lnTo>
                  <a:pt x="0" y="10"/>
                </a:lnTo>
                <a:lnTo>
                  <a:pt x="11"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25" name="Freeform 190"/>
          <p:cNvSpPr>
            <a:spLocks/>
          </p:cNvSpPr>
          <p:nvPr/>
        </p:nvSpPr>
        <p:spPr bwMode="auto">
          <a:xfrm>
            <a:off x="6848475" y="3297238"/>
            <a:ext cx="17463" cy="17462"/>
          </a:xfrm>
          <a:custGeom>
            <a:avLst/>
            <a:gdLst>
              <a:gd name="T0" fmla="*/ 0 w 1"/>
              <a:gd name="T1" fmla="*/ 0 h 1"/>
              <a:gd name="T2" fmla="*/ 0 w 1"/>
              <a:gd name="T3" fmla="*/ 304921435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26" name="Freeform 191"/>
          <p:cNvSpPr>
            <a:spLocks/>
          </p:cNvSpPr>
          <p:nvPr/>
        </p:nvSpPr>
        <p:spPr bwMode="auto">
          <a:xfrm>
            <a:off x="6831013" y="3289300"/>
            <a:ext cx="34925" cy="33338"/>
          </a:xfrm>
          <a:custGeom>
            <a:avLst/>
            <a:gdLst>
              <a:gd name="T0" fmla="*/ 27722515 w 22"/>
              <a:gd name="T1" fmla="*/ 27722931 h 21"/>
              <a:gd name="T2" fmla="*/ 0 w 22"/>
              <a:gd name="T3" fmla="*/ 27722931 h 21"/>
              <a:gd name="T4" fmla="*/ 0 w 22"/>
              <a:gd name="T5" fmla="*/ 52924874 h 21"/>
              <a:gd name="T6" fmla="*/ 27722515 w 22"/>
              <a:gd name="T7" fmla="*/ 52924874 h 21"/>
              <a:gd name="T8" fmla="*/ 55443443 w 22"/>
              <a:gd name="T9" fmla="*/ 52924874 h 21"/>
              <a:gd name="T10" fmla="*/ 55443443 w 22"/>
              <a:gd name="T11" fmla="*/ 27722931 h 21"/>
              <a:gd name="T12" fmla="*/ 55443443 w 22"/>
              <a:gd name="T13" fmla="*/ 0 h 21"/>
              <a:gd name="T14" fmla="*/ 27722515 w 22"/>
              <a:gd name="T15" fmla="*/ 0 h 21"/>
              <a:gd name="T16" fmla="*/ 0 w 22"/>
              <a:gd name="T17" fmla="*/ 0 h 21"/>
              <a:gd name="T18" fmla="*/ 0 w 22"/>
              <a:gd name="T19" fmla="*/ 27722931 h 21"/>
              <a:gd name="T20" fmla="*/ 27722515 w 22"/>
              <a:gd name="T21" fmla="*/ 27722931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27" name="Freeform 192"/>
          <p:cNvSpPr>
            <a:spLocks/>
          </p:cNvSpPr>
          <p:nvPr/>
        </p:nvSpPr>
        <p:spPr bwMode="auto">
          <a:xfrm>
            <a:off x="6848475" y="3297238"/>
            <a:ext cx="17463" cy="15875"/>
          </a:xfrm>
          <a:custGeom>
            <a:avLst/>
            <a:gdLst>
              <a:gd name="T0" fmla="*/ 0 w 1"/>
              <a:gd name="T1" fmla="*/ 0 h 1"/>
              <a:gd name="T2" fmla="*/ 0 w 1"/>
              <a:gd name="T3" fmla="*/ 252015567 h 1"/>
              <a:gd name="T4" fmla="*/ 304956360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28" name="Freeform 193"/>
          <p:cNvSpPr>
            <a:spLocks/>
          </p:cNvSpPr>
          <p:nvPr/>
        </p:nvSpPr>
        <p:spPr bwMode="auto">
          <a:xfrm>
            <a:off x="6831013" y="3916363"/>
            <a:ext cx="34925" cy="33337"/>
          </a:xfrm>
          <a:custGeom>
            <a:avLst/>
            <a:gdLst>
              <a:gd name="T0" fmla="*/ 27722515 w 22"/>
              <a:gd name="T1" fmla="*/ 27720512 h 21"/>
              <a:gd name="T2" fmla="*/ 0 w 22"/>
              <a:gd name="T3" fmla="*/ 27720512 h 21"/>
              <a:gd name="T4" fmla="*/ 0 w 22"/>
              <a:gd name="T5" fmla="*/ 52921699 h 21"/>
              <a:gd name="T6" fmla="*/ 27722515 w 22"/>
              <a:gd name="T7" fmla="*/ 52921699 h 21"/>
              <a:gd name="T8" fmla="*/ 55443443 w 22"/>
              <a:gd name="T9" fmla="*/ 52921699 h 21"/>
              <a:gd name="T10" fmla="*/ 55443443 w 22"/>
              <a:gd name="T11" fmla="*/ 27720512 h 21"/>
              <a:gd name="T12" fmla="*/ 55443443 w 22"/>
              <a:gd name="T13" fmla="*/ 0 h 21"/>
              <a:gd name="T14" fmla="*/ 27722515 w 22"/>
              <a:gd name="T15" fmla="*/ 0 h 21"/>
              <a:gd name="T16" fmla="*/ 0 w 22"/>
              <a:gd name="T17" fmla="*/ 0 h 21"/>
              <a:gd name="T18" fmla="*/ 0 w 22"/>
              <a:gd name="T19" fmla="*/ 27720512 h 21"/>
              <a:gd name="T20" fmla="*/ 27722515 w 22"/>
              <a:gd name="T21" fmla="*/ 27720512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29" name="Freeform 194"/>
          <p:cNvSpPr>
            <a:spLocks/>
          </p:cNvSpPr>
          <p:nvPr/>
        </p:nvSpPr>
        <p:spPr bwMode="auto">
          <a:xfrm>
            <a:off x="6831013" y="3898900"/>
            <a:ext cx="52387" cy="50800"/>
          </a:xfrm>
          <a:custGeom>
            <a:avLst/>
            <a:gdLst>
              <a:gd name="T0" fmla="*/ 0 w 3"/>
              <a:gd name="T1" fmla="*/ 573481282 h 3"/>
              <a:gd name="T2" fmla="*/ 304927304 w 3"/>
              <a:gd name="T3" fmla="*/ 573481282 h 3"/>
              <a:gd name="T4" fmla="*/ 609872071 w 3"/>
              <a:gd name="T5" fmla="*/ 860213324 h 3"/>
              <a:gd name="T6" fmla="*/ 609872071 w 3"/>
              <a:gd name="T7" fmla="*/ 573481282 h 3"/>
              <a:gd name="T8" fmla="*/ 914799238 w 3"/>
              <a:gd name="T9" fmla="*/ 573481282 h 3"/>
              <a:gd name="T10" fmla="*/ 609872071 w 3"/>
              <a:gd name="T11" fmla="*/ 286732174 h 3"/>
              <a:gd name="T12" fmla="*/ 609872071 w 3"/>
              <a:gd name="T13" fmla="*/ 0 h 3"/>
              <a:gd name="T14" fmla="*/ 30492730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30" name="Freeform 195"/>
          <p:cNvSpPr>
            <a:spLocks/>
          </p:cNvSpPr>
          <p:nvPr/>
        </p:nvSpPr>
        <p:spPr bwMode="auto">
          <a:xfrm>
            <a:off x="6134100" y="3898900"/>
            <a:ext cx="33338" cy="34925"/>
          </a:xfrm>
          <a:custGeom>
            <a:avLst/>
            <a:gdLst>
              <a:gd name="T0" fmla="*/ 25201938 w 21"/>
              <a:gd name="T1" fmla="*/ 27722515 h 22"/>
              <a:gd name="T2" fmla="*/ 0 w 21"/>
              <a:gd name="T3" fmla="*/ 27722515 h 22"/>
              <a:gd name="T4" fmla="*/ 0 w 21"/>
              <a:gd name="T5" fmla="*/ 55443443 h 22"/>
              <a:gd name="T6" fmla="*/ 25201938 w 21"/>
              <a:gd name="T7" fmla="*/ 55443443 h 22"/>
              <a:gd name="T8" fmla="*/ 52924874 w 21"/>
              <a:gd name="T9" fmla="*/ 55443443 h 22"/>
              <a:gd name="T10" fmla="*/ 52924874 w 21"/>
              <a:gd name="T11" fmla="*/ 27722515 h 22"/>
              <a:gd name="T12" fmla="*/ 52924874 w 21"/>
              <a:gd name="T13" fmla="*/ 0 h 22"/>
              <a:gd name="T14" fmla="*/ 25201938 w 21"/>
              <a:gd name="T15" fmla="*/ 0 h 22"/>
              <a:gd name="T16" fmla="*/ 0 w 21"/>
              <a:gd name="T17" fmla="*/ 0 h 22"/>
              <a:gd name="T18" fmla="*/ 0 w 21"/>
              <a:gd name="T19" fmla="*/ 27722515 h 22"/>
              <a:gd name="T20" fmla="*/ 25201938 w 21"/>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2"/>
              <a:gd name="T35" fmla="*/ 21 w 21"/>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2">
                <a:moveTo>
                  <a:pt x="10" y="11"/>
                </a:moveTo>
                <a:lnTo>
                  <a:pt x="0" y="11"/>
                </a:lnTo>
                <a:lnTo>
                  <a:pt x="0" y="22"/>
                </a:lnTo>
                <a:lnTo>
                  <a:pt x="10" y="22"/>
                </a:lnTo>
                <a:lnTo>
                  <a:pt x="21" y="22"/>
                </a:lnTo>
                <a:lnTo>
                  <a:pt x="21" y="11"/>
                </a:lnTo>
                <a:lnTo>
                  <a:pt x="21" y="0"/>
                </a:lnTo>
                <a:lnTo>
                  <a:pt x="10" y="0"/>
                </a:lnTo>
                <a:lnTo>
                  <a:pt x="0" y="0"/>
                </a:lnTo>
                <a:lnTo>
                  <a:pt x="0" y="11"/>
                </a:lnTo>
                <a:lnTo>
                  <a:pt x="10"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31" name="Freeform 196"/>
          <p:cNvSpPr>
            <a:spLocks/>
          </p:cNvSpPr>
          <p:nvPr/>
        </p:nvSpPr>
        <p:spPr bwMode="auto">
          <a:xfrm>
            <a:off x="6116638" y="3898900"/>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32" name="Freeform 197"/>
          <p:cNvSpPr>
            <a:spLocks/>
          </p:cNvSpPr>
          <p:nvPr/>
        </p:nvSpPr>
        <p:spPr bwMode="auto">
          <a:xfrm>
            <a:off x="5060950" y="4256088"/>
            <a:ext cx="34925" cy="34925"/>
          </a:xfrm>
          <a:custGeom>
            <a:avLst/>
            <a:gdLst>
              <a:gd name="T0" fmla="*/ 27722515 w 22"/>
              <a:gd name="T1" fmla="*/ 27722515 h 22"/>
              <a:gd name="T2" fmla="*/ 0 w 22"/>
              <a:gd name="T3" fmla="*/ 27722515 h 22"/>
              <a:gd name="T4" fmla="*/ 0 w 22"/>
              <a:gd name="T5" fmla="*/ 55443443 h 22"/>
              <a:gd name="T6" fmla="*/ 27722515 w 22"/>
              <a:gd name="T7" fmla="*/ 55443443 h 22"/>
              <a:gd name="T8" fmla="*/ 55443443 w 22"/>
              <a:gd name="T9" fmla="*/ 55443443 h 22"/>
              <a:gd name="T10" fmla="*/ 55443443 w 22"/>
              <a:gd name="T11" fmla="*/ 27722515 h 22"/>
              <a:gd name="T12" fmla="*/ 55443443 w 22"/>
              <a:gd name="T13" fmla="*/ 0 h 22"/>
              <a:gd name="T14" fmla="*/ 27722515 w 22"/>
              <a:gd name="T15" fmla="*/ 0 h 22"/>
              <a:gd name="T16" fmla="*/ 0 w 22"/>
              <a:gd name="T17" fmla="*/ 0 h 22"/>
              <a:gd name="T18" fmla="*/ 0 w 22"/>
              <a:gd name="T19" fmla="*/ 27722515 h 22"/>
              <a:gd name="T20" fmla="*/ 27722515 w 22"/>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0" y="11"/>
                </a:lnTo>
                <a:lnTo>
                  <a:pt x="0" y="22"/>
                </a:lnTo>
                <a:lnTo>
                  <a:pt x="11" y="22"/>
                </a:lnTo>
                <a:lnTo>
                  <a:pt x="22" y="22"/>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33" name="Freeform 198"/>
          <p:cNvSpPr>
            <a:spLocks/>
          </p:cNvSpPr>
          <p:nvPr/>
        </p:nvSpPr>
        <p:spPr bwMode="auto">
          <a:xfrm>
            <a:off x="5060950" y="4240213"/>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34" name="Freeform 199"/>
          <p:cNvSpPr>
            <a:spLocks/>
          </p:cNvSpPr>
          <p:nvPr/>
        </p:nvSpPr>
        <p:spPr bwMode="auto">
          <a:xfrm>
            <a:off x="5418138" y="3916363"/>
            <a:ext cx="34925" cy="33337"/>
          </a:xfrm>
          <a:custGeom>
            <a:avLst/>
            <a:gdLst>
              <a:gd name="T0" fmla="*/ 27722515 w 22"/>
              <a:gd name="T1" fmla="*/ 27720512 h 21"/>
              <a:gd name="T2" fmla="*/ 0 w 22"/>
              <a:gd name="T3" fmla="*/ 27720512 h 21"/>
              <a:gd name="T4" fmla="*/ 0 w 22"/>
              <a:gd name="T5" fmla="*/ 52921699 h 21"/>
              <a:gd name="T6" fmla="*/ 27722515 w 22"/>
              <a:gd name="T7" fmla="*/ 52921699 h 21"/>
              <a:gd name="T8" fmla="*/ 55443443 w 22"/>
              <a:gd name="T9" fmla="*/ 52921699 h 21"/>
              <a:gd name="T10" fmla="*/ 55443443 w 22"/>
              <a:gd name="T11" fmla="*/ 27720512 h 21"/>
              <a:gd name="T12" fmla="*/ 55443443 w 22"/>
              <a:gd name="T13" fmla="*/ 0 h 21"/>
              <a:gd name="T14" fmla="*/ 27722515 w 22"/>
              <a:gd name="T15" fmla="*/ 0 h 21"/>
              <a:gd name="T16" fmla="*/ 0 w 22"/>
              <a:gd name="T17" fmla="*/ 0 h 21"/>
              <a:gd name="T18" fmla="*/ 0 w 22"/>
              <a:gd name="T19" fmla="*/ 27720512 h 21"/>
              <a:gd name="T20" fmla="*/ 27722515 w 22"/>
              <a:gd name="T21" fmla="*/ 27720512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35" name="Freeform 200"/>
          <p:cNvSpPr>
            <a:spLocks/>
          </p:cNvSpPr>
          <p:nvPr/>
        </p:nvSpPr>
        <p:spPr bwMode="auto">
          <a:xfrm>
            <a:off x="5418138" y="3898900"/>
            <a:ext cx="52387" cy="50800"/>
          </a:xfrm>
          <a:custGeom>
            <a:avLst/>
            <a:gdLst>
              <a:gd name="T0" fmla="*/ 0 w 3"/>
              <a:gd name="T1" fmla="*/ 573481282 h 3"/>
              <a:gd name="T2" fmla="*/ 304927304 w 3"/>
              <a:gd name="T3" fmla="*/ 573481282 h 3"/>
              <a:gd name="T4" fmla="*/ 609872071 w 3"/>
              <a:gd name="T5" fmla="*/ 860213324 h 3"/>
              <a:gd name="T6" fmla="*/ 609872071 w 3"/>
              <a:gd name="T7" fmla="*/ 573481282 h 3"/>
              <a:gd name="T8" fmla="*/ 914799238 w 3"/>
              <a:gd name="T9" fmla="*/ 573481282 h 3"/>
              <a:gd name="T10" fmla="*/ 609872071 w 3"/>
              <a:gd name="T11" fmla="*/ 286732174 h 3"/>
              <a:gd name="T12" fmla="*/ 609872071 w 3"/>
              <a:gd name="T13" fmla="*/ 0 h 3"/>
              <a:gd name="T14" fmla="*/ 30492730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36" name="Freeform 201"/>
          <p:cNvSpPr>
            <a:spLocks/>
          </p:cNvSpPr>
          <p:nvPr/>
        </p:nvSpPr>
        <p:spPr bwMode="auto">
          <a:xfrm>
            <a:off x="4721225" y="3898900"/>
            <a:ext cx="33338" cy="34925"/>
          </a:xfrm>
          <a:custGeom>
            <a:avLst/>
            <a:gdLst>
              <a:gd name="T0" fmla="*/ 25201938 w 21"/>
              <a:gd name="T1" fmla="*/ 27722515 h 22"/>
              <a:gd name="T2" fmla="*/ 0 w 21"/>
              <a:gd name="T3" fmla="*/ 27722515 h 22"/>
              <a:gd name="T4" fmla="*/ 0 w 21"/>
              <a:gd name="T5" fmla="*/ 55443443 h 22"/>
              <a:gd name="T6" fmla="*/ 25201938 w 21"/>
              <a:gd name="T7" fmla="*/ 55443443 h 22"/>
              <a:gd name="T8" fmla="*/ 52924874 w 21"/>
              <a:gd name="T9" fmla="*/ 55443443 h 22"/>
              <a:gd name="T10" fmla="*/ 52924874 w 21"/>
              <a:gd name="T11" fmla="*/ 27722515 h 22"/>
              <a:gd name="T12" fmla="*/ 52924874 w 21"/>
              <a:gd name="T13" fmla="*/ 0 h 22"/>
              <a:gd name="T14" fmla="*/ 25201938 w 21"/>
              <a:gd name="T15" fmla="*/ 0 h 22"/>
              <a:gd name="T16" fmla="*/ 0 w 21"/>
              <a:gd name="T17" fmla="*/ 0 h 22"/>
              <a:gd name="T18" fmla="*/ 0 w 21"/>
              <a:gd name="T19" fmla="*/ 27722515 h 22"/>
              <a:gd name="T20" fmla="*/ 25201938 w 21"/>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2"/>
              <a:gd name="T35" fmla="*/ 21 w 21"/>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2">
                <a:moveTo>
                  <a:pt x="10" y="11"/>
                </a:moveTo>
                <a:lnTo>
                  <a:pt x="0" y="11"/>
                </a:lnTo>
                <a:lnTo>
                  <a:pt x="0" y="22"/>
                </a:lnTo>
                <a:lnTo>
                  <a:pt x="10" y="22"/>
                </a:lnTo>
                <a:lnTo>
                  <a:pt x="21" y="22"/>
                </a:lnTo>
                <a:lnTo>
                  <a:pt x="21" y="11"/>
                </a:lnTo>
                <a:lnTo>
                  <a:pt x="21" y="0"/>
                </a:lnTo>
                <a:lnTo>
                  <a:pt x="10" y="0"/>
                </a:lnTo>
                <a:lnTo>
                  <a:pt x="0" y="0"/>
                </a:lnTo>
                <a:lnTo>
                  <a:pt x="0" y="11"/>
                </a:lnTo>
                <a:lnTo>
                  <a:pt x="10"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37" name="Freeform 202"/>
          <p:cNvSpPr>
            <a:spLocks/>
          </p:cNvSpPr>
          <p:nvPr/>
        </p:nvSpPr>
        <p:spPr bwMode="auto">
          <a:xfrm>
            <a:off x="4703763" y="3898900"/>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38" name="Freeform 203"/>
          <p:cNvSpPr>
            <a:spLocks/>
          </p:cNvSpPr>
          <p:nvPr/>
        </p:nvSpPr>
        <p:spPr bwMode="auto">
          <a:xfrm>
            <a:off x="3392488" y="4256088"/>
            <a:ext cx="34925" cy="34925"/>
          </a:xfrm>
          <a:custGeom>
            <a:avLst/>
            <a:gdLst>
              <a:gd name="T0" fmla="*/ 27722515 w 22"/>
              <a:gd name="T1" fmla="*/ 27722515 h 22"/>
              <a:gd name="T2" fmla="*/ 0 w 22"/>
              <a:gd name="T3" fmla="*/ 27722515 h 22"/>
              <a:gd name="T4" fmla="*/ 0 w 22"/>
              <a:gd name="T5" fmla="*/ 55443443 h 22"/>
              <a:gd name="T6" fmla="*/ 27722515 w 22"/>
              <a:gd name="T7" fmla="*/ 55443443 h 22"/>
              <a:gd name="T8" fmla="*/ 55443443 w 22"/>
              <a:gd name="T9" fmla="*/ 55443443 h 22"/>
              <a:gd name="T10" fmla="*/ 55443443 w 22"/>
              <a:gd name="T11" fmla="*/ 27722515 h 22"/>
              <a:gd name="T12" fmla="*/ 55443443 w 22"/>
              <a:gd name="T13" fmla="*/ 0 h 22"/>
              <a:gd name="T14" fmla="*/ 27722515 w 22"/>
              <a:gd name="T15" fmla="*/ 0 h 22"/>
              <a:gd name="T16" fmla="*/ 0 w 22"/>
              <a:gd name="T17" fmla="*/ 0 h 22"/>
              <a:gd name="T18" fmla="*/ 0 w 22"/>
              <a:gd name="T19" fmla="*/ 27722515 h 22"/>
              <a:gd name="T20" fmla="*/ 27722515 w 22"/>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0" y="11"/>
                </a:lnTo>
                <a:lnTo>
                  <a:pt x="0" y="22"/>
                </a:lnTo>
                <a:lnTo>
                  <a:pt x="11" y="22"/>
                </a:lnTo>
                <a:lnTo>
                  <a:pt x="22" y="22"/>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39" name="Freeform 204"/>
          <p:cNvSpPr>
            <a:spLocks/>
          </p:cNvSpPr>
          <p:nvPr/>
        </p:nvSpPr>
        <p:spPr bwMode="auto">
          <a:xfrm>
            <a:off x="3376613" y="4240213"/>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40" name="Freeform 205"/>
          <p:cNvSpPr>
            <a:spLocks/>
          </p:cNvSpPr>
          <p:nvPr/>
        </p:nvSpPr>
        <p:spPr bwMode="auto">
          <a:xfrm>
            <a:off x="3749675" y="3916363"/>
            <a:ext cx="34925" cy="33337"/>
          </a:xfrm>
          <a:custGeom>
            <a:avLst/>
            <a:gdLst>
              <a:gd name="T0" fmla="*/ 27722515 w 22"/>
              <a:gd name="T1" fmla="*/ 27720512 h 21"/>
              <a:gd name="T2" fmla="*/ 0 w 22"/>
              <a:gd name="T3" fmla="*/ 27720512 h 21"/>
              <a:gd name="T4" fmla="*/ 0 w 22"/>
              <a:gd name="T5" fmla="*/ 52921699 h 21"/>
              <a:gd name="T6" fmla="*/ 27722515 w 22"/>
              <a:gd name="T7" fmla="*/ 52921699 h 21"/>
              <a:gd name="T8" fmla="*/ 55443443 w 22"/>
              <a:gd name="T9" fmla="*/ 52921699 h 21"/>
              <a:gd name="T10" fmla="*/ 55443443 w 22"/>
              <a:gd name="T11" fmla="*/ 27720512 h 21"/>
              <a:gd name="T12" fmla="*/ 55443443 w 22"/>
              <a:gd name="T13" fmla="*/ 0 h 21"/>
              <a:gd name="T14" fmla="*/ 27722515 w 22"/>
              <a:gd name="T15" fmla="*/ 0 h 21"/>
              <a:gd name="T16" fmla="*/ 0 w 22"/>
              <a:gd name="T17" fmla="*/ 0 h 21"/>
              <a:gd name="T18" fmla="*/ 0 w 22"/>
              <a:gd name="T19" fmla="*/ 27720512 h 21"/>
              <a:gd name="T20" fmla="*/ 27722515 w 22"/>
              <a:gd name="T21" fmla="*/ 27720512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41" name="Freeform 206"/>
          <p:cNvSpPr>
            <a:spLocks/>
          </p:cNvSpPr>
          <p:nvPr/>
        </p:nvSpPr>
        <p:spPr bwMode="auto">
          <a:xfrm>
            <a:off x="3733800" y="3898900"/>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42" name="Freeform 207"/>
          <p:cNvSpPr>
            <a:spLocks/>
          </p:cNvSpPr>
          <p:nvPr/>
        </p:nvSpPr>
        <p:spPr bwMode="auto">
          <a:xfrm>
            <a:off x="3035300" y="3916363"/>
            <a:ext cx="34925" cy="33337"/>
          </a:xfrm>
          <a:custGeom>
            <a:avLst/>
            <a:gdLst>
              <a:gd name="T0" fmla="*/ 27722515 w 22"/>
              <a:gd name="T1" fmla="*/ 27720512 h 21"/>
              <a:gd name="T2" fmla="*/ 0 w 22"/>
              <a:gd name="T3" fmla="*/ 27720512 h 21"/>
              <a:gd name="T4" fmla="*/ 0 w 22"/>
              <a:gd name="T5" fmla="*/ 52921699 h 21"/>
              <a:gd name="T6" fmla="*/ 27722515 w 22"/>
              <a:gd name="T7" fmla="*/ 52921699 h 21"/>
              <a:gd name="T8" fmla="*/ 55443443 w 22"/>
              <a:gd name="T9" fmla="*/ 52921699 h 21"/>
              <a:gd name="T10" fmla="*/ 55443443 w 22"/>
              <a:gd name="T11" fmla="*/ 27720512 h 21"/>
              <a:gd name="T12" fmla="*/ 55443443 w 22"/>
              <a:gd name="T13" fmla="*/ 0 h 21"/>
              <a:gd name="T14" fmla="*/ 27722515 w 22"/>
              <a:gd name="T15" fmla="*/ 0 h 21"/>
              <a:gd name="T16" fmla="*/ 0 w 22"/>
              <a:gd name="T17" fmla="*/ 0 h 21"/>
              <a:gd name="T18" fmla="*/ 0 w 22"/>
              <a:gd name="T19" fmla="*/ 27720512 h 21"/>
              <a:gd name="T20" fmla="*/ 27722515 w 22"/>
              <a:gd name="T21" fmla="*/ 27720512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43" name="Freeform 208"/>
          <p:cNvSpPr>
            <a:spLocks/>
          </p:cNvSpPr>
          <p:nvPr/>
        </p:nvSpPr>
        <p:spPr bwMode="auto">
          <a:xfrm>
            <a:off x="3035300" y="3898900"/>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44" name="Freeform 209"/>
          <p:cNvSpPr>
            <a:spLocks/>
          </p:cNvSpPr>
          <p:nvPr/>
        </p:nvSpPr>
        <p:spPr bwMode="auto">
          <a:xfrm>
            <a:off x="3035300" y="2470150"/>
            <a:ext cx="34925" cy="33338"/>
          </a:xfrm>
          <a:custGeom>
            <a:avLst/>
            <a:gdLst>
              <a:gd name="T0" fmla="*/ 27722515 w 22"/>
              <a:gd name="T1" fmla="*/ 25201938 h 21"/>
              <a:gd name="T2" fmla="*/ 0 w 22"/>
              <a:gd name="T3" fmla="*/ 25201938 h 21"/>
              <a:gd name="T4" fmla="*/ 0 w 22"/>
              <a:gd name="T5" fmla="*/ 52924874 h 21"/>
              <a:gd name="T6" fmla="*/ 27722515 w 22"/>
              <a:gd name="T7" fmla="*/ 52924874 h 21"/>
              <a:gd name="T8" fmla="*/ 55443443 w 22"/>
              <a:gd name="T9" fmla="*/ 52924874 h 21"/>
              <a:gd name="T10" fmla="*/ 55443443 w 22"/>
              <a:gd name="T11" fmla="*/ 25201938 h 21"/>
              <a:gd name="T12" fmla="*/ 55443443 w 22"/>
              <a:gd name="T13" fmla="*/ 0 h 21"/>
              <a:gd name="T14" fmla="*/ 27722515 w 22"/>
              <a:gd name="T15" fmla="*/ 0 h 21"/>
              <a:gd name="T16" fmla="*/ 0 w 22"/>
              <a:gd name="T17" fmla="*/ 0 h 21"/>
              <a:gd name="T18" fmla="*/ 0 w 22"/>
              <a:gd name="T19" fmla="*/ 25201938 h 21"/>
              <a:gd name="T20" fmla="*/ 27722515 w 22"/>
              <a:gd name="T21" fmla="*/ 25201938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0"/>
                </a:moveTo>
                <a:lnTo>
                  <a:pt x="0" y="10"/>
                </a:lnTo>
                <a:lnTo>
                  <a:pt x="0" y="21"/>
                </a:lnTo>
                <a:lnTo>
                  <a:pt x="11" y="21"/>
                </a:lnTo>
                <a:lnTo>
                  <a:pt x="22" y="21"/>
                </a:lnTo>
                <a:lnTo>
                  <a:pt x="22" y="10"/>
                </a:lnTo>
                <a:lnTo>
                  <a:pt x="22" y="0"/>
                </a:lnTo>
                <a:lnTo>
                  <a:pt x="11" y="0"/>
                </a:lnTo>
                <a:lnTo>
                  <a:pt x="0" y="0"/>
                </a:lnTo>
                <a:lnTo>
                  <a:pt x="0" y="10"/>
                </a:lnTo>
                <a:lnTo>
                  <a:pt x="11"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45" name="Freeform 210"/>
          <p:cNvSpPr>
            <a:spLocks/>
          </p:cNvSpPr>
          <p:nvPr/>
        </p:nvSpPr>
        <p:spPr bwMode="auto">
          <a:xfrm>
            <a:off x="3035300" y="2452688"/>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46" name="Freeform 211"/>
          <p:cNvSpPr>
            <a:spLocks/>
          </p:cNvSpPr>
          <p:nvPr/>
        </p:nvSpPr>
        <p:spPr bwMode="auto">
          <a:xfrm>
            <a:off x="3392488" y="2809875"/>
            <a:ext cx="34925" cy="34925"/>
          </a:xfrm>
          <a:custGeom>
            <a:avLst/>
            <a:gdLst>
              <a:gd name="T0" fmla="*/ 27722515 w 22"/>
              <a:gd name="T1" fmla="*/ 27722515 h 22"/>
              <a:gd name="T2" fmla="*/ 0 w 22"/>
              <a:gd name="T3" fmla="*/ 27722515 h 22"/>
              <a:gd name="T4" fmla="*/ 0 w 22"/>
              <a:gd name="T5" fmla="*/ 55443443 h 22"/>
              <a:gd name="T6" fmla="*/ 27722515 w 22"/>
              <a:gd name="T7" fmla="*/ 55443443 h 22"/>
              <a:gd name="T8" fmla="*/ 55443443 w 22"/>
              <a:gd name="T9" fmla="*/ 55443443 h 22"/>
              <a:gd name="T10" fmla="*/ 55443443 w 22"/>
              <a:gd name="T11" fmla="*/ 27722515 h 22"/>
              <a:gd name="T12" fmla="*/ 55443443 w 22"/>
              <a:gd name="T13" fmla="*/ 0 h 22"/>
              <a:gd name="T14" fmla="*/ 27722515 w 22"/>
              <a:gd name="T15" fmla="*/ 0 h 22"/>
              <a:gd name="T16" fmla="*/ 0 w 22"/>
              <a:gd name="T17" fmla="*/ 0 h 22"/>
              <a:gd name="T18" fmla="*/ 0 w 22"/>
              <a:gd name="T19" fmla="*/ 27722515 h 22"/>
              <a:gd name="T20" fmla="*/ 27722515 w 22"/>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0" y="11"/>
                </a:lnTo>
                <a:lnTo>
                  <a:pt x="0" y="22"/>
                </a:lnTo>
                <a:lnTo>
                  <a:pt x="11" y="22"/>
                </a:lnTo>
                <a:lnTo>
                  <a:pt x="22" y="22"/>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47" name="Freeform 212"/>
          <p:cNvSpPr>
            <a:spLocks/>
          </p:cNvSpPr>
          <p:nvPr/>
        </p:nvSpPr>
        <p:spPr bwMode="auto">
          <a:xfrm>
            <a:off x="3376613" y="2792413"/>
            <a:ext cx="50800" cy="52387"/>
          </a:xfrm>
          <a:custGeom>
            <a:avLst/>
            <a:gdLst>
              <a:gd name="T0" fmla="*/ 0 w 3"/>
              <a:gd name="T1" fmla="*/ 609872071 h 3"/>
              <a:gd name="T2" fmla="*/ 286732174 w 3"/>
              <a:gd name="T3" fmla="*/ 609872071 h 3"/>
              <a:gd name="T4" fmla="*/ 573481282 w 3"/>
              <a:gd name="T5" fmla="*/ 914799238 h 3"/>
              <a:gd name="T6" fmla="*/ 573481282 w 3"/>
              <a:gd name="T7" fmla="*/ 609872071 h 3"/>
              <a:gd name="T8" fmla="*/ 860213324 w 3"/>
              <a:gd name="T9" fmla="*/ 609872071 h 3"/>
              <a:gd name="T10" fmla="*/ 573481282 w 3"/>
              <a:gd name="T11" fmla="*/ 304927304 h 3"/>
              <a:gd name="T12" fmla="*/ 573481282 w 3"/>
              <a:gd name="T13" fmla="*/ 0 h 3"/>
              <a:gd name="T14" fmla="*/ 286732174 w 3"/>
              <a:gd name="T15" fmla="*/ 304927304 h 3"/>
              <a:gd name="T16" fmla="*/ 0 w 3"/>
              <a:gd name="T17" fmla="*/ 609872071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48" name="Freeform 213"/>
          <p:cNvSpPr>
            <a:spLocks/>
          </p:cNvSpPr>
          <p:nvPr/>
        </p:nvSpPr>
        <p:spPr bwMode="auto">
          <a:xfrm>
            <a:off x="3749675" y="2452688"/>
            <a:ext cx="34925" cy="33337"/>
          </a:xfrm>
          <a:custGeom>
            <a:avLst/>
            <a:gdLst>
              <a:gd name="T0" fmla="*/ 27722515 w 22"/>
              <a:gd name="T1" fmla="*/ 27720512 h 21"/>
              <a:gd name="T2" fmla="*/ 0 w 22"/>
              <a:gd name="T3" fmla="*/ 27720512 h 21"/>
              <a:gd name="T4" fmla="*/ 0 w 22"/>
              <a:gd name="T5" fmla="*/ 52921699 h 21"/>
              <a:gd name="T6" fmla="*/ 27722515 w 22"/>
              <a:gd name="T7" fmla="*/ 52921699 h 21"/>
              <a:gd name="T8" fmla="*/ 55443443 w 22"/>
              <a:gd name="T9" fmla="*/ 52921699 h 21"/>
              <a:gd name="T10" fmla="*/ 55443443 w 22"/>
              <a:gd name="T11" fmla="*/ 27720512 h 21"/>
              <a:gd name="T12" fmla="*/ 55443443 w 22"/>
              <a:gd name="T13" fmla="*/ 0 h 21"/>
              <a:gd name="T14" fmla="*/ 27722515 w 22"/>
              <a:gd name="T15" fmla="*/ 0 h 21"/>
              <a:gd name="T16" fmla="*/ 0 w 22"/>
              <a:gd name="T17" fmla="*/ 0 h 21"/>
              <a:gd name="T18" fmla="*/ 0 w 22"/>
              <a:gd name="T19" fmla="*/ 27720512 h 21"/>
              <a:gd name="T20" fmla="*/ 27722515 w 22"/>
              <a:gd name="T21" fmla="*/ 27720512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49" name="Freeform 214"/>
          <p:cNvSpPr>
            <a:spLocks/>
          </p:cNvSpPr>
          <p:nvPr/>
        </p:nvSpPr>
        <p:spPr bwMode="auto">
          <a:xfrm>
            <a:off x="3733800" y="2452688"/>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50" name="Freeform 215"/>
          <p:cNvSpPr>
            <a:spLocks/>
          </p:cNvSpPr>
          <p:nvPr/>
        </p:nvSpPr>
        <p:spPr bwMode="auto">
          <a:xfrm>
            <a:off x="4721225" y="2470150"/>
            <a:ext cx="33338" cy="33338"/>
          </a:xfrm>
          <a:custGeom>
            <a:avLst/>
            <a:gdLst>
              <a:gd name="T0" fmla="*/ 25201938 w 21"/>
              <a:gd name="T1" fmla="*/ 25201938 h 21"/>
              <a:gd name="T2" fmla="*/ 0 w 21"/>
              <a:gd name="T3" fmla="*/ 25201938 h 21"/>
              <a:gd name="T4" fmla="*/ 0 w 21"/>
              <a:gd name="T5" fmla="*/ 52924874 h 21"/>
              <a:gd name="T6" fmla="*/ 25201938 w 21"/>
              <a:gd name="T7" fmla="*/ 52924874 h 21"/>
              <a:gd name="T8" fmla="*/ 52924874 w 21"/>
              <a:gd name="T9" fmla="*/ 52924874 h 21"/>
              <a:gd name="T10" fmla="*/ 52924874 w 21"/>
              <a:gd name="T11" fmla="*/ 25201938 h 21"/>
              <a:gd name="T12" fmla="*/ 52924874 w 21"/>
              <a:gd name="T13" fmla="*/ 0 h 21"/>
              <a:gd name="T14" fmla="*/ 25201938 w 21"/>
              <a:gd name="T15" fmla="*/ 0 h 21"/>
              <a:gd name="T16" fmla="*/ 0 w 21"/>
              <a:gd name="T17" fmla="*/ 0 h 21"/>
              <a:gd name="T18" fmla="*/ 0 w 21"/>
              <a:gd name="T19" fmla="*/ 25201938 h 21"/>
              <a:gd name="T20" fmla="*/ 25201938 w 21"/>
              <a:gd name="T21" fmla="*/ 25201938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1"/>
              <a:gd name="T35" fmla="*/ 21 w 21"/>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1">
                <a:moveTo>
                  <a:pt x="10" y="10"/>
                </a:moveTo>
                <a:lnTo>
                  <a:pt x="0" y="10"/>
                </a:lnTo>
                <a:lnTo>
                  <a:pt x="0" y="21"/>
                </a:lnTo>
                <a:lnTo>
                  <a:pt x="10" y="21"/>
                </a:lnTo>
                <a:lnTo>
                  <a:pt x="21" y="21"/>
                </a:lnTo>
                <a:lnTo>
                  <a:pt x="21" y="10"/>
                </a:lnTo>
                <a:lnTo>
                  <a:pt x="21" y="0"/>
                </a:lnTo>
                <a:lnTo>
                  <a:pt x="10" y="0"/>
                </a:lnTo>
                <a:lnTo>
                  <a:pt x="0" y="0"/>
                </a:lnTo>
                <a:lnTo>
                  <a:pt x="0" y="10"/>
                </a:lnTo>
                <a:lnTo>
                  <a:pt x="10"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51" name="Freeform 216"/>
          <p:cNvSpPr>
            <a:spLocks/>
          </p:cNvSpPr>
          <p:nvPr/>
        </p:nvSpPr>
        <p:spPr bwMode="auto">
          <a:xfrm>
            <a:off x="4703763" y="2452688"/>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52" name="Freeform 217"/>
          <p:cNvSpPr>
            <a:spLocks/>
          </p:cNvSpPr>
          <p:nvPr/>
        </p:nvSpPr>
        <p:spPr bwMode="auto">
          <a:xfrm>
            <a:off x="5060950" y="2809875"/>
            <a:ext cx="34925" cy="34925"/>
          </a:xfrm>
          <a:custGeom>
            <a:avLst/>
            <a:gdLst>
              <a:gd name="T0" fmla="*/ 27722515 w 22"/>
              <a:gd name="T1" fmla="*/ 27722515 h 22"/>
              <a:gd name="T2" fmla="*/ 0 w 22"/>
              <a:gd name="T3" fmla="*/ 27722515 h 22"/>
              <a:gd name="T4" fmla="*/ 0 w 22"/>
              <a:gd name="T5" fmla="*/ 55443443 h 22"/>
              <a:gd name="T6" fmla="*/ 27722515 w 22"/>
              <a:gd name="T7" fmla="*/ 55443443 h 22"/>
              <a:gd name="T8" fmla="*/ 55443443 w 22"/>
              <a:gd name="T9" fmla="*/ 55443443 h 22"/>
              <a:gd name="T10" fmla="*/ 55443443 w 22"/>
              <a:gd name="T11" fmla="*/ 27722515 h 22"/>
              <a:gd name="T12" fmla="*/ 55443443 w 22"/>
              <a:gd name="T13" fmla="*/ 0 h 22"/>
              <a:gd name="T14" fmla="*/ 27722515 w 22"/>
              <a:gd name="T15" fmla="*/ 0 h 22"/>
              <a:gd name="T16" fmla="*/ 0 w 22"/>
              <a:gd name="T17" fmla="*/ 0 h 22"/>
              <a:gd name="T18" fmla="*/ 0 w 22"/>
              <a:gd name="T19" fmla="*/ 27722515 h 22"/>
              <a:gd name="T20" fmla="*/ 27722515 w 22"/>
              <a:gd name="T21" fmla="*/ 27722515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0" y="11"/>
                </a:lnTo>
                <a:lnTo>
                  <a:pt x="0" y="22"/>
                </a:lnTo>
                <a:lnTo>
                  <a:pt x="11" y="22"/>
                </a:lnTo>
                <a:lnTo>
                  <a:pt x="22" y="22"/>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53" name="Freeform 218"/>
          <p:cNvSpPr>
            <a:spLocks/>
          </p:cNvSpPr>
          <p:nvPr/>
        </p:nvSpPr>
        <p:spPr bwMode="auto">
          <a:xfrm>
            <a:off x="5060950" y="2792413"/>
            <a:ext cx="50800" cy="52387"/>
          </a:xfrm>
          <a:custGeom>
            <a:avLst/>
            <a:gdLst>
              <a:gd name="T0" fmla="*/ 0 w 3"/>
              <a:gd name="T1" fmla="*/ 609872071 h 3"/>
              <a:gd name="T2" fmla="*/ 286732174 w 3"/>
              <a:gd name="T3" fmla="*/ 609872071 h 3"/>
              <a:gd name="T4" fmla="*/ 573481282 w 3"/>
              <a:gd name="T5" fmla="*/ 914799238 h 3"/>
              <a:gd name="T6" fmla="*/ 573481282 w 3"/>
              <a:gd name="T7" fmla="*/ 609872071 h 3"/>
              <a:gd name="T8" fmla="*/ 860213324 w 3"/>
              <a:gd name="T9" fmla="*/ 609872071 h 3"/>
              <a:gd name="T10" fmla="*/ 573481282 w 3"/>
              <a:gd name="T11" fmla="*/ 304927304 h 3"/>
              <a:gd name="T12" fmla="*/ 573481282 w 3"/>
              <a:gd name="T13" fmla="*/ 0 h 3"/>
              <a:gd name="T14" fmla="*/ 286732174 w 3"/>
              <a:gd name="T15" fmla="*/ 304927304 h 3"/>
              <a:gd name="T16" fmla="*/ 0 w 3"/>
              <a:gd name="T17" fmla="*/ 609872071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54" name="Freeform 219"/>
          <p:cNvSpPr>
            <a:spLocks/>
          </p:cNvSpPr>
          <p:nvPr/>
        </p:nvSpPr>
        <p:spPr bwMode="auto">
          <a:xfrm>
            <a:off x="5418138" y="2452688"/>
            <a:ext cx="34925" cy="33337"/>
          </a:xfrm>
          <a:custGeom>
            <a:avLst/>
            <a:gdLst>
              <a:gd name="T0" fmla="*/ 27722515 w 22"/>
              <a:gd name="T1" fmla="*/ 27720512 h 21"/>
              <a:gd name="T2" fmla="*/ 0 w 22"/>
              <a:gd name="T3" fmla="*/ 27720512 h 21"/>
              <a:gd name="T4" fmla="*/ 0 w 22"/>
              <a:gd name="T5" fmla="*/ 52921699 h 21"/>
              <a:gd name="T6" fmla="*/ 27722515 w 22"/>
              <a:gd name="T7" fmla="*/ 52921699 h 21"/>
              <a:gd name="T8" fmla="*/ 55443443 w 22"/>
              <a:gd name="T9" fmla="*/ 52921699 h 21"/>
              <a:gd name="T10" fmla="*/ 55443443 w 22"/>
              <a:gd name="T11" fmla="*/ 27720512 h 21"/>
              <a:gd name="T12" fmla="*/ 55443443 w 22"/>
              <a:gd name="T13" fmla="*/ 0 h 21"/>
              <a:gd name="T14" fmla="*/ 27722515 w 22"/>
              <a:gd name="T15" fmla="*/ 0 h 21"/>
              <a:gd name="T16" fmla="*/ 0 w 22"/>
              <a:gd name="T17" fmla="*/ 0 h 21"/>
              <a:gd name="T18" fmla="*/ 0 w 22"/>
              <a:gd name="T19" fmla="*/ 27720512 h 21"/>
              <a:gd name="T20" fmla="*/ 27722515 w 22"/>
              <a:gd name="T21" fmla="*/ 27720512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1"/>
                </a:moveTo>
                <a:lnTo>
                  <a:pt x="0" y="11"/>
                </a:lnTo>
                <a:lnTo>
                  <a:pt x="0" y="21"/>
                </a:lnTo>
                <a:lnTo>
                  <a:pt x="11" y="21"/>
                </a:lnTo>
                <a:lnTo>
                  <a:pt x="22" y="21"/>
                </a:lnTo>
                <a:lnTo>
                  <a:pt x="22" y="11"/>
                </a:lnTo>
                <a:lnTo>
                  <a:pt x="22" y="0"/>
                </a:lnTo>
                <a:lnTo>
                  <a:pt x="11" y="0"/>
                </a:lnTo>
                <a:lnTo>
                  <a:pt x="0" y="0"/>
                </a:lnTo>
                <a:lnTo>
                  <a:pt x="0" y="11"/>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55" name="Freeform 220"/>
          <p:cNvSpPr>
            <a:spLocks/>
          </p:cNvSpPr>
          <p:nvPr/>
        </p:nvSpPr>
        <p:spPr bwMode="auto">
          <a:xfrm>
            <a:off x="5418138" y="2452688"/>
            <a:ext cx="52387" cy="50800"/>
          </a:xfrm>
          <a:custGeom>
            <a:avLst/>
            <a:gdLst>
              <a:gd name="T0" fmla="*/ 0 w 3"/>
              <a:gd name="T1" fmla="*/ 573481282 h 3"/>
              <a:gd name="T2" fmla="*/ 304927304 w 3"/>
              <a:gd name="T3" fmla="*/ 573481282 h 3"/>
              <a:gd name="T4" fmla="*/ 609872071 w 3"/>
              <a:gd name="T5" fmla="*/ 860213324 h 3"/>
              <a:gd name="T6" fmla="*/ 609872071 w 3"/>
              <a:gd name="T7" fmla="*/ 573481282 h 3"/>
              <a:gd name="T8" fmla="*/ 914799238 w 3"/>
              <a:gd name="T9" fmla="*/ 573481282 h 3"/>
              <a:gd name="T10" fmla="*/ 609872071 w 3"/>
              <a:gd name="T11" fmla="*/ 286732174 h 3"/>
              <a:gd name="T12" fmla="*/ 609872071 w 3"/>
              <a:gd name="T13" fmla="*/ 0 h 3"/>
              <a:gd name="T14" fmla="*/ 30492730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56" name="Freeform 221"/>
          <p:cNvSpPr>
            <a:spLocks/>
          </p:cNvSpPr>
          <p:nvPr/>
        </p:nvSpPr>
        <p:spPr bwMode="auto">
          <a:xfrm>
            <a:off x="6134100" y="2470150"/>
            <a:ext cx="33338" cy="33338"/>
          </a:xfrm>
          <a:custGeom>
            <a:avLst/>
            <a:gdLst>
              <a:gd name="T0" fmla="*/ 25201938 w 21"/>
              <a:gd name="T1" fmla="*/ 25201938 h 21"/>
              <a:gd name="T2" fmla="*/ 0 w 21"/>
              <a:gd name="T3" fmla="*/ 25201938 h 21"/>
              <a:gd name="T4" fmla="*/ 0 w 21"/>
              <a:gd name="T5" fmla="*/ 52924874 h 21"/>
              <a:gd name="T6" fmla="*/ 25201938 w 21"/>
              <a:gd name="T7" fmla="*/ 52924874 h 21"/>
              <a:gd name="T8" fmla="*/ 52924874 w 21"/>
              <a:gd name="T9" fmla="*/ 52924874 h 21"/>
              <a:gd name="T10" fmla="*/ 52924874 w 21"/>
              <a:gd name="T11" fmla="*/ 25201938 h 21"/>
              <a:gd name="T12" fmla="*/ 52924874 w 21"/>
              <a:gd name="T13" fmla="*/ 0 h 21"/>
              <a:gd name="T14" fmla="*/ 25201938 w 21"/>
              <a:gd name="T15" fmla="*/ 0 h 21"/>
              <a:gd name="T16" fmla="*/ 0 w 21"/>
              <a:gd name="T17" fmla="*/ 0 h 21"/>
              <a:gd name="T18" fmla="*/ 0 w 21"/>
              <a:gd name="T19" fmla="*/ 25201938 h 21"/>
              <a:gd name="T20" fmla="*/ 25201938 w 21"/>
              <a:gd name="T21" fmla="*/ 25201938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
              <a:gd name="T34" fmla="*/ 0 h 21"/>
              <a:gd name="T35" fmla="*/ 21 w 21"/>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 h="21">
                <a:moveTo>
                  <a:pt x="10" y="10"/>
                </a:moveTo>
                <a:lnTo>
                  <a:pt x="0" y="10"/>
                </a:lnTo>
                <a:lnTo>
                  <a:pt x="0" y="21"/>
                </a:lnTo>
                <a:lnTo>
                  <a:pt x="10" y="21"/>
                </a:lnTo>
                <a:lnTo>
                  <a:pt x="21" y="21"/>
                </a:lnTo>
                <a:lnTo>
                  <a:pt x="21" y="10"/>
                </a:lnTo>
                <a:lnTo>
                  <a:pt x="21" y="0"/>
                </a:lnTo>
                <a:lnTo>
                  <a:pt x="10" y="0"/>
                </a:lnTo>
                <a:lnTo>
                  <a:pt x="0" y="0"/>
                </a:lnTo>
                <a:lnTo>
                  <a:pt x="0" y="10"/>
                </a:lnTo>
                <a:lnTo>
                  <a:pt x="10"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57" name="Freeform 222"/>
          <p:cNvSpPr>
            <a:spLocks/>
          </p:cNvSpPr>
          <p:nvPr/>
        </p:nvSpPr>
        <p:spPr bwMode="auto">
          <a:xfrm>
            <a:off x="6116638" y="2452688"/>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58" name="Freeform 223"/>
          <p:cNvSpPr>
            <a:spLocks/>
          </p:cNvSpPr>
          <p:nvPr/>
        </p:nvSpPr>
        <p:spPr bwMode="auto">
          <a:xfrm>
            <a:off x="6831013" y="2470150"/>
            <a:ext cx="34925" cy="33338"/>
          </a:xfrm>
          <a:custGeom>
            <a:avLst/>
            <a:gdLst>
              <a:gd name="T0" fmla="*/ 27722515 w 22"/>
              <a:gd name="T1" fmla="*/ 25201938 h 21"/>
              <a:gd name="T2" fmla="*/ 0 w 22"/>
              <a:gd name="T3" fmla="*/ 25201938 h 21"/>
              <a:gd name="T4" fmla="*/ 0 w 22"/>
              <a:gd name="T5" fmla="*/ 52924874 h 21"/>
              <a:gd name="T6" fmla="*/ 27722515 w 22"/>
              <a:gd name="T7" fmla="*/ 52924874 h 21"/>
              <a:gd name="T8" fmla="*/ 55443443 w 22"/>
              <a:gd name="T9" fmla="*/ 52924874 h 21"/>
              <a:gd name="T10" fmla="*/ 55443443 w 22"/>
              <a:gd name="T11" fmla="*/ 25201938 h 21"/>
              <a:gd name="T12" fmla="*/ 55443443 w 22"/>
              <a:gd name="T13" fmla="*/ 0 h 21"/>
              <a:gd name="T14" fmla="*/ 27722515 w 22"/>
              <a:gd name="T15" fmla="*/ 0 h 21"/>
              <a:gd name="T16" fmla="*/ 0 w 22"/>
              <a:gd name="T17" fmla="*/ 0 h 21"/>
              <a:gd name="T18" fmla="*/ 0 w 22"/>
              <a:gd name="T19" fmla="*/ 25201938 h 21"/>
              <a:gd name="T20" fmla="*/ 27722515 w 22"/>
              <a:gd name="T21" fmla="*/ 25201938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0"/>
                </a:moveTo>
                <a:lnTo>
                  <a:pt x="0" y="10"/>
                </a:lnTo>
                <a:lnTo>
                  <a:pt x="0" y="21"/>
                </a:lnTo>
                <a:lnTo>
                  <a:pt x="11" y="21"/>
                </a:lnTo>
                <a:lnTo>
                  <a:pt x="22" y="21"/>
                </a:lnTo>
                <a:lnTo>
                  <a:pt x="22" y="10"/>
                </a:lnTo>
                <a:lnTo>
                  <a:pt x="22" y="0"/>
                </a:lnTo>
                <a:lnTo>
                  <a:pt x="11" y="0"/>
                </a:lnTo>
                <a:lnTo>
                  <a:pt x="0" y="0"/>
                </a:lnTo>
                <a:lnTo>
                  <a:pt x="0" y="10"/>
                </a:lnTo>
                <a:lnTo>
                  <a:pt x="11"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59" name="Freeform 224"/>
          <p:cNvSpPr>
            <a:spLocks/>
          </p:cNvSpPr>
          <p:nvPr/>
        </p:nvSpPr>
        <p:spPr bwMode="auto">
          <a:xfrm>
            <a:off x="6831013" y="2452688"/>
            <a:ext cx="52387" cy="50800"/>
          </a:xfrm>
          <a:custGeom>
            <a:avLst/>
            <a:gdLst>
              <a:gd name="T0" fmla="*/ 0 w 3"/>
              <a:gd name="T1" fmla="*/ 573481282 h 3"/>
              <a:gd name="T2" fmla="*/ 304927304 w 3"/>
              <a:gd name="T3" fmla="*/ 573481282 h 3"/>
              <a:gd name="T4" fmla="*/ 609872071 w 3"/>
              <a:gd name="T5" fmla="*/ 860213324 h 3"/>
              <a:gd name="T6" fmla="*/ 609872071 w 3"/>
              <a:gd name="T7" fmla="*/ 573481282 h 3"/>
              <a:gd name="T8" fmla="*/ 914799238 w 3"/>
              <a:gd name="T9" fmla="*/ 573481282 h 3"/>
              <a:gd name="T10" fmla="*/ 609872071 w 3"/>
              <a:gd name="T11" fmla="*/ 286732174 h 3"/>
              <a:gd name="T12" fmla="*/ 609872071 w 3"/>
              <a:gd name="T13" fmla="*/ 0 h 3"/>
              <a:gd name="T14" fmla="*/ 30492730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60" name="Freeform 225"/>
          <p:cNvSpPr>
            <a:spLocks/>
          </p:cNvSpPr>
          <p:nvPr/>
        </p:nvSpPr>
        <p:spPr bwMode="auto">
          <a:xfrm>
            <a:off x="5060950" y="2112963"/>
            <a:ext cx="34925" cy="33337"/>
          </a:xfrm>
          <a:custGeom>
            <a:avLst/>
            <a:gdLst>
              <a:gd name="T0" fmla="*/ 27722515 w 22"/>
              <a:gd name="T1" fmla="*/ 25201182 h 21"/>
              <a:gd name="T2" fmla="*/ 0 w 22"/>
              <a:gd name="T3" fmla="*/ 25201182 h 21"/>
              <a:gd name="T4" fmla="*/ 0 w 22"/>
              <a:gd name="T5" fmla="*/ 52921699 h 21"/>
              <a:gd name="T6" fmla="*/ 27722515 w 22"/>
              <a:gd name="T7" fmla="*/ 52921699 h 21"/>
              <a:gd name="T8" fmla="*/ 55443443 w 22"/>
              <a:gd name="T9" fmla="*/ 52921699 h 21"/>
              <a:gd name="T10" fmla="*/ 55443443 w 22"/>
              <a:gd name="T11" fmla="*/ 25201182 h 21"/>
              <a:gd name="T12" fmla="*/ 55443443 w 22"/>
              <a:gd name="T13" fmla="*/ 0 h 21"/>
              <a:gd name="T14" fmla="*/ 27722515 w 22"/>
              <a:gd name="T15" fmla="*/ 0 h 21"/>
              <a:gd name="T16" fmla="*/ 0 w 22"/>
              <a:gd name="T17" fmla="*/ 0 h 21"/>
              <a:gd name="T18" fmla="*/ 0 w 22"/>
              <a:gd name="T19" fmla="*/ 25201182 h 21"/>
              <a:gd name="T20" fmla="*/ 27722515 w 22"/>
              <a:gd name="T21" fmla="*/ 25201182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0"/>
                </a:moveTo>
                <a:lnTo>
                  <a:pt x="0" y="10"/>
                </a:lnTo>
                <a:lnTo>
                  <a:pt x="0" y="21"/>
                </a:lnTo>
                <a:lnTo>
                  <a:pt x="11" y="21"/>
                </a:lnTo>
                <a:lnTo>
                  <a:pt x="22" y="21"/>
                </a:lnTo>
                <a:lnTo>
                  <a:pt x="22" y="10"/>
                </a:lnTo>
                <a:lnTo>
                  <a:pt x="22" y="0"/>
                </a:lnTo>
                <a:lnTo>
                  <a:pt x="11" y="0"/>
                </a:lnTo>
                <a:lnTo>
                  <a:pt x="0" y="0"/>
                </a:lnTo>
                <a:lnTo>
                  <a:pt x="0" y="10"/>
                </a:lnTo>
                <a:lnTo>
                  <a:pt x="11"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61" name="Freeform 226"/>
          <p:cNvSpPr>
            <a:spLocks/>
          </p:cNvSpPr>
          <p:nvPr/>
        </p:nvSpPr>
        <p:spPr bwMode="auto">
          <a:xfrm>
            <a:off x="5060950" y="2095500"/>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62" name="Freeform 227"/>
          <p:cNvSpPr>
            <a:spLocks/>
          </p:cNvSpPr>
          <p:nvPr/>
        </p:nvSpPr>
        <p:spPr bwMode="auto">
          <a:xfrm>
            <a:off x="3392488" y="2112963"/>
            <a:ext cx="34925" cy="33337"/>
          </a:xfrm>
          <a:custGeom>
            <a:avLst/>
            <a:gdLst>
              <a:gd name="T0" fmla="*/ 27722515 w 22"/>
              <a:gd name="T1" fmla="*/ 25201182 h 21"/>
              <a:gd name="T2" fmla="*/ 0 w 22"/>
              <a:gd name="T3" fmla="*/ 25201182 h 21"/>
              <a:gd name="T4" fmla="*/ 0 w 22"/>
              <a:gd name="T5" fmla="*/ 52921699 h 21"/>
              <a:gd name="T6" fmla="*/ 27722515 w 22"/>
              <a:gd name="T7" fmla="*/ 52921699 h 21"/>
              <a:gd name="T8" fmla="*/ 55443443 w 22"/>
              <a:gd name="T9" fmla="*/ 52921699 h 21"/>
              <a:gd name="T10" fmla="*/ 55443443 w 22"/>
              <a:gd name="T11" fmla="*/ 25201182 h 21"/>
              <a:gd name="T12" fmla="*/ 55443443 w 22"/>
              <a:gd name="T13" fmla="*/ 0 h 21"/>
              <a:gd name="T14" fmla="*/ 27722515 w 22"/>
              <a:gd name="T15" fmla="*/ 0 h 21"/>
              <a:gd name="T16" fmla="*/ 0 w 22"/>
              <a:gd name="T17" fmla="*/ 0 h 21"/>
              <a:gd name="T18" fmla="*/ 0 w 22"/>
              <a:gd name="T19" fmla="*/ 25201182 h 21"/>
              <a:gd name="T20" fmla="*/ 27722515 w 22"/>
              <a:gd name="T21" fmla="*/ 25201182 h 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1"/>
              <a:gd name="T35" fmla="*/ 22 w 22"/>
              <a:gd name="T36" fmla="*/ 21 h 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1">
                <a:moveTo>
                  <a:pt x="11" y="10"/>
                </a:moveTo>
                <a:lnTo>
                  <a:pt x="0" y="10"/>
                </a:lnTo>
                <a:lnTo>
                  <a:pt x="0" y="21"/>
                </a:lnTo>
                <a:lnTo>
                  <a:pt x="11" y="21"/>
                </a:lnTo>
                <a:lnTo>
                  <a:pt x="22" y="21"/>
                </a:lnTo>
                <a:lnTo>
                  <a:pt x="22" y="10"/>
                </a:lnTo>
                <a:lnTo>
                  <a:pt x="22" y="0"/>
                </a:lnTo>
                <a:lnTo>
                  <a:pt x="11" y="0"/>
                </a:lnTo>
                <a:lnTo>
                  <a:pt x="0" y="0"/>
                </a:lnTo>
                <a:lnTo>
                  <a:pt x="0" y="10"/>
                </a:lnTo>
                <a:lnTo>
                  <a:pt x="11" y="1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63" name="Freeform 228"/>
          <p:cNvSpPr>
            <a:spLocks/>
          </p:cNvSpPr>
          <p:nvPr/>
        </p:nvSpPr>
        <p:spPr bwMode="auto">
          <a:xfrm>
            <a:off x="3376613" y="2095500"/>
            <a:ext cx="50800" cy="50800"/>
          </a:xfrm>
          <a:custGeom>
            <a:avLst/>
            <a:gdLst>
              <a:gd name="T0" fmla="*/ 0 w 3"/>
              <a:gd name="T1" fmla="*/ 573481282 h 3"/>
              <a:gd name="T2" fmla="*/ 286732174 w 3"/>
              <a:gd name="T3" fmla="*/ 573481282 h 3"/>
              <a:gd name="T4" fmla="*/ 573481282 w 3"/>
              <a:gd name="T5" fmla="*/ 860213324 h 3"/>
              <a:gd name="T6" fmla="*/ 573481282 w 3"/>
              <a:gd name="T7" fmla="*/ 573481282 h 3"/>
              <a:gd name="T8" fmla="*/ 860213324 w 3"/>
              <a:gd name="T9" fmla="*/ 573481282 h 3"/>
              <a:gd name="T10" fmla="*/ 573481282 w 3"/>
              <a:gd name="T11" fmla="*/ 286732174 h 3"/>
              <a:gd name="T12" fmla="*/ 573481282 w 3"/>
              <a:gd name="T13" fmla="*/ 0 h 3"/>
              <a:gd name="T14" fmla="*/ 286732174 w 3"/>
              <a:gd name="T15" fmla="*/ 286732174 h 3"/>
              <a:gd name="T16" fmla="*/ 0 w 3"/>
              <a:gd name="T17" fmla="*/ 573481282 h 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
              <a:gd name="T28" fmla="*/ 0 h 3"/>
              <a:gd name="T29" fmla="*/ 3 w 3"/>
              <a:gd name="T30" fmla="*/ 3 h 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 h="3">
                <a:moveTo>
                  <a:pt x="0" y="2"/>
                </a:moveTo>
                <a:lnTo>
                  <a:pt x="1" y="2"/>
                </a:lnTo>
                <a:lnTo>
                  <a:pt x="2" y="3"/>
                </a:lnTo>
                <a:lnTo>
                  <a:pt x="2" y="2"/>
                </a:lnTo>
                <a:lnTo>
                  <a:pt x="3" y="2"/>
                </a:lnTo>
                <a:lnTo>
                  <a:pt x="2" y="1"/>
                </a:lnTo>
                <a:lnTo>
                  <a:pt x="2" y="0"/>
                </a:lnTo>
                <a:lnTo>
                  <a:pt x="1" y="1"/>
                </a:lnTo>
                <a:lnTo>
                  <a:pt x="0" y="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64" name="Freeform 229"/>
          <p:cNvSpPr>
            <a:spLocks/>
          </p:cNvSpPr>
          <p:nvPr/>
        </p:nvSpPr>
        <p:spPr bwMode="auto">
          <a:xfrm>
            <a:off x="6985000" y="3678238"/>
            <a:ext cx="85725" cy="101600"/>
          </a:xfrm>
          <a:custGeom>
            <a:avLst/>
            <a:gdLst>
              <a:gd name="T0" fmla="*/ 881853006 w 5"/>
              <a:gd name="T1" fmla="*/ 0 h 6"/>
              <a:gd name="T2" fmla="*/ 0 w 5"/>
              <a:gd name="T3" fmla="*/ 1720426649 h 6"/>
              <a:gd name="T4" fmla="*/ 1469755100 w 5"/>
              <a:gd name="T5" fmla="*/ 573481282 h 6"/>
              <a:gd name="T6" fmla="*/ 1175804187 w 5"/>
              <a:gd name="T7" fmla="*/ 286732174 h 6"/>
              <a:gd name="T8" fmla="*/ 881853006 w 5"/>
              <a:gd name="T9" fmla="*/ 0 h 6"/>
              <a:gd name="T10" fmla="*/ 0 60000 65536"/>
              <a:gd name="T11" fmla="*/ 0 60000 65536"/>
              <a:gd name="T12" fmla="*/ 0 60000 65536"/>
              <a:gd name="T13" fmla="*/ 0 60000 65536"/>
              <a:gd name="T14" fmla="*/ 0 60000 65536"/>
              <a:gd name="T15" fmla="*/ 0 w 5"/>
              <a:gd name="T16" fmla="*/ 0 h 6"/>
              <a:gd name="T17" fmla="*/ 5 w 5"/>
              <a:gd name="T18" fmla="*/ 6 h 6"/>
            </a:gdLst>
            <a:ahLst/>
            <a:cxnLst>
              <a:cxn ang="T10">
                <a:pos x="T0" y="T1"/>
              </a:cxn>
              <a:cxn ang="T11">
                <a:pos x="T2" y="T3"/>
              </a:cxn>
              <a:cxn ang="T12">
                <a:pos x="T4" y="T5"/>
              </a:cxn>
              <a:cxn ang="T13">
                <a:pos x="T6" y="T7"/>
              </a:cxn>
              <a:cxn ang="T14">
                <a:pos x="T8" y="T9"/>
              </a:cxn>
            </a:cxnLst>
            <a:rect l="T15" t="T16" r="T17" b="T18"/>
            <a:pathLst>
              <a:path w="5" h="6">
                <a:moveTo>
                  <a:pt x="3" y="0"/>
                </a:moveTo>
                <a:lnTo>
                  <a:pt x="0" y="6"/>
                </a:lnTo>
                <a:lnTo>
                  <a:pt x="5" y="2"/>
                </a:lnTo>
                <a:lnTo>
                  <a:pt x="4" y="1"/>
                </a:lnTo>
                <a:lnTo>
                  <a:pt x="3"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65" name="Freeform 230"/>
          <p:cNvSpPr>
            <a:spLocks/>
          </p:cNvSpPr>
          <p:nvPr/>
        </p:nvSpPr>
        <p:spPr bwMode="auto">
          <a:xfrm>
            <a:off x="6985000" y="3678238"/>
            <a:ext cx="85725" cy="101600"/>
          </a:xfrm>
          <a:custGeom>
            <a:avLst/>
            <a:gdLst>
              <a:gd name="T0" fmla="*/ 80645002 w 54"/>
              <a:gd name="T1" fmla="*/ 0 h 64"/>
              <a:gd name="T2" fmla="*/ 0 w 54"/>
              <a:gd name="T3" fmla="*/ 161289973 h 64"/>
              <a:gd name="T4" fmla="*/ 136088449 w 54"/>
              <a:gd name="T5" fmla="*/ 52922487 h 64"/>
              <a:gd name="T6" fmla="*/ 108367531 w 54"/>
              <a:gd name="T7" fmla="*/ 27720924 h 64"/>
              <a:gd name="T8" fmla="*/ 80645002 w 54"/>
              <a:gd name="T9" fmla="*/ 0 h 64"/>
              <a:gd name="T10" fmla="*/ 0 60000 65536"/>
              <a:gd name="T11" fmla="*/ 0 60000 65536"/>
              <a:gd name="T12" fmla="*/ 0 60000 65536"/>
              <a:gd name="T13" fmla="*/ 0 60000 65536"/>
              <a:gd name="T14" fmla="*/ 0 60000 65536"/>
              <a:gd name="T15" fmla="*/ 0 w 54"/>
              <a:gd name="T16" fmla="*/ 0 h 64"/>
              <a:gd name="T17" fmla="*/ 54 w 54"/>
              <a:gd name="T18" fmla="*/ 64 h 64"/>
            </a:gdLst>
            <a:ahLst/>
            <a:cxnLst>
              <a:cxn ang="T10">
                <a:pos x="T0" y="T1"/>
              </a:cxn>
              <a:cxn ang="T11">
                <a:pos x="T2" y="T3"/>
              </a:cxn>
              <a:cxn ang="T12">
                <a:pos x="T4" y="T5"/>
              </a:cxn>
              <a:cxn ang="T13">
                <a:pos x="T6" y="T7"/>
              </a:cxn>
              <a:cxn ang="T14">
                <a:pos x="T8" y="T9"/>
              </a:cxn>
            </a:cxnLst>
            <a:rect l="T15" t="T16" r="T17" b="T18"/>
            <a:pathLst>
              <a:path w="54" h="64">
                <a:moveTo>
                  <a:pt x="32" y="0"/>
                </a:moveTo>
                <a:lnTo>
                  <a:pt x="0" y="64"/>
                </a:lnTo>
                <a:lnTo>
                  <a:pt x="54" y="21"/>
                </a:lnTo>
                <a:lnTo>
                  <a:pt x="43" y="11"/>
                </a:lnTo>
                <a:lnTo>
                  <a:pt x="32"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66" name="Line 231"/>
          <p:cNvSpPr>
            <a:spLocks noChangeShapeType="1"/>
          </p:cNvSpPr>
          <p:nvPr/>
        </p:nvSpPr>
        <p:spPr bwMode="auto">
          <a:xfrm flipV="1">
            <a:off x="7053263" y="3371850"/>
            <a:ext cx="339725" cy="323850"/>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567" name="Freeform 232"/>
          <p:cNvSpPr>
            <a:spLocks/>
          </p:cNvSpPr>
          <p:nvPr/>
        </p:nvSpPr>
        <p:spPr bwMode="auto">
          <a:xfrm>
            <a:off x="6985000" y="2640013"/>
            <a:ext cx="85725" cy="85725"/>
          </a:xfrm>
          <a:custGeom>
            <a:avLst/>
            <a:gdLst>
              <a:gd name="T0" fmla="*/ 1469755100 w 5"/>
              <a:gd name="T1" fmla="*/ 881853006 h 5"/>
              <a:gd name="T2" fmla="*/ 0 w 5"/>
              <a:gd name="T3" fmla="*/ 0 h 5"/>
              <a:gd name="T4" fmla="*/ 881853006 w 5"/>
              <a:gd name="T5" fmla="*/ 1469755100 h 5"/>
              <a:gd name="T6" fmla="*/ 1175804187 w 5"/>
              <a:gd name="T7" fmla="*/ 1175804187 h 5"/>
              <a:gd name="T8" fmla="*/ 1469755100 w 5"/>
              <a:gd name="T9" fmla="*/ 881853006 h 5"/>
              <a:gd name="T10" fmla="*/ 0 60000 65536"/>
              <a:gd name="T11" fmla="*/ 0 60000 65536"/>
              <a:gd name="T12" fmla="*/ 0 60000 65536"/>
              <a:gd name="T13" fmla="*/ 0 60000 65536"/>
              <a:gd name="T14" fmla="*/ 0 60000 65536"/>
              <a:gd name="T15" fmla="*/ 0 w 5"/>
              <a:gd name="T16" fmla="*/ 0 h 5"/>
              <a:gd name="T17" fmla="*/ 5 w 5"/>
              <a:gd name="T18" fmla="*/ 5 h 5"/>
            </a:gdLst>
            <a:ahLst/>
            <a:cxnLst>
              <a:cxn ang="T10">
                <a:pos x="T0" y="T1"/>
              </a:cxn>
              <a:cxn ang="T11">
                <a:pos x="T2" y="T3"/>
              </a:cxn>
              <a:cxn ang="T12">
                <a:pos x="T4" y="T5"/>
              </a:cxn>
              <a:cxn ang="T13">
                <a:pos x="T6" y="T7"/>
              </a:cxn>
              <a:cxn ang="T14">
                <a:pos x="T8" y="T9"/>
              </a:cxn>
            </a:cxnLst>
            <a:rect l="T15" t="T16" r="T17" b="T18"/>
            <a:pathLst>
              <a:path w="5" h="5">
                <a:moveTo>
                  <a:pt x="5" y="3"/>
                </a:moveTo>
                <a:lnTo>
                  <a:pt x="0" y="0"/>
                </a:lnTo>
                <a:lnTo>
                  <a:pt x="3" y="5"/>
                </a:lnTo>
                <a:lnTo>
                  <a:pt x="4" y="4"/>
                </a:lnTo>
                <a:lnTo>
                  <a:pt x="5" y="3"/>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68" name="Freeform 233"/>
          <p:cNvSpPr>
            <a:spLocks/>
          </p:cNvSpPr>
          <p:nvPr/>
        </p:nvSpPr>
        <p:spPr bwMode="auto">
          <a:xfrm>
            <a:off x="6985000" y="2640013"/>
            <a:ext cx="85725" cy="85725"/>
          </a:xfrm>
          <a:custGeom>
            <a:avLst/>
            <a:gdLst>
              <a:gd name="T0" fmla="*/ 136088449 w 54"/>
              <a:gd name="T1" fmla="*/ 80645002 h 54"/>
              <a:gd name="T2" fmla="*/ 0 w 54"/>
              <a:gd name="T3" fmla="*/ 0 h 54"/>
              <a:gd name="T4" fmla="*/ 80645002 w 54"/>
              <a:gd name="T5" fmla="*/ 136088449 h 54"/>
              <a:gd name="T6" fmla="*/ 108367531 w 54"/>
              <a:gd name="T7" fmla="*/ 108367531 h 54"/>
              <a:gd name="T8" fmla="*/ 136088449 w 54"/>
              <a:gd name="T9" fmla="*/ 80645002 h 54"/>
              <a:gd name="T10" fmla="*/ 0 60000 65536"/>
              <a:gd name="T11" fmla="*/ 0 60000 65536"/>
              <a:gd name="T12" fmla="*/ 0 60000 65536"/>
              <a:gd name="T13" fmla="*/ 0 60000 65536"/>
              <a:gd name="T14" fmla="*/ 0 60000 65536"/>
              <a:gd name="T15" fmla="*/ 0 w 54"/>
              <a:gd name="T16" fmla="*/ 0 h 54"/>
              <a:gd name="T17" fmla="*/ 54 w 54"/>
              <a:gd name="T18" fmla="*/ 54 h 54"/>
            </a:gdLst>
            <a:ahLst/>
            <a:cxnLst>
              <a:cxn ang="T10">
                <a:pos x="T0" y="T1"/>
              </a:cxn>
              <a:cxn ang="T11">
                <a:pos x="T2" y="T3"/>
              </a:cxn>
              <a:cxn ang="T12">
                <a:pos x="T4" y="T5"/>
              </a:cxn>
              <a:cxn ang="T13">
                <a:pos x="T6" y="T7"/>
              </a:cxn>
              <a:cxn ang="T14">
                <a:pos x="T8" y="T9"/>
              </a:cxn>
            </a:cxnLst>
            <a:rect l="T15" t="T16" r="T17" b="T18"/>
            <a:pathLst>
              <a:path w="54" h="54">
                <a:moveTo>
                  <a:pt x="54" y="32"/>
                </a:moveTo>
                <a:lnTo>
                  <a:pt x="0" y="0"/>
                </a:lnTo>
                <a:lnTo>
                  <a:pt x="32" y="54"/>
                </a:lnTo>
                <a:lnTo>
                  <a:pt x="43" y="43"/>
                </a:lnTo>
                <a:lnTo>
                  <a:pt x="54" y="32"/>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4569" name="Line 234"/>
          <p:cNvSpPr>
            <a:spLocks noChangeShapeType="1"/>
          </p:cNvSpPr>
          <p:nvPr/>
        </p:nvSpPr>
        <p:spPr bwMode="auto">
          <a:xfrm>
            <a:off x="7053263" y="2708275"/>
            <a:ext cx="339725" cy="322263"/>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570" name="Rectangle 235"/>
          <p:cNvSpPr>
            <a:spLocks noChangeArrowheads="1"/>
          </p:cNvSpPr>
          <p:nvPr/>
        </p:nvSpPr>
        <p:spPr bwMode="auto">
          <a:xfrm>
            <a:off x="7546975" y="4802188"/>
            <a:ext cx="144463"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W</a:t>
            </a:r>
            <a:endParaRPr lang="en-CA" altLang="en-US" sz="2400" dirty="0">
              <a:latin typeface="Corbel" panose="020B0503020204020204" pitchFamily="34" charset="0"/>
            </a:endParaRPr>
          </a:p>
        </p:txBody>
      </p:sp>
      <p:sp>
        <p:nvSpPr>
          <p:cNvPr id="14571" name="Line 236"/>
          <p:cNvSpPr>
            <a:spLocks noChangeShapeType="1"/>
          </p:cNvSpPr>
          <p:nvPr/>
        </p:nvSpPr>
        <p:spPr bwMode="auto">
          <a:xfrm flipH="1">
            <a:off x="7562850" y="4800600"/>
            <a:ext cx="120650" cy="1588"/>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4572" name="Rectangle 237"/>
          <p:cNvSpPr>
            <a:spLocks noChangeArrowheads="1"/>
          </p:cNvSpPr>
          <p:nvPr/>
        </p:nvSpPr>
        <p:spPr bwMode="auto">
          <a:xfrm>
            <a:off x="7342188" y="4802188"/>
            <a:ext cx="1016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R</a:t>
            </a:r>
            <a:endParaRPr lang="en-CA" altLang="en-US" sz="2400" dirty="0">
              <a:latin typeface="Corbel" panose="020B0503020204020204" pitchFamily="34" charset="0"/>
            </a:endParaRPr>
          </a:p>
        </p:txBody>
      </p:sp>
      <p:sp>
        <p:nvSpPr>
          <p:cNvPr id="14573" name="Rectangle 238"/>
          <p:cNvSpPr>
            <a:spLocks noChangeArrowheads="1"/>
          </p:cNvSpPr>
          <p:nvPr/>
        </p:nvSpPr>
        <p:spPr bwMode="auto">
          <a:xfrm>
            <a:off x="7478713" y="4802188"/>
            <a:ext cx="42862"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a:t>
            </a:r>
            <a:endParaRPr lang="en-CA" altLang="en-US" sz="2400" dirty="0">
              <a:latin typeface="Corbel" panose="020B0503020204020204" pitchFamily="34" charset="0"/>
            </a:endParaRPr>
          </a:p>
        </p:txBody>
      </p:sp>
      <p:sp>
        <p:nvSpPr>
          <p:cNvPr id="14574" name="Rectangle 239"/>
          <p:cNvSpPr>
            <a:spLocks noChangeArrowheads="1"/>
          </p:cNvSpPr>
          <p:nvPr/>
        </p:nvSpPr>
        <p:spPr bwMode="auto">
          <a:xfrm>
            <a:off x="3856038" y="1600200"/>
            <a:ext cx="85725"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7</a:t>
            </a:r>
            <a:endParaRPr lang="en-CA" altLang="en-US" sz="1200" dirty="0">
              <a:latin typeface="Corbel" panose="020B0503020204020204" pitchFamily="34" charset="0"/>
            </a:endParaRPr>
          </a:p>
        </p:txBody>
      </p:sp>
      <p:sp>
        <p:nvSpPr>
          <p:cNvPr id="14575" name="Rectangle 240"/>
          <p:cNvSpPr>
            <a:spLocks noChangeArrowheads="1"/>
          </p:cNvSpPr>
          <p:nvPr/>
        </p:nvSpPr>
        <p:spPr bwMode="auto">
          <a:xfrm>
            <a:off x="5572125" y="1619250"/>
            <a:ext cx="85725"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1</a:t>
            </a:r>
            <a:endParaRPr lang="en-CA" altLang="en-US" sz="1200" dirty="0">
              <a:latin typeface="Corbel" panose="020B0503020204020204" pitchFamily="34" charset="0"/>
            </a:endParaRPr>
          </a:p>
        </p:txBody>
      </p:sp>
      <p:sp>
        <p:nvSpPr>
          <p:cNvPr id="14576" name="Rectangle 241"/>
          <p:cNvSpPr>
            <a:spLocks noChangeArrowheads="1"/>
          </p:cNvSpPr>
          <p:nvPr/>
        </p:nvSpPr>
        <p:spPr bwMode="auto">
          <a:xfrm>
            <a:off x="7002463" y="1619250"/>
            <a:ext cx="85725"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dirty="0">
                <a:solidFill>
                  <a:srgbClr val="000000"/>
                </a:solidFill>
                <a:latin typeface="Nimbus Roman No9 L"/>
              </a:rPr>
              <a:t>0</a:t>
            </a:r>
            <a:endParaRPr lang="en-CA" altLang="en-US" sz="1200" dirty="0">
              <a:latin typeface="Corbel" panose="020B0503020204020204" pitchFamily="34" charset="0"/>
            </a:endParaRPr>
          </a:p>
        </p:txBody>
      </p:sp>
      <p:sp>
        <p:nvSpPr>
          <p:cNvPr id="14577" name="Rectangle 242"/>
          <p:cNvSpPr>
            <a:spLocks noChangeArrowheads="1"/>
          </p:cNvSpPr>
          <p:nvPr/>
        </p:nvSpPr>
        <p:spPr bwMode="auto">
          <a:xfrm>
            <a:off x="3341688" y="5840413"/>
            <a:ext cx="762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i="1" dirty="0">
                <a:solidFill>
                  <a:srgbClr val="000000"/>
                </a:solidFill>
                <a:latin typeface="Nimbus Roman No9 L"/>
              </a:rPr>
              <a:t>b</a:t>
            </a:r>
            <a:endParaRPr lang="en-CA" altLang="en-US" sz="2400" dirty="0">
              <a:latin typeface="Corbel" panose="020B0503020204020204" pitchFamily="34" charset="0"/>
            </a:endParaRPr>
          </a:p>
        </p:txBody>
      </p:sp>
      <p:sp>
        <p:nvSpPr>
          <p:cNvPr id="14578" name="Rectangle 243"/>
          <p:cNvSpPr>
            <a:spLocks noChangeArrowheads="1"/>
          </p:cNvSpPr>
          <p:nvPr/>
        </p:nvSpPr>
        <p:spPr bwMode="auto">
          <a:xfrm>
            <a:off x="3427413" y="5924550"/>
            <a:ext cx="5080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800" dirty="0">
                <a:solidFill>
                  <a:srgbClr val="000000"/>
                </a:solidFill>
                <a:latin typeface="Nimbus Roman No9 L"/>
              </a:rPr>
              <a:t>7</a:t>
            </a:r>
            <a:endParaRPr lang="en-CA" altLang="en-US" sz="2400" dirty="0">
              <a:latin typeface="Corbel" panose="020B0503020204020204" pitchFamily="34" charset="0"/>
            </a:endParaRPr>
          </a:p>
        </p:txBody>
      </p:sp>
      <p:sp>
        <p:nvSpPr>
          <p:cNvPr id="14579" name="Rectangle 244"/>
          <p:cNvSpPr>
            <a:spLocks noChangeArrowheads="1"/>
          </p:cNvSpPr>
          <p:nvPr/>
        </p:nvSpPr>
        <p:spPr bwMode="auto">
          <a:xfrm>
            <a:off x="5010150" y="5840413"/>
            <a:ext cx="762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i="1" dirty="0">
                <a:solidFill>
                  <a:srgbClr val="000000"/>
                </a:solidFill>
                <a:latin typeface="Nimbus Roman No9 L"/>
              </a:rPr>
              <a:t>b</a:t>
            </a:r>
            <a:endParaRPr lang="en-CA" altLang="en-US" sz="2400" dirty="0">
              <a:latin typeface="Corbel" panose="020B0503020204020204" pitchFamily="34" charset="0"/>
            </a:endParaRPr>
          </a:p>
        </p:txBody>
      </p:sp>
      <p:sp>
        <p:nvSpPr>
          <p:cNvPr id="14580" name="Rectangle 245"/>
          <p:cNvSpPr>
            <a:spLocks noChangeArrowheads="1"/>
          </p:cNvSpPr>
          <p:nvPr/>
        </p:nvSpPr>
        <p:spPr bwMode="auto">
          <a:xfrm>
            <a:off x="5095875" y="5924550"/>
            <a:ext cx="5080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800" dirty="0">
                <a:solidFill>
                  <a:srgbClr val="000000"/>
                </a:solidFill>
                <a:latin typeface="Nimbus Roman No9 L"/>
              </a:rPr>
              <a:t>1</a:t>
            </a:r>
            <a:endParaRPr lang="en-CA" altLang="en-US" sz="2400" dirty="0">
              <a:latin typeface="Corbel" panose="020B0503020204020204" pitchFamily="34" charset="0"/>
            </a:endParaRPr>
          </a:p>
        </p:txBody>
      </p:sp>
      <p:sp>
        <p:nvSpPr>
          <p:cNvPr id="14581" name="Rectangle 246"/>
          <p:cNvSpPr>
            <a:spLocks noChangeArrowheads="1"/>
          </p:cNvSpPr>
          <p:nvPr/>
        </p:nvSpPr>
        <p:spPr bwMode="auto">
          <a:xfrm>
            <a:off x="6423025" y="5840413"/>
            <a:ext cx="762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200" i="1" dirty="0">
                <a:solidFill>
                  <a:srgbClr val="000000"/>
                </a:solidFill>
                <a:latin typeface="Nimbus Roman No9 L"/>
              </a:rPr>
              <a:t>b</a:t>
            </a:r>
            <a:endParaRPr lang="en-CA" altLang="en-US" sz="2400" dirty="0">
              <a:latin typeface="Corbel" panose="020B0503020204020204" pitchFamily="34" charset="0"/>
            </a:endParaRPr>
          </a:p>
        </p:txBody>
      </p:sp>
      <p:sp>
        <p:nvSpPr>
          <p:cNvPr id="14582" name="Rectangle 247"/>
          <p:cNvSpPr>
            <a:spLocks noChangeArrowheads="1"/>
          </p:cNvSpPr>
          <p:nvPr/>
        </p:nvSpPr>
        <p:spPr bwMode="auto">
          <a:xfrm>
            <a:off x="6508750" y="5924550"/>
            <a:ext cx="50800" cy="12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800" dirty="0">
                <a:solidFill>
                  <a:srgbClr val="000000"/>
                </a:solidFill>
                <a:latin typeface="Nimbus Roman No9 L"/>
              </a:rPr>
              <a:t>0</a:t>
            </a:r>
            <a:endParaRPr lang="en-CA" altLang="en-US" sz="2400" dirty="0">
              <a:latin typeface="Corbel" panose="020B0503020204020204" pitchFamily="34" charset="0"/>
            </a:endParaRPr>
          </a:p>
        </p:txBody>
      </p:sp>
      <p:sp>
        <p:nvSpPr>
          <p:cNvPr id="14583" name="Rectangle 248"/>
          <p:cNvSpPr>
            <a:spLocks noChangeArrowheads="1"/>
          </p:cNvSpPr>
          <p:nvPr/>
        </p:nvSpPr>
        <p:spPr bwMode="auto">
          <a:xfrm>
            <a:off x="6321425" y="2298700"/>
            <a:ext cx="357188" cy="358775"/>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584" name="Rectangle 249"/>
          <p:cNvSpPr>
            <a:spLocks noChangeArrowheads="1"/>
          </p:cNvSpPr>
          <p:nvPr/>
        </p:nvSpPr>
        <p:spPr bwMode="auto">
          <a:xfrm>
            <a:off x="6321425" y="3746500"/>
            <a:ext cx="357188" cy="357188"/>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585" name="Rectangle 250"/>
          <p:cNvSpPr>
            <a:spLocks noChangeArrowheads="1"/>
          </p:cNvSpPr>
          <p:nvPr/>
        </p:nvSpPr>
        <p:spPr bwMode="auto">
          <a:xfrm>
            <a:off x="4908550" y="3722688"/>
            <a:ext cx="357188" cy="357187"/>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586" name="Rectangle 251"/>
          <p:cNvSpPr>
            <a:spLocks noChangeArrowheads="1"/>
          </p:cNvSpPr>
          <p:nvPr/>
        </p:nvSpPr>
        <p:spPr bwMode="auto">
          <a:xfrm>
            <a:off x="3240088" y="3746500"/>
            <a:ext cx="339725" cy="357188"/>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587" name="Rectangle 252"/>
          <p:cNvSpPr>
            <a:spLocks noChangeArrowheads="1"/>
          </p:cNvSpPr>
          <p:nvPr/>
        </p:nvSpPr>
        <p:spPr bwMode="auto">
          <a:xfrm>
            <a:off x="3240088" y="2298700"/>
            <a:ext cx="339725" cy="358775"/>
          </a:xfrm>
          <a:prstGeom prst="rect">
            <a:avLst/>
          </a:prstGeom>
          <a:noFill/>
          <a:ln w="17526">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latin typeface="Corbel" panose="020B0503020204020204" pitchFamily="34" charset="0"/>
            </a:endParaRPr>
          </a:p>
        </p:txBody>
      </p:sp>
      <p:sp>
        <p:nvSpPr>
          <p:cNvPr id="14588" name="Text Box 253"/>
          <p:cNvSpPr txBox="1">
            <a:spLocks noChangeArrowheads="1"/>
          </p:cNvSpPr>
          <p:nvPr/>
        </p:nvSpPr>
        <p:spPr bwMode="auto">
          <a:xfrm>
            <a:off x="2938463" y="3065463"/>
            <a:ext cx="222250"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20000"/>
              </a:lnSpc>
              <a:spcBef>
                <a:spcPct val="50000"/>
              </a:spcBef>
            </a:pPr>
            <a:endParaRPr lang="en-US" altLang="en-US" sz="1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p>
        </p:txBody>
      </p:sp>
      <p:sp>
        <p:nvSpPr>
          <p:cNvPr id="14589" name="Text Box 254"/>
          <p:cNvSpPr txBox="1">
            <a:spLocks noChangeArrowheads="1"/>
          </p:cNvSpPr>
          <p:nvPr/>
        </p:nvSpPr>
        <p:spPr bwMode="auto">
          <a:xfrm>
            <a:off x="3643313" y="3065463"/>
            <a:ext cx="222250"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20000"/>
              </a:lnSpc>
              <a:spcBef>
                <a:spcPct val="50000"/>
              </a:spcBef>
            </a:pPr>
            <a:endParaRPr lang="en-US" altLang="en-US" sz="1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p>
        </p:txBody>
      </p:sp>
      <p:sp>
        <p:nvSpPr>
          <p:cNvPr id="14590" name="Text Box 255"/>
          <p:cNvSpPr txBox="1">
            <a:spLocks noChangeArrowheads="1"/>
          </p:cNvSpPr>
          <p:nvPr/>
        </p:nvSpPr>
        <p:spPr bwMode="auto">
          <a:xfrm>
            <a:off x="4627563" y="3065463"/>
            <a:ext cx="222250"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20000"/>
              </a:lnSpc>
              <a:spcBef>
                <a:spcPct val="50000"/>
              </a:spcBef>
            </a:pPr>
            <a:endParaRPr lang="en-US" altLang="en-US" sz="1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p>
        </p:txBody>
      </p:sp>
      <p:sp>
        <p:nvSpPr>
          <p:cNvPr id="14591" name="Text Box 256"/>
          <p:cNvSpPr txBox="1">
            <a:spLocks noChangeArrowheads="1"/>
          </p:cNvSpPr>
          <p:nvPr/>
        </p:nvSpPr>
        <p:spPr bwMode="auto">
          <a:xfrm>
            <a:off x="5326063" y="3065463"/>
            <a:ext cx="222250"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20000"/>
              </a:lnSpc>
              <a:spcBef>
                <a:spcPct val="50000"/>
              </a:spcBef>
            </a:pPr>
            <a:endParaRPr lang="en-US" altLang="en-US" sz="1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p>
        </p:txBody>
      </p:sp>
      <p:sp>
        <p:nvSpPr>
          <p:cNvPr id="14592" name="Text Box 257"/>
          <p:cNvSpPr txBox="1">
            <a:spLocks noChangeArrowheads="1"/>
          </p:cNvSpPr>
          <p:nvPr/>
        </p:nvSpPr>
        <p:spPr bwMode="auto">
          <a:xfrm>
            <a:off x="6030913" y="3065463"/>
            <a:ext cx="222250"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20000"/>
              </a:lnSpc>
              <a:spcBef>
                <a:spcPct val="50000"/>
              </a:spcBef>
            </a:pPr>
            <a:endParaRPr lang="en-US" altLang="en-US" sz="1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p>
        </p:txBody>
      </p:sp>
      <p:sp>
        <p:nvSpPr>
          <p:cNvPr id="14593" name="Text Box 258"/>
          <p:cNvSpPr txBox="1">
            <a:spLocks noChangeArrowheads="1"/>
          </p:cNvSpPr>
          <p:nvPr/>
        </p:nvSpPr>
        <p:spPr bwMode="auto">
          <a:xfrm>
            <a:off x="6735763" y="3065463"/>
            <a:ext cx="222250" cy="481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20000"/>
              </a:lnSpc>
              <a:spcBef>
                <a:spcPct val="50000"/>
              </a:spcBef>
            </a:pPr>
            <a:endParaRPr lang="en-US" altLang="en-US" sz="1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p>
        </p:txBody>
      </p:sp>
      <p:sp>
        <p:nvSpPr>
          <p:cNvPr id="14594" name="Text Box 259"/>
          <p:cNvSpPr txBox="1">
            <a:spLocks noChangeArrowheads="1"/>
          </p:cNvSpPr>
          <p:nvPr/>
        </p:nvSpPr>
        <p:spPr bwMode="auto">
          <a:xfrm rot="5400000">
            <a:off x="4152107" y="2583656"/>
            <a:ext cx="222250" cy="48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20000"/>
              </a:lnSpc>
              <a:spcBef>
                <a:spcPct val="50000"/>
              </a:spcBef>
            </a:pPr>
            <a:endParaRPr lang="en-US" altLang="en-US" sz="1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p>
        </p:txBody>
      </p:sp>
      <p:sp>
        <p:nvSpPr>
          <p:cNvPr id="14595" name="Text Box 260"/>
          <p:cNvSpPr txBox="1">
            <a:spLocks noChangeArrowheads="1"/>
          </p:cNvSpPr>
          <p:nvPr/>
        </p:nvSpPr>
        <p:spPr bwMode="auto">
          <a:xfrm rot="5400000">
            <a:off x="4152107" y="4028281"/>
            <a:ext cx="222250" cy="48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20000"/>
              </a:lnSpc>
              <a:spcBef>
                <a:spcPct val="50000"/>
              </a:spcBef>
            </a:pPr>
            <a:endParaRPr lang="en-US" altLang="en-US" sz="1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p>
        </p:txBody>
      </p:sp>
      <p:sp>
        <p:nvSpPr>
          <p:cNvPr id="14596" name="Text Box 261"/>
          <p:cNvSpPr txBox="1">
            <a:spLocks noChangeArrowheads="1"/>
          </p:cNvSpPr>
          <p:nvPr/>
        </p:nvSpPr>
        <p:spPr bwMode="auto">
          <a:xfrm rot="5400000">
            <a:off x="4152107" y="1897856"/>
            <a:ext cx="222250" cy="48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20000"/>
              </a:lnSpc>
              <a:spcBef>
                <a:spcPct val="50000"/>
              </a:spcBef>
            </a:pPr>
            <a:endParaRPr lang="en-US" altLang="en-US" sz="1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endParaRPr lang="en-US" altLang="en-US" sz="1200" dirty="0">
              <a:latin typeface="Nimbus Roman No9 L"/>
            </a:endParaRPr>
          </a:p>
          <a:p>
            <a:pPr eaLnBrk="1" hangingPunct="1">
              <a:lnSpc>
                <a:spcPct val="20000"/>
              </a:lnSpc>
              <a:spcBef>
                <a:spcPct val="50000"/>
              </a:spcBef>
            </a:pPr>
            <a:r>
              <a:rPr lang="en-CA" altLang="en-US" sz="1200" dirty="0">
                <a:latin typeface="Nimbus Roman No9 L"/>
              </a:rPr>
              <a:t>•</a:t>
            </a:r>
          </a:p>
        </p:txBody>
      </p:sp>
      <p:pic>
        <p:nvPicPr>
          <p:cNvPr id="2" name="Picture 1">
            <a:extLst>
              <a:ext uri="{FF2B5EF4-FFF2-40B4-BE49-F238E27FC236}">
                <a16:creationId xmlns:a16="http://schemas.microsoft.com/office/drawing/2014/main" xmlns="" id="{06E909E6-ABE9-448D-9EE2-F2CBDB274F79}"/>
              </a:ext>
            </a:extLst>
          </p:cNvPr>
          <p:cNvPicPr>
            <a:picLocks noChangeAspect="1" noChangeArrowheads="1"/>
          </p:cNvPicPr>
          <p:nvPr/>
        </p:nvPicPr>
        <p:blipFill>
          <a:blip r:embed="rId5" cstate="print"/>
          <a:srcRect/>
          <a:stretch>
            <a:fillRect/>
          </a:stretch>
        </p:blipFill>
        <p:spPr bwMode="auto">
          <a:xfrm>
            <a:off x="7619206" y="122237"/>
            <a:ext cx="1333500" cy="1247775"/>
          </a:xfrm>
          <a:prstGeom prst="rect">
            <a:avLst/>
          </a:prstGeom>
          <a:noFill/>
          <a:ln w="9525">
            <a:noFill/>
            <a:miter lim="800000"/>
            <a:headEnd/>
            <a:tailEnd/>
          </a:ln>
          <a:effec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2"/>
    </mc:Choice>
    <mc:Fallback>
      <p:transition spd="slow" advTm="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81000"/>
            <a:ext cx="8229600" cy="1143000"/>
          </a:xfrm>
        </p:spPr>
        <p:txBody>
          <a:bodyPr>
            <a:normAutofit/>
          </a:bodyPr>
          <a:lstStyle/>
          <a:p>
            <a:r>
              <a:rPr lang="pt-BR" sz="4300" dirty="0">
                <a:solidFill>
                  <a:schemeClr val="accent1"/>
                </a:solidFill>
              </a:rPr>
              <a:t>Modes of I/O Data Transfer</a:t>
            </a:r>
            <a:endParaRPr lang="en-IN" sz="4300" dirty="0">
              <a:solidFill>
                <a:schemeClr val="accent1"/>
              </a:solidFill>
            </a:endParaRPr>
          </a:p>
        </p:txBody>
      </p:sp>
      <p:sp>
        <p:nvSpPr>
          <p:cNvPr id="3" name="Content Placeholder 2"/>
          <p:cNvSpPr>
            <a:spLocks noGrp="1"/>
          </p:cNvSpPr>
          <p:nvPr>
            <p:ph idx="1"/>
          </p:nvPr>
        </p:nvSpPr>
        <p:spPr>
          <a:xfrm>
            <a:off x="457200" y="1295401"/>
            <a:ext cx="8229600" cy="5029200"/>
          </a:xfrm>
        </p:spPr>
        <p:txBody>
          <a:bodyPr/>
          <a:lstStyle/>
          <a:p>
            <a:pPr marL="542925" indent="-542925" algn="just">
              <a:lnSpc>
                <a:spcPct val="200000"/>
              </a:lnSpc>
              <a:buFont typeface="Wingdings" panose="05000000000000000000" pitchFamily="2" charset="2"/>
              <a:buChar char="q"/>
            </a:pPr>
            <a:r>
              <a:rPr lang="en-US" dirty="0"/>
              <a:t>Data transfer between the central unit and I/O devices can be handled in generally three types of modes which are given below:</a:t>
            </a:r>
          </a:p>
          <a:p>
            <a:pPr marL="1073150" indent="-360363" algn="just">
              <a:lnSpc>
                <a:spcPct val="200000"/>
              </a:lnSpc>
              <a:buFont typeface="Wingdings" panose="05000000000000000000" pitchFamily="2" charset="2"/>
              <a:buChar char="Ø"/>
            </a:pPr>
            <a:r>
              <a:rPr lang="en-US" b="1" dirty="0"/>
              <a:t>Programmed I/O</a:t>
            </a:r>
          </a:p>
          <a:p>
            <a:pPr marL="1073150" indent="-360363" algn="just">
              <a:lnSpc>
                <a:spcPct val="200000"/>
              </a:lnSpc>
              <a:buFont typeface="Wingdings" panose="05000000000000000000" pitchFamily="2" charset="2"/>
              <a:buChar char="Ø"/>
            </a:pPr>
            <a:r>
              <a:rPr lang="en-US" b="1" dirty="0"/>
              <a:t>Interrupt Initiated I/O</a:t>
            </a:r>
          </a:p>
          <a:p>
            <a:pPr marL="1073150" indent="-360363" algn="just">
              <a:lnSpc>
                <a:spcPct val="200000"/>
              </a:lnSpc>
              <a:buFont typeface="Wingdings" panose="05000000000000000000" pitchFamily="2" charset="2"/>
              <a:buChar char="Ø"/>
            </a:pPr>
            <a:r>
              <a:rPr lang="en-US" b="1" dirty="0"/>
              <a:t>Direct Memory Access</a:t>
            </a:r>
            <a:endParaRPr lang="en-IN" b="1" dirty="0"/>
          </a:p>
        </p:txBody>
      </p:sp>
    </p:spTree>
    <p:extLst>
      <p:ext uri="{BB962C8B-B14F-4D97-AF65-F5344CB8AC3E}">
        <p14:creationId xmlns:p14="http://schemas.microsoft.com/office/powerpoint/2010/main" val="1224708259"/>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098" y="496186"/>
            <a:ext cx="8229600" cy="723014"/>
          </a:xfrm>
        </p:spPr>
        <p:txBody>
          <a:bodyPr>
            <a:normAutofit fontScale="90000"/>
          </a:bodyPr>
          <a:lstStyle/>
          <a:p>
            <a:r>
              <a:rPr lang="pt-BR" sz="4300" dirty="0">
                <a:solidFill>
                  <a:schemeClr val="accent1"/>
                </a:solidFill>
              </a:rPr>
              <a:t>Programmed I/O</a:t>
            </a:r>
            <a:endParaRPr lang="en-IN" sz="4300" dirty="0">
              <a:solidFill>
                <a:schemeClr val="accent1"/>
              </a:solidFill>
            </a:endParaRPr>
          </a:p>
        </p:txBody>
      </p:sp>
      <p:sp>
        <p:nvSpPr>
          <p:cNvPr id="3" name="Content Placeholder 2"/>
          <p:cNvSpPr>
            <a:spLocks noGrp="1"/>
          </p:cNvSpPr>
          <p:nvPr>
            <p:ph idx="1"/>
          </p:nvPr>
        </p:nvSpPr>
        <p:spPr>
          <a:xfrm>
            <a:off x="457200" y="1371601"/>
            <a:ext cx="8229600" cy="4953000"/>
          </a:xfrm>
        </p:spPr>
        <p:txBody>
          <a:bodyPr>
            <a:normAutofit/>
          </a:bodyPr>
          <a:lstStyle/>
          <a:p>
            <a:pPr marL="542925" indent="-542925" algn="just">
              <a:lnSpc>
                <a:spcPct val="200000"/>
              </a:lnSpc>
              <a:buFont typeface="Wingdings" panose="05000000000000000000" pitchFamily="2" charset="2"/>
              <a:buChar char="q"/>
            </a:pPr>
            <a:r>
              <a:rPr lang="en-US" dirty="0"/>
              <a:t>Programmed I/O instructions are the result of I/O instructions written in computer program. Each data item transfer is initiated by the instruction in the program.</a:t>
            </a:r>
          </a:p>
          <a:p>
            <a:pPr marL="542925" indent="-542925" algn="just">
              <a:lnSpc>
                <a:spcPct val="200000"/>
              </a:lnSpc>
              <a:buFont typeface="Wingdings" panose="05000000000000000000" pitchFamily="2" charset="2"/>
              <a:buChar char="q"/>
            </a:pPr>
            <a:r>
              <a:rPr lang="en-US" dirty="0"/>
              <a:t>Usually the program controls data transfer to and from CPU and peripheral. Transferring data under programmed I/O requires constant monitoring of the peripherals by the CPU.</a:t>
            </a:r>
            <a:endParaRPr lang="en-IN" dirty="0"/>
          </a:p>
        </p:txBody>
      </p:sp>
    </p:spTree>
    <p:extLst>
      <p:ext uri="{BB962C8B-B14F-4D97-AF65-F5344CB8AC3E}">
        <p14:creationId xmlns:p14="http://schemas.microsoft.com/office/powerpoint/2010/main" val="1889060859"/>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533400"/>
            <a:ext cx="8229600" cy="685800"/>
          </a:xfrm>
        </p:spPr>
        <p:txBody>
          <a:bodyPr>
            <a:normAutofit fontScale="90000"/>
          </a:bodyPr>
          <a:lstStyle/>
          <a:p>
            <a:r>
              <a:rPr lang="pt-BR" sz="4300" dirty="0">
                <a:solidFill>
                  <a:schemeClr val="accent1"/>
                </a:solidFill>
              </a:rPr>
              <a:t>Interrupt Initiated I/O</a:t>
            </a:r>
            <a:endParaRPr lang="en-IN" sz="4300" dirty="0">
              <a:solidFill>
                <a:schemeClr val="accent1"/>
              </a:solidFill>
            </a:endParaRPr>
          </a:p>
        </p:txBody>
      </p:sp>
      <p:sp>
        <p:nvSpPr>
          <p:cNvPr id="3" name="Content Placeholder 2"/>
          <p:cNvSpPr>
            <a:spLocks noGrp="1"/>
          </p:cNvSpPr>
          <p:nvPr>
            <p:ph idx="1"/>
          </p:nvPr>
        </p:nvSpPr>
        <p:spPr>
          <a:xfrm>
            <a:off x="381000" y="1447800"/>
            <a:ext cx="8229600" cy="4648200"/>
          </a:xfrm>
        </p:spPr>
        <p:txBody>
          <a:bodyPr>
            <a:normAutofit/>
          </a:bodyPr>
          <a:lstStyle/>
          <a:p>
            <a:pPr marL="542925" indent="-542925" algn="just">
              <a:lnSpc>
                <a:spcPct val="200000"/>
              </a:lnSpc>
              <a:buFont typeface="Wingdings" panose="05000000000000000000" pitchFamily="2" charset="2"/>
              <a:buChar char="q"/>
            </a:pPr>
            <a:r>
              <a:rPr lang="en-US" dirty="0"/>
              <a:t>In the programmed I/O method the CPU stays in the program loop until the I/O unit indicates that it is ready for data transfer. This is time consuming process because it keeps the processor busy needlessly.</a:t>
            </a:r>
          </a:p>
          <a:p>
            <a:pPr marL="542925" indent="-542925" algn="just">
              <a:lnSpc>
                <a:spcPct val="200000"/>
              </a:lnSpc>
              <a:buFont typeface="Wingdings" panose="05000000000000000000" pitchFamily="2" charset="2"/>
              <a:buChar char="q"/>
            </a:pPr>
            <a:r>
              <a:rPr lang="en-US" dirty="0"/>
              <a:t>This problem can be overcome by using interrupt initiated I/O. In this when the interface determines that the peripheral is ready for data transfer, it generates an interrupt. After receiving the interrupt signal, the CPU stops the task which it is processing and service the I/O transfer and then returns back to its previous processing task.</a:t>
            </a:r>
            <a:endParaRPr lang="en-IN" dirty="0"/>
          </a:p>
        </p:txBody>
      </p:sp>
    </p:spTree>
    <p:extLst>
      <p:ext uri="{BB962C8B-B14F-4D97-AF65-F5344CB8AC3E}">
        <p14:creationId xmlns:p14="http://schemas.microsoft.com/office/powerpoint/2010/main" val="2332470934"/>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1EE2269-A337-40D0-A7CC-ED2BFD586D48}"/>
              </a:ext>
            </a:extLst>
          </p:cNvPr>
          <p:cNvSpPr>
            <a:spLocks noGrp="1"/>
          </p:cNvSpPr>
          <p:nvPr>
            <p:ph idx="1"/>
          </p:nvPr>
        </p:nvSpPr>
        <p:spPr>
          <a:xfrm>
            <a:off x="609600" y="1295400"/>
            <a:ext cx="8092441" cy="5120639"/>
          </a:xfrm>
        </p:spPr>
        <p:txBody>
          <a:bodyPr>
            <a:normAutofit/>
          </a:bodyPr>
          <a:lstStyle/>
          <a:p>
            <a:pPr marL="446088" indent="-446088" algn="just">
              <a:lnSpc>
                <a:spcPct val="100000"/>
              </a:lnSpc>
              <a:spcBef>
                <a:spcPts val="0"/>
              </a:spcBef>
              <a:spcAft>
                <a:spcPts val="1200"/>
              </a:spcAft>
              <a:buFont typeface="Wingdings" panose="05000000000000000000" pitchFamily="2" charset="2"/>
              <a:buChar char="q"/>
            </a:pPr>
            <a:r>
              <a:rPr lang="en-US" dirty="0"/>
              <a:t>Removing the CPU from the path and letting the peripheral device manage the memory buses directly would improve the speed of transfer. This technique is known as </a:t>
            </a:r>
            <a:r>
              <a:rPr lang="en-US" b="1" dirty="0"/>
              <a:t>DMA.</a:t>
            </a:r>
          </a:p>
          <a:p>
            <a:pPr marL="446088" indent="-446088" algn="just">
              <a:lnSpc>
                <a:spcPct val="100000"/>
              </a:lnSpc>
              <a:spcBef>
                <a:spcPts val="0"/>
              </a:spcBef>
              <a:spcAft>
                <a:spcPts val="1200"/>
              </a:spcAft>
              <a:buFont typeface="Wingdings" panose="05000000000000000000" pitchFamily="2" charset="2"/>
              <a:buChar char="q"/>
            </a:pPr>
            <a:r>
              <a:rPr lang="en-US" dirty="0"/>
              <a:t>In this, the interface transfer data to and from the memory through memory bus. A DMA controller manages to transfer data between peripherals and memory unit.</a:t>
            </a:r>
          </a:p>
          <a:p>
            <a:pPr marL="446088" indent="-446088" algn="just">
              <a:lnSpc>
                <a:spcPct val="100000"/>
              </a:lnSpc>
              <a:spcBef>
                <a:spcPts val="0"/>
              </a:spcBef>
              <a:spcAft>
                <a:spcPts val="1200"/>
              </a:spcAft>
              <a:buFont typeface="Wingdings" panose="05000000000000000000" pitchFamily="2" charset="2"/>
              <a:buChar char="q"/>
            </a:pPr>
            <a:r>
              <a:rPr lang="en-US" dirty="0"/>
              <a:t>Many hardware systems use DMA such as disk drive controllers, graphic cards, network cards and sound cards etc. It is also used for intra chip data transfer in multicore processors. In DMA, CPU would initiate the transfer, do other operations while the transfer is in progress and receive an interrupt from the DMA controller when the transfer has been completed.</a:t>
            </a:r>
            <a:endParaRPr lang="en-IN" dirty="0"/>
          </a:p>
        </p:txBody>
      </p:sp>
      <p:sp>
        <p:nvSpPr>
          <p:cNvPr id="4" name="Title 1">
            <a:extLst>
              <a:ext uri="{FF2B5EF4-FFF2-40B4-BE49-F238E27FC236}">
                <a16:creationId xmlns:a16="http://schemas.microsoft.com/office/drawing/2014/main" xmlns="" id="{BAA86694-4C24-44A3-8501-BAB47FFD4F47}"/>
              </a:ext>
            </a:extLst>
          </p:cNvPr>
          <p:cNvSpPr txBox="1">
            <a:spLocks/>
          </p:cNvSpPr>
          <p:nvPr/>
        </p:nvSpPr>
        <p:spPr>
          <a:xfrm>
            <a:off x="457200" y="457200"/>
            <a:ext cx="8229600" cy="685800"/>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pt-BR" sz="4300" dirty="0">
                <a:solidFill>
                  <a:schemeClr val="accent1"/>
                </a:solidFill>
              </a:rPr>
              <a:t>Direct Memory Access (DMA)</a:t>
            </a:r>
            <a:endParaRPr lang="en-IN" sz="4300" dirty="0">
              <a:solidFill>
                <a:schemeClr val="accent1"/>
              </a:solidFill>
            </a:endParaRPr>
          </a:p>
        </p:txBody>
      </p:sp>
    </p:spTree>
    <p:extLst>
      <p:ext uri="{BB962C8B-B14F-4D97-AF65-F5344CB8AC3E}">
        <p14:creationId xmlns:p14="http://schemas.microsoft.com/office/powerpoint/2010/main" val="2042416594"/>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xmlns="" id="{11B148DA-20A3-4E01-ADC4-7ED85449FE3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000" y="1524000"/>
            <a:ext cx="7696200" cy="4116388"/>
          </a:xfrm>
        </p:spPr>
      </p:pic>
      <p:sp>
        <p:nvSpPr>
          <p:cNvPr id="7" name="Title 1">
            <a:extLst>
              <a:ext uri="{FF2B5EF4-FFF2-40B4-BE49-F238E27FC236}">
                <a16:creationId xmlns:a16="http://schemas.microsoft.com/office/drawing/2014/main" xmlns="" id="{A19674CA-49B0-40B3-8858-84316AA2C784}"/>
              </a:ext>
            </a:extLst>
          </p:cNvPr>
          <p:cNvSpPr txBox="1">
            <a:spLocks/>
          </p:cNvSpPr>
          <p:nvPr/>
        </p:nvSpPr>
        <p:spPr>
          <a:xfrm>
            <a:off x="457200" y="457200"/>
            <a:ext cx="8229600" cy="760412"/>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pt-BR" sz="4300" dirty="0">
                <a:solidFill>
                  <a:schemeClr val="accent1"/>
                </a:solidFill>
              </a:rPr>
              <a:t>Direct Memory Access</a:t>
            </a:r>
            <a:endParaRPr lang="en-IN" sz="4300" dirty="0">
              <a:solidFill>
                <a:schemeClr val="accent1"/>
              </a:solidFill>
            </a:endParaRPr>
          </a:p>
        </p:txBody>
      </p:sp>
    </p:spTree>
    <p:extLst>
      <p:ext uri="{BB962C8B-B14F-4D97-AF65-F5344CB8AC3E}">
        <p14:creationId xmlns:p14="http://schemas.microsoft.com/office/powerpoint/2010/main" val="356879109"/>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143000"/>
          </a:xfrm>
        </p:spPr>
        <p:txBody>
          <a:bodyPr>
            <a:normAutofit/>
          </a:bodyPr>
          <a:lstStyle/>
          <a:p>
            <a:r>
              <a:rPr lang="en-US" altLang="en-US" sz="4300" dirty="0">
                <a:solidFill>
                  <a:schemeClr val="accent1"/>
                </a:solidFill>
              </a:rPr>
              <a:t>Input/Output Processor</a:t>
            </a:r>
            <a:endParaRPr lang="en-IN" sz="4300" dirty="0">
              <a:solidFill>
                <a:schemeClr val="accent1"/>
              </a:solidFill>
            </a:endParaRPr>
          </a:p>
        </p:txBody>
      </p:sp>
      <p:sp>
        <p:nvSpPr>
          <p:cNvPr id="3" name="Content Placeholder 2"/>
          <p:cNvSpPr>
            <a:spLocks noGrp="1"/>
          </p:cNvSpPr>
          <p:nvPr>
            <p:ph idx="1"/>
          </p:nvPr>
        </p:nvSpPr>
        <p:spPr>
          <a:xfrm>
            <a:off x="457200" y="1295401"/>
            <a:ext cx="8229600" cy="5029200"/>
          </a:xfrm>
        </p:spPr>
        <p:txBody>
          <a:bodyPr>
            <a:normAutofit/>
          </a:bodyPr>
          <a:lstStyle/>
          <a:p>
            <a:pPr marL="542925" indent="-542925" algn="just">
              <a:lnSpc>
                <a:spcPct val="200000"/>
              </a:lnSpc>
              <a:buFont typeface="Wingdings" panose="05000000000000000000" pitchFamily="2" charset="2"/>
              <a:buChar char="q"/>
            </a:pPr>
            <a:r>
              <a:rPr lang="en-US" dirty="0"/>
              <a:t>An </a:t>
            </a:r>
            <a:r>
              <a:rPr lang="en-US" b="1" dirty="0"/>
              <a:t>Input-Output Processor (IOP) </a:t>
            </a:r>
            <a:r>
              <a:rPr lang="en-US" dirty="0"/>
              <a:t>is a processor with direct memory access capability. In this, the computer system is divided into a memory unit and number of processors.</a:t>
            </a:r>
          </a:p>
          <a:p>
            <a:pPr marL="542925" indent="-542925" algn="just">
              <a:lnSpc>
                <a:spcPct val="200000"/>
              </a:lnSpc>
              <a:buFont typeface="Wingdings" panose="05000000000000000000" pitchFamily="2" charset="2"/>
              <a:buChar char="q"/>
            </a:pPr>
            <a:r>
              <a:rPr lang="en-US" dirty="0"/>
              <a:t>Each IOP controls and manage the input-output tasks. The IOP is similar to CPU except that it handles only the details of I/O processing. The IOP can fetch and execute its own instructions. These IOP instructions are designed to manage I/O transfers only.</a:t>
            </a:r>
            <a:endParaRPr lang="en-IN" dirty="0"/>
          </a:p>
        </p:txBody>
      </p:sp>
    </p:spTree>
    <p:extLst>
      <p:ext uri="{BB962C8B-B14F-4D97-AF65-F5344CB8AC3E}">
        <p14:creationId xmlns:p14="http://schemas.microsoft.com/office/powerpoint/2010/main" val="543634720"/>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143000"/>
          </a:xfrm>
        </p:spPr>
        <p:txBody>
          <a:bodyPr>
            <a:normAutofit/>
          </a:bodyPr>
          <a:lstStyle/>
          <a:p>
            <a:r>
              <a:rPr lang="en-US" altLang="en-US" sz="4300" dirty="0">
                <a:solidFill>
                  <a:schemeClr val="accent1"/>
                </a:solidFill>
              </a:rPr>
              <a:t>Input/Output Processor</a:t>
            </a:r>
            <a:endParaRPr lang="en-IN" sz="4300" dirty="0">
              <a:solidFill>
                <a:schemeClr val="accent1"/>
              </a:solidFill>
            </a:endParaRPr>
          </a:p>
        </p:txBody>
      </p:sp>
      <p:sp>
        <p:nvSpPr>
          <p:cNvPr id="3" name="Content Placeholder 2"/>
          <p:cNvSpPr>
            <a:spLocks noGrp="1"/>
          </p:cNvSpPr>
          <p:nvPr>
            <p:ph idx="1"/>
          </p:nvPr>
        </p:nvSpPr>
        <p:spPr>
          <a:xfrm>
            <a:off x="457200" y="1295401"/>
            <a:ext cx="8229600" cy="5029200"/>
          </a:xfrm>
        </p:spPr>
        <p:txBody>
          <a:bodyPr>
            <a:normAutofit/>
          </a:bodyPr>
          <a:lstStyle/>
          <a:p>
            <a:pPr marL="542925" indent="-542925" algn="just">
              <a:lnSpc>
                <a:spcPct val="200000"/>
              </a:lnSpc>
              <a:buFont typeface="Wingdings" panose="05000000000000000000" pitchFamily="2" charset="2"/>
              <a:buChar char="q"/>
            </a:pPr>
            <a:r>
              <a:rPr lang="en-US" dirty="0"/>
              <a:t>Below is a block diagram of a computer along with various I/O Processors. The memory unit occupies the central position and can communicate with each processor.</a:t>
            </a:r>
          </a:p>
          <a:p>
            <a:pPr marL="542925" indent="-542925" algn="just">
              <a:lnSpc>
                <a:spcPct val="200000"/>
              </a:lnSpc>
              <a:buFont typeface="Wingdings" panose="05000000000000000000" pitchFamily="2" charset="2"/>
              <a:buChar char="q"/>
            </a:pPr>
            <a:r>
              <a:rPr lang="en-US" dirty="0"/>
              <a:t>The CPU processes the data required for solving the computational tasks. The IOP provides a path for transfer of data between peripherals and memory. The CPU assigns the task of initiating the I/O program.</a:t>
            </a:r>
          </a:p>
          <a:p>
            <a:pPr marL="542925" indent="-542925" algn="just">
              <a:lnSpc>
                <a:spcPct val="200000"/>
              </a:lnSpc>
              <a:buFont typeface="Wingdings" panose="05000000000000000000" pitchFamily="2" charset="2"/>
              <a:buChar char="q"/>
            </a:pPr>
            <a:r>
              <a:rPr lang="en-US" dirty="0"/>
              <a:t>The IOP operates independent from CPU and transfer data between peripherals and memory.</a:t>
            </a:r>
            <a:endParaRPr lang="en-IN" dirty="0"/>
          </a:p>
        </p:txBody>
      </p:sp>
    </p:spTree>
    <p:extLst>
      <p:ext uri="{BB962C8B-B14F-4D97-AF65-F5344CB8AC3E}">
        <p14:creationId xmlns:p14="http://schemas.microsoft.com/office/powerpoint/2010/main" val="1078371705"/>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143000"/>
          </a:xfrm>
        </p:spPr>
        <p:txBody>
          <a:bodyPr>
            <a:normAutofit/>
          </a:bodyPr>
          <a:lstStyle/>
          <a:p>
            <a:r>
              <a:rPr lang="en-IN" sz="4300" dirty="0">
                <a:solidFill>
                  <a:schemeClr val="accent1"/>
                </a:solidFill>
              </a:rPr>
              <a:t>Input/Output Processor</a:t>
            </a:r>
          </a:p>
        </p:txBody>
      </p:sp>
      <p:sp>
        <p:nvSpPr>
          <p:cNvPr id="3" name="Content Placeholder 2"/>
          <p:cNvSpPr>
            <a:spLocks noGrp="1"/>
          </p:cNvSpPr>
          <p:nvPr>
            <p:ph idx="1"/>
          </p:nvPr>
        </p:nvSpPr>
        <p:spPr>
          <a:xfrm>
            <a:off x="457200" y="1219201"/>
            <a:ext cx="8229600" cy="5105400"/>
          </a:xfrm>
        </p:spPr>
        <p:txBody>
          <a:bodyPr>
            <a:normAutofit fontScale="70000" lnSpcReduction="20000"/>
          </a:bodyPr>
          <a:lstStyle/>
          <a:p>
            <a:pPr marL="542925" indent="-542925" algn="just">
              <a:lnSpc>
                <a:spcPct val="200000"/>
              </a:lnSpc>
              <a:buFont typeface="Wingdings" panose="05000000000000000000" pitchFamily="2" charset="2"/>
              <a:buChar char="q"/>
            </a:pPr>
            <a:r>
              <a:rPr lang="en-US" dirty="0"/>
              <a:t>The communication between the IOP and the devices is similar to the program control method of transfer. And the communication with the memory is similar to the direct memory access method.</a:t>
            </a:r>
          </a:p>
          <a:p>
            <a:pPr marL="542925" indent="-542925" algn="just">
              <a:lnSpc>
                <a:spcPct val="200000"/>
              </a:lnSpc>
              <a:buFont typeface="Wingdings" panose="05000000000000000000" pitchFamily="2" charset="2"/>
              <a:buChar char="q"/>
            </a:pPr>
            <a:r>
              <a:rPr lang="en-US" dirty="0"/>
              <a:t>In large scale computers, each processor is independent of other processors and any processor can initiate the operation.</a:t>
            </a:r>
          </a:p>
          <a:p>
            <a:pPr marL="542925" indent="-542925" algn="just">
              <a:lnSpc>
                <a:spcPct val="200000"/>
              </a:lnSpc>
              <a:buFont typeface="Wingdings" panose="05000000000000000000" pitchFamily="2" charset="2"/>
              <a:buChar char="q"/>
            </a:pPr>
            <a:r>
              <a:rPr lang="en-US" dirty="0"/>
              <a:t>The CPU can act as master and the IOP act as slave processor. The CPU assigns the task of initiating operations but it is the IOP, who executes the instructions, and not the CPU. CPU instructions provide operations to start an I/O transfer. The IOP asks for CPU through interrupt.</a:t>
            </a:r>
          </a:p>
          <a:p>
            <a:pPr marL="542925" indent="-542925" algn="just">
              <a:lnSpc>
                <a:spcPct val="200000"/>
              </a:lnSpc>
              <a:buFont typeface="Wingdings" panose="05000000000000000000" pitchFamily="2" charset="2"/>
              <a:buChar char="q"/>
            </a:pPr>
            <a:r>
              <a:rPr lang="en-US" dirty="0"/>
              <a:t>Instructions that are read from memory by an IOP are also called commands to distinguish them from instructions that are read by CPU. Commands are prepared by programmers and are stored in memory. Command words make the program for IOP. CPU informs the IOP where to find the commands in memory.</a:t>
            </a:r>
            <a:endParaRPr lang="en-IN" dirty="0"/>
          </a:p>
        </p:txBody>
      </p:sp>
    </p:spTree>
    <p:extLst>
      <p:ext uri="{BB962C8B-B14F-4D97-AF65-F5344CB8AC3E}">
        <p14:creationId xmlns:p14="http://schemas.microsoft.com/office/powerpoint/2010/main" val="813665423"/>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xmlns="" id="{392894C1-4838-4114-BB79-46B3D21A6F11}"/>
              </a:ext>
            </a:extLst>
          </p:cNvPr>
          <p:cNvSpPr>
            <a:spLocks noGrp="1"/>
          </p:cNvSpPr>
          <p:nvPr>
            <p:ph type="title"/>
          </p:nvPr>
        </p:nvSpPr>
        <p:spPr>
          <a:xfrm>
            <a:off x="457199" y="5101856"/>
            <a:ext cx="8229600" cy="1143000"/>
          </a:xfrm>
        </p:spPr>
        <p:txBody>
          <a:bodyPr>
            <a:normAutofit/>
          </a:bodyPr>
          <a:lstStyle/>
          <a:p>
            <a:pPr algn="ctr"/>
            <a:r>
              <a:rPr lang="en-IN" sz="4300" dirty="0">
                <a:solidFill>
                  <a:schemeClr val="accent1"/>
                </a:solidFill>
              </a:rPr>
              <a:t>Input/Output Processor</a:t>
            </a:r>
          </a:p>
        </p:txBody>
      </p:sp>
      <p:pic>
        <p:nvPicPr>
          <p:cNvPr id="5" name="Content Placeholder 4">
            <a:extLst>
              <a:ext uri="{FF2B5EF4-FFF2-40B4-BE49-F238E27FC236}">
                <a16:creationId xmlns:a16="http://schemas.microsoft.com/office/drawing/2014/main" xmlns="" id="{5CAE4248-30BE-4A26-9CF7-FE3971D64E4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9757" y="1066800"/>
            <a:ext cx="8384485" cy="4038600"/>
          </a:xfrm>
        </p:spPr>
      </p:pic>
    </p:spTree>
    <p:extLst>
      <p:ext uri="{BB962C8B-B14F-4D97-AF65-F5344CB8AC3E}">
        <p14:creationId xmlns:p14="http://schemas.microsoft.com/office/powerpoint/2010/main" val="4219370062"/>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143000"/>
          </a:xfrm>
        </p:spPr>
        <p:txBody>
          <a:bodyPr>
            <a:normAutofit/>
          </a:bodyPr>
          <a:lstStyle/>
          <a:p>
            <a:r>
              <a:rPr lang="en-IN" sz="4300" dirty="0">
                <a:solidFill>
                  <a:schemeClr val="accent1"/>
                </a:solidFill>
              </a:rPr>
              <a:t>Need for Input/Output Processor</a:t>
            </a:r>
          </a:p>
        </p:txBody>
      </p:sp>
      <p:sp>
        <p:nvSpPr>
          <p:cNvPr id="3" name="Content Placeholder 2"/>
          <p:cNvSpPr>
            <a:spLocks noGrp="1"/>
          </p:cNvSpPr>
          <p:nvPr>
            <p:ph idx="1"/>
          </p:nvPr>
        </p:nvSpPr>
        <p:spPr>
          <a:xfrm>
            <a:off x="457200" y="1371601"/>
            <a:ext cx="7848600" cy="4953000"/>
          </a:xfrm>
        </p:spPr>
        <p:txBody>
          <a:bodyPr>
            <a:normAutofit/>
          </a:bodyPr>
          <a:lstStyle/>
          <a:p>
            <a:pPr marL="542925" indent="-542925" algn="just">
              <a:lnSpc>
                <a:spcPct val="200000"/>
              </a:lnSpc>
              <a:buFont typeface="Wingdings" panose="05000000000000000000" pitchFamily="2" charset="2"/>
              <a:buChar char="q"/>
            </a:pPr>
            <a:r>
              <a:rPr lang="en-US" dirty="0"/>
              <a:t>Input Output Interface provides a method for transferring information between internal storage and external I/O devices.</a:t>
            </a:r>
          </a:p>
          <a:p>
            <a:pPr marL="542925" indent="-542925" algn="just">
              <a:lnSpc>
                <a:spcPct val="200000"/>
              </a:lnSpc>
              <a:buFont typeface="Wingdings" panose="05000000000000000000" pitchFamily="2" charset="2"/>
              <a:buChar char="q"/>
            </a:pPr>
            <a:r>
              <a:rPr lang="en-US" dirty="0"/>
              <a:t>Peripherals connected to a computer need special communication links for interfacing them with the central processing unit.</a:t>
            </a:r>
          </a:p>
          <a:p>
            <a:pPr marL="542925" indent="-542925" algn="just">
              <a:lnSpc>
                <a:spcPct val="200000"/>
              </a:lnSpc>
              <a:buFont typeface="Wingdings" panose="05000000000000000000" pitchFamily="2" charset="2"/>
              <a:buChar char="q"/>
            </a:pPr>
            <a:r>
              <a:rPr lang="en-US" dirty="0"/>
              <a:t> The purpose of communication link is to resolve the differences that exist between the central computer and each peripheral.</a:t>
            </a:r>
            <a:endParaRPr lang="en-IN" dirty="0"/>
          </a:p>
        </p:txBody>
      </p:sp>
    </p:spTree>
    <p:extLst>
      <p:ext uri="{BB962C8B-B14F-4D97-AF65-F5344CB8AC3E}">
        <p14:creationId xmlns:p14="http://schemas.microsoft.com/office/powerpoint/2010/main" val="21113540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6347713" cy="685800"/>
          </a:xfrm>
        </p:spPr>
        <p:txBody>
          <a:bodyPr/>
          <a:lstStyle/>
          <a:p>
            <a:pPr eaLnBrk="1" fontAlgn="auto" hangingPunct="1">
              <a:spcAft>
                <a:spcPts val="0"/>
              </a:spcAft>
              <a:defRPr/>
            </a:pPr>
            <a:r>
              <a:rPr lang="en-US" dirty="0">
                <a:solidFill>
                  <a:schemeClr val="accent1">
                    <a:satMod val="150000"/>
                  </a:schemeClr>
                </a:solidFill>
              </a:rPr>
              <a:t>SRAM Cell</a:t>
            </a:r>
          </a:p>
        </p:txBody>
      </p:sp>
      <p:sp>
        <p:nvSpPr>
          <p:cNvPr id="15363" name="Content Placeholder 2"/>
          <p:cNvSpPr>
            <a:spLocks noGrp="1"/>
          </p:cNvSpPr>
          <p:nvPr>
            <p:ph idx="1"/>
          </p:nvPr>
        </p:nvSpPr>
        <p:spPr>
          <a:xfrm>
            <a:off x="609598" y="1143000"/>
            <a:ext cx="7086602" cy="4898363"/>
          </a:xfrm>
        </p:spPr>
        <p:txBody>
          <a:bodyPr/>
          <a:lstStyle/>
          <a:p>
            <a:pPr eaLnBrk="1" hangingPunct="1"/>
            <a:r>
              <a:rPr lang="en-US" altLang="en-US" sz="1800" dirty="0"/>
              <a:t>Two transistor inverters are cross connected to implement a basic flip-flop.</a:t>
            </a:r>
          </a:p>
          <a:p>
            <a:pPr eaLnBrk="1" hangingPunct="1"/>
            <a:r>
              <a:rPr lang="en-US" altLang="en-US" sz="1800" dirty="0"/>
              <a:t>The cell is connected to one word line and two bits lines by transistors T1 and T2</a:t>
            </a:r>
          </a:p>
          <a:p>
            <a:pPr eaLnBrk="1" hangingPunct="1"/>
            <a:r>
              <a:rPr lang="en-US" altLang="en-US" sz="1800" dirty="0"/>
              <a:t>When word line is at ground level, the transistors are turned off and the latch retains its state</a:t>
            </a:r>
          </a:p>
          <a:p>
            <a:pPr eaLnBrk="1" hangingPunct="1"/>
            <a:r>
              <a:rPr lang="en-US" altLang="en-US" sz="1800" dirty="0"/>
              <a:t>Read operation: In order to read state of SRAM cell, the word line is activated to close switches T1 and T2. Sense/Write circuits at the bottom monitor the state of b and b’</a:t>
            </a:r>
          </a:p>
        </p:txBody>
      </p:sp>
      <p:grpSp>
        <p:nvGrpSpPr>
          <p:cNvPr id="15364" name="Group 59"/>
          <p:cNvGrpSpPr>
            <a:grpSpLocks/>
          </p:cNvGrpSpPr>
          <p:nvPr/>
        </p:nvGrpSpPr>
        <p:grpSpPr bwMode="auto">
          <a:xfrm>
            <a:off x="2514600" y="4114800"/>
            <a:ext cx="4267200" cy="2057400"/>
            <a:chOff x="1697038" y="1893490"/>
            <a:chExt cx="5875337" cy="4126310"/>
          </a:xfrm>
        </p:grpSpPr>
        <p:sp>
          <p:nvSpPr>
            <p:cNvPr id="4" name="Line 2"/>
            <p:cNvSpPr>
              <a:spLocks noChangeShapeType="1"/>
            </p:cNvSpPr>
            <p:nvPr/>
          </p:nvSpPr>
          <p:spPr bwMode="auto">
            <a:xfrm flipH="1">
              <a:off x="5167519" y="3615110"/>
              <a:ext cx="480011" cy="2323"/>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5" name="Line 3"/>
            <p:cNvSpPr>
              <a:spLocks noChangeShapeType="1"/>
            </p:cNvSpPr>
            <p:nvPr/>
          </p:nvSpPr>
          <p:spPr bwMode="auto">
            <a:xfrm flipH="1">
              <a:off x="1989845" y="3615110"/>
              <a:ext cx="376810" cy="2323"/>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15367" name="Rectangle 4"/>
            <p:cNvSpPr>
              <a:spLocks noChangeArrowheads="1"/>
            </p:cNvSpPr>
            <p:nvPr/>
          </p:nvSpPr>
          <p:spPr bwMode="auto">
            <a:xfrm>
              <a:off x="4916488" y="3489325"/>
              <a:ext cx="355600" cy="27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i="1" dirty="0">
                  <a:solidFill>
                    <a:srgbClr val="000000"/>
                  </a:solidFill>
                  <a:latin typeface="Nimbus Roman No9 L"/>
                </a:rPr>
                <a:t>Y</a:t>
              </a:r>
              <a:endParaRPr lang="en-CA" altLang="en-US" dirty="0">
                <a:latin typeface="Corbel" panose="020B0503020204020204" pitchFamily="34" charset="0"/>
              </a:endParaRPr>
            </a:p>
          </p:txBody>
        </p:sp>
        <p:sp>
          <p:nvSpPr>
            <p:cNvPr id="15368" name="Rectangle 5"/>
            <p:cNvSpPr>
              <a:spLocks noChangeArrowheads="1"/>
            </p:cNvSpPr>
            <p:nvPr/>
          </p:nvSpPr>
          <p:spPr bwMode="auto">
            <a:xfrm>
              <a:off x="3390900" y="3489325"/>
              <a:ext cx="355600" cy="27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i="1" dirty="0">
                  <a:solidFill>
                    <a:srgbClr val="000000"/>
                  </a:solidFill>
                  <a:latin typeface="Nimbus Roman No9 L"/>
                </a:rPr>
                <a:t>X</a:t>
              </a:r>
              <a:endParaRPr lang="en-CA" altLang="en-US" dirty="0">
                <a:latin typeface="Corbel" panose="020B0503020204020204" pitchFamily="34" charset="0"/>
              </a:endParaRPr>
            </a:p>
          </p:txBody>
        </p:sp>
        <p:sp>
          <p:nvSpPr>
            <p:cNvPr id="8" name="Freeform 6"/>
            <p:cNvSpPr>
              <a:spLocks/>
            </p:cNvSpPr>
            <p:nvPr/>
          </p:nvSpPr>
          <p:spPr bwMode="auto">
            <a:xfrm>
              <a:off x="3912290" y="2841426"/>
              <a:ext cx="482410" cy="376386"/>
            </a:xfrm>
            <a:custGeom>
              <a:avLst/>
              <a:gdLst/>
              <a:ahLst/>
              <a:cxnLst>
                <a:cxn ang="0">
                  <a:pos x="0" y="0"/>
                </a:cxn>
                <a:cxn ang="0">
                  <a:pos x="23" y="9"/>
                </a:cxn>
                <a:cxn ang="0">
                  <a:pos x="0" y="18"/>
                </a:cxn>
                <a:cxn ang="0">
                  <a:pos x="0" y="0"/>
                </a:cxn>
              </a:cxnLst>
              <a:rect l="0" t="0" r="r" b="b"/>
              <a:pathLst>
                <a:path w="23" h="18">
                  <a:moveTo>
                    <a:pt x="0" y="0"/>
                  </a:moveTo>
                  <a:lnTo>
                    <a:pt x="23" y="9"/>
                  </a:lnTo>
                  <a:lnTo>
                    <a:pt x="0" y="18"/>
                  </a:lnTo>
                  <a:lnTo>
                    <a:pt x="0" y="0"/>
                  </a:lnTo>
                </a:path>
              </a:pathLst>
            </a:custGeom>
            <a:noFill/>
            <a:ln w="20638">
              <a:solidFill>
                <a:schemeClr val="accent1">
                  <a:lumMod val="75000"/>
                </a:schemeClr>
              </a:solidFill>
              <a:prstDash val="solid"/>
              <a:round/>
              <a:headEnd/>
              <a:tailEnd/>
            </a:ln>
          </p:spPr>
          <p:txBody>
            <a:bodyPr/>
            <a:lstStyle/>
            <a:p>
              <a:pPr fontAlgn="auto">
                <a:spcBef>
                  <a:spcPts val="0"/>
                </a:spcBef>
                <a:spcAft>
                  <a:spcPts val="0"/>
                </a:spcAft>
                <a:defRPr/>
              </a:pPr>
              <a:endParaRPr lang="en-US" dirty="0">
                <a:latin typeface="+mn-lt"/>
              </a:endParaRPr>
            </a:p>
          </p:txBody>
        </p:sp>
        <p:sp>
          <p:nvSpPr>
            <p:cNvPr id="9" name="Line 7"/>
            <p:cNvSpPr>
              <a:spLocks noChangeShapeType="1"/>
            </p:cNvSpPr>
            <p:nvPr/>
          </p:nvSpPr>
          <p:spPr bwMode="auto">
            <a:xfrm flipH="1">
              <a:off x="3245075" y="3029620"/>
              <a:ext cx="667216" cy="2323"/>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10" name="Line 8"/>
            <p:cNvSpPr>
              <a:spLocks noChangeShapeType="1"/>
            </p:cNvSpPr>
            <p:nvPr/>
          </p:nvSpPr>
          <p:spPr bwMode="auto">
            <a:xfrm flipH="1">
              <a:off x="4497904" y="3029620"/>
              <a:ext cx="669615" cy="2323"/>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15372" name="Rectangle 9"/>
            <p:cNvSpPr>
              <a:spLocks noChangeArrowheads="1"/>
            </p:cNvSpPr>
            <p:nvPr/>
          </p:nvSpPr>
          <p:spPr bwMode="auto">
            <a:xfrm>
              <a:off x="6715125" y="5183187"/>
              <a:ext cx="857250"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Word line</a:t>
              </a:r>
              <a:endParaRPr lang="en-CA" altLang="en-US" dirty="0">
                <a:latin typeface="Corbel" panose="020B0503020204020204" pitchFamily="34" charset="0"/>
              </a:endParaRPr>
            </a:p>
          </p:txBody>
        </p:sp>
        <p:sp>
          <p:nvSpPr>
            <p:cNvPr id="15373" name="Line 10"/>
            <p:cNvSpPr>
              <a:spLocks noChangeShapeType="1"/>
            </p:cNvSpPr>
            <p:nvPr/>
          </p:nvSpPr>
          <p:spPr bwMode="auto">
            <a:xfrm flipH="1" flipV="1">
              <a:off x="1697038" y="5435600"/>
              <a:ext cx="5581650" cy="17462"/>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5374" name="Freeform 11"/>
            <p:cNvSpPr>
              <a:spLocks/>
            </p:cNvSpPr>
            <p:nvPr/>
          </p:nvSpPr>
          <p:spPr bwMode="auto">
            <a:xfrm>
              <a:off x="2073275" y="5789612"/>
              <a:ext cx="125413" cy="63500"/>
            </a:xfrm>
            <a:custGeom>
              <a:avLst/>
              <a:gdLst>
                <a:gd name="T0" fmla="*/ 2147483647 w 6"/>
                <a:gd name="T1" fmla="*/ 0 h 3"/>
                <a:gd name="T2" fmla="*/ 0 w 6"/>
                <a:gd name="T3" fmla="*/ 896048546 h 3"/>
                <a:gd name="T4" fmla="*/ 2147483647 w 6"/>
                <a:gd name="T5" fmla="*/ 1344083237 h 3"/>
                <a:gd name="T6" fmla="*/ 2147483647 w 6"/>
                <a:gd name="T7" fmla="*/ 896048546 h 3"/>
                <a:gd name="T8" fmla="*/ 2147483647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2"/>
                  </a:lnTo>
                  <a:lnTo>
                    <a:pt x="6" y="3"/>
                  </a:lnTo>
                  <a:lnTo>
                    <a:pt x="6" y="2"/>
                  </a:lnTo>
                  <a:lnTo>
                    <a:pt x="6" y="0"/>
                  </a:lnTo>
                </a:path>
              </a:pathLst>
            </a:custGeom>
            <a:noFill/>
            <a:ln w="206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5375" name="Freeform 12"/>
            <p:cNvSpPr>
              <a:spLocks/>
            </p:cNvSpPr>
            <p:nvPr/>
          </p:nvSpPr>
          <p:spPr bwMode="auto">
            <a:xfrm>
              <a:off x="2073275" y="5789612"/>
              <a:ext cx="125413" cy="63500"/>
            </a:xfrm>
            <a:custGeom>
              <a:avLst/>
              <a:gdLst>
                <a:gd name="T0" fmla="*/ 199093904 w 79"/>
                <a:gd name="T1" fmla="*/ 0 h 40"/>
                <a:gd name="T2" fmla="*/ 0 w 79"/>
                <a:gd name="T3" fmla="*/ 68043424 h 40"/>
                <a:gd name="T4" fmla="*/ 199093904 w 79"/>
                <a:gd name="T5" fmla="*/ 100806236 h 40"/>
                <a:gd name="T6" fmla="*/ 199093904 w 79"/>
                <a:gd name="T7" fmla="*/ 68043424 h 40"/>
                <a:gd name="T8" fmla="*/ 199093904 w 79"/>
                <a:gd name="T9" fmla="*/ 0 h 40"/>
                <a:gd name="T10" fmla="*/ 0 60000 65536"/>
                <a:gd name="T11" fmla="*/ 0 60000 65536"/>
                <a:gd name="T12" fmla="*/ 0 60000 65536"/>
                <a:gd name="T13" fmla="*/ 0 60000 65536"/>
                <a:gd name="T14" fmla="*/ 0 60000 65536"/>
                <a:gd name="T15" fmla="*/ 0 w 79"/>
                <a:gd name="T16" fmla="*/ 0 h 40"/>
                <a:gd name="T17" fmla="*/ 79 w 79"/>
                <a:gd name="T18" fmla="*/ 40 h 40"/>
              </a:gdLst>
              <a:ahLst/>
              <a:cxnLst>
                <a:cxn ang="T10">
                  <a:pos x="T0" y="T1"/>
                </a:cxn>
                <a:cxn ang="T11">
                  <a:pos x="T2" y="T3"/>
                </a:cxn>
                <a:cxn ang="T12">
                  <a:pos x="T4" y="T5"/>
                </a:cxn>
                <a:cxn ang="T13">
                  <a:pos x="T6" y="T7"/>
                </a:cxn>
                <a:cxn ang="T14">
                  <a:pos x="T8" y="T9"/>
                </a:cxn>
              </a:cxnLst>
              <a:rect l="T15" t="T16" r="T17" b="T18"/>
              <a:pathLst>
                <a:path w="79" h="40">
                  <a:moveTo>
                    <a:pt x="79" y="0"/>
                  </a:moveTo>
                  <a:lnTo>
                    <a:pt x="0" y="27"/>
                  </a:lnTo>
                  <a:lnTo>
                    <a:pt x="79" y="40"/>
                  </a:lnTo>
                  <a:lnTo>
                    <a:pt x="79" y="27"/>
                  </a:lnTo>
                  <a:lnTo>
                    <a:pt x="79"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5376" name="Line 13"/>
            <p:cNvSpPr>
              <a:spLocks noChangeShapeType="1"/>
            </p:cNvSpPr>
            <p:nvPr/>
          </p:nvSpPr>
          <p:spPr bwMode="auto">
            <a:xfrm>
              <a:off x="2198688" y="5832475"/>
              <a:ext cx="1527175" cy="1587"/>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5377" name="Rectangle 14"/>
            <p:cNvSpPr>
              <a:spLocks noChangeArrowheads="1"/>
            </p:cNvSpPr>
            <p:nvPr/>
          </p:nvSpPr>
          <p:spPr bwMode="auto">
            <a:xfrm>
              <a:off x="3933825" y="5705475"/>
              <a:ext cx="773113" cy="27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Nimbus Roman No9 L"/>
                </a:rPr>
                <a:t>Bit lines</a:t>
              </a:r>
              <a:endParaRPr lang="en-CA" altLang="en-US" dirty="0">
                <a:latin typeface="Corbel" panose="020B0503020204020204" pitchFamily="34" charset="0"/>
              </a:endParaRPr>
            </a:p>
          </p:txBody>
        </p:sp>
        <p:sp>
          <p:nvSpPr>
            <p:cNvPr id="15378" name="Freeform 15"/>
            <p:cNvSpPr>
              <a:spLocks/>
            </p:cNvSpPr>
            <p:nvPr/>
          </p:nvSpPr>
          <p:spPr bwMode="auto">
            <a:xfrm>
              <a:off x="6213475" y="5789612"/>
              <a:ext cx="125413" cy="63500"/>
            </a:xfrm>
            <a:custGeom>
              <a:avLst/>
              <a:gdLst>
                <a:gd name="T0" fmla="*/ 0 w 6"/>
                <a:gd name="T1" fmla="*/ 1344083237 h 3"/>
                <a:gd name="T2" fmla="*/ 2147483647 w 6"/>
                <a:gd name="T3" fmla="*/ 896048546 h 3"/>
                <a:gd name="T4" fmla="*/ 0 w 6"/>
                <a:gd name="T5" fmla="*/ 0 h 3"/>
                <a:gd name="T6" fmla="*/ 0 w 6"/>
                <a:gd name="T7" fmla="*/ 896048546 h 3"/>
                <a:gd name="T8" fmla="*/ 0 w 6"/>
                <a:gd name="T9" fmla="*/ 1344083237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206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5379" name="Freeform 16"/>
            <p:cNvSpPr>
              <a:spLocks/>
            </p:cNvSpPr>
            <p:nvPr/>
          </p:nvSpPr>
          <p:spPr bwMode="auto">
            <a:xfrm>
              <a:off x="6213475" y="5789612"/>
              <a:ext cx="125413" cy="63500"/>
            </a:xfrm>
            <a:custGeom>
              <a:avLst/>
              <a:gdLst>
                <a:gd name="T0" fmla="*/ 0 w 79"/>
                <a:gd name="T1" fmla="*/ 100806236 h 40"/>
                <a:gd name="T2" fmla="*/ 199093904 w 79"/>
                <a:gd name="T3" fmla="*/ 68043424 h 40"/>
                <a:gd name="T4" fmla="*/ 0 w 79"/>
                <a:gd name="T5" fmla="*/ 0 h 40"/>
                <a:gd name="T6" fmla="*/ 0 w 79"/>
                <a:gd name="T7" fmla="*/ 68043424 h 40"/>
                <a:gd name="T8" fmla="*/ 0 w 79"/>
                <a:gd name="T9" fmla="*/ 100806236 h 40"/>
                <a:gd name="T10" fmla="*/ 0 60000 65536"/>
                <a:gd name="T11" fmla="*/ 0 60000 65536"/>
                <a:gd name="T12" fmla="*/ 0 60000 65536"/>
                <a:gd name="T13" fmla="*/ 0 60000 65536"/>
                <a:gd name="T14" fmla="*/ 0 60000 65536"/>
                <a:gd name="T15" fmla="*/ 0 w 79"/>
                <a:gd name="T16" fmla="*/ 0 h 40"/>
                <a:gd name="T17" fmla="*/ 79 w 79"/>
                <a:gd name="T18" fmla="*/ 40 h 40"/>
              </a:gdLst>
              <a:ahLst/>
              <a:cxnLst>
                <a:cxn ang="T10">
                  <a:pos x="T0" y="T1"/>
                </a:cxn>
                <a:cxn ang="T11">
                  <a:pos x="T2" y="T3"/>
                </a:cxn>
                <a:cxn ang="T12">
                  <a:pos x="T4" y="T5"/>
                </a:cxn>
                <a:cxn ang="T13">
                  <a:pos x="T6" y="T7"/>
                </a:cxn>
                <a:cxn ang="T14">
                  <a:pos x="T8" y="T9"/>
                </a:cxn>
              </a:cxnLst>
              <a:rect l="T15" t="T16" r="T17" b="T18"/>
              <a:pathLst>
                <a:path w="79" h="40">
                  <a:moveTo>
                    <a:pt x="0" y="40"/>
                  </a:moveTo>
                  <a:lnTo>
                    <a:pt x="79" y="27"/>
                  </a:lnTo>
                  <a:lnTo>
                    <a:pt x="0" y="0"/>
                  </a:lnTo>
                  <a:lnTo>
                    <a:pt x="0" y="27"/>
                  </a:lnTo>
                  <a:lnTo>
                    <a:pt x="0" y="4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15380" name="Line 17"/>
            <p:cNvSpPr>
              <a:spLocks noChangeShapeType="1"/>
            </p:cNvSpPr>
            <p:nvPr/>
          </p:nvSpPr>
          <p:spPr bwMode="auto">
            <a:xfrm flipH="1">
              <a:off x="4686300" y="5832475"/>
              <a:ext cx="1527175" cy="1587"/>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20" name="Line 18"/>
            <p:cNvSpPr>
              <a:spLocks noChangeShapeType="1"/>
            </p:cNvSpPr>
            <p:nvPr/>
          </p:nvSpPr>
          <p:spPr bwMode="auto">
            <a:xfrm flipV="1">
              <a:off x="5837135" y="3803302"/>
              <a:ext cx="2399" cy="1631008"/>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21" name="Line 19"/>
            <p:cNvSpPr>
              <a:spLocks noChangeShapeType="1"/>
            </p:cNvSpPr>
            <p:nvPr/>
          </p:nvSpPr>
          <p:spPr bwMode="auto">
            <a:xfrm flipV="1">
              <a:off x="2575458" y="3803302"/>
              <a:ext cx="0" cy="1631008"/>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22" name="Line 20"/>
            <p:cNvSpPr>
              <a:spLocks noChangeShapeType="1"/>
            </p:cNvSpPr>
            <p:nvPr/>
          </p:nvSpPr>
          <p:spPr bwMode="auto">
            <a:xfrm flipH="1">
              <a:off x="4497904" y="4179689"/>
              <a:ext cx="669615" cy="2324"/>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23" name="Line 21"/>
            <p:cNvSpPr>
              <a:spLocks noChangeShapeType="1"/>
            </p:cNvSpPr>
            <p:nvPr/>
          </p:nvSpPr>
          <p:spPr bwMode="auto">
            <a:xfrm flipH="1">
              <a:off x="3245075" y="4179689"/>
              <a:ext cx="667216" cy="2324"/>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24" name="Freeform 22"/>
            <p:cNvSpPr>
              <a:spLocks/>
            </p:cNvSpPr>
            <p:nvPr/>
          </p:nvSpPr>
          <p:spPr bwMode="auto">
            <a:xfrm>
              <a:off x="4017893" y="3991496"/>
              <a:ext cx="480011" cy="397296"/>
            </a:xfrm>
            <a:custGeom>
              <a:avLst/>
              <a:gdLst/>
              <a:ahLst/>
              <a:cxnLst>
                <a:cxn ang="0">
                  <a:pos x="23" y="0"/>
                </a:cxn>
                <a:cxn ang="0">
                  <a:pos x="0" y="9"/>
                </a:cxn>
                <a:cxn ang="0">
                  <a:pos x="23" y="19"/>
                </a:cxn>
                <a:cxn ang="0">
                  <a:pos x="23" y="0"/>
                </a:cxn>
              </a:cxnLst>
              <a:rect l="0" t="0" r="r" b="b"/>
              <a:pathLst>
                <a:path w="23" h="19">
                  <a:moveTo>
                    <a:pt x="23" y="0"/>
                  </a:moveTo>
                  <a:lnTo>
                    <a:pt x="0" y="9"/>
                  </a:lnTo>
                  <a:lnTo>
                    <a:pt x="23" y="19"/>
                  </a:lnTo>
                  <a:lnTo>
                    <a:pt x="23" y="0"/>
                  </a:lnTo>
                </a:path>
              </a:pathLst>
            </a:custGeom>
            <a:noFill/>
            <a:ln w="20638">
              <a:solidFill>
                <a:schemeClr val="accent1">
                  <a:lumMod val="75000"/>
                </a:schemeClr>
              </a:solidFill>
              <a:prstDash val="solid"/>
              <a:round/>
              <a:headEnd/>
              <a:tailEnd/>
            </a:ln>
          </p:spPr>
          <p:txBody>
            <a:bodyPr/>
            <a:lstStyle/>
            <a:p>
              <a:pPr fontAlgn="auto">
                <a:spcBef>
                  <a:spcPts val="0"/>
                </a:spcBef>
                <a:spcAft>
                  <a:spcPts val="0"/>
                </a:spcAft>
                <a:defRPr/>
              </a:pPr>
              <a:endParaRPr lang="en-US" dirty="0">
                <a:latin typeface="+mn-lt"/>
              </a:endParaRPr>
            </a:p>
          </p:txBody>
        </p:sp>
        <p:sp>
          <p:nvSpPr>
            <p:cNvPr id="15386" name="Line 24"/>
            <p:cNvSpPr>
              <a:spLocks noChangeShapeType="1"/>
            </p:cNvSpPr>
            <p:nvPr/>
          </p:nvSpPr>
          <p:spPr bwMode="auto">
            <a:xfrm flipV="1">
              <a:off x="1990725" y="2255837"/>
              <a:ext cx="1588" cy="3763963"/>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15387" name="Line 25"/>
            <p:cNvSpPr>
              <a:spLocks noChangeShapeType="1"/>
            </p:cNvSpPr>
            <p:nvPr/>
          </p:nvSpPr>
          <p:spPr bwMode="auto">
            <a:xfrm flipV="1">
              <a:off x="6423025" y="2255837"/>
              <a:ext cx="1588" cy="3763963"/>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27" name="Line 26"/>
            <p:cNvSpPr>
              <a:spLocks noChangeShapeType="1"/>
            </p:cNvSpPr>
            <p:nvPr/>
          </p:nvSpPr>
          <p:spPr bwMode="auto">
            <a:xfrm flipV="1">
              <a:off x="3245075" y="3029620"/>
              <a:ext cx="2399" cy="1150069"/>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28" name="Line 27"/>
            <p:cNvSpPr>
              <a:spLocks noChangeShapeType="1"/>
            </p:cNvSpPr>
            <p:nvPr/>
          </p:nvSpPr>
          <p:spPr bwMode="auto">
            <a:xfrm flipV="1">
              <a:off x="5167519" y="3029620"/>
              <a:ext cx="2401" cy="1150069"/>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29" name="Rectangle 28"/>
            <p:cNvSpPr>
              <a:spLocks noChangeArrowheads="1"/>
            </p:cNvSpPr>
            <p:nvPr/>
          </p:nvSpPr>
          <p:spPr bwMode="auto">
            <a:xfrm>
              <a:off x="2366654" y="3615110"/>
              <a:ext cx="396008" cy="83641"/>
            </a:xfrm>
            <a:prstGeom prst="rect">
              <a:avLst/>
            </a:prstGeom>
            <a:noFill/>
            <a:ln w="20638">
              <a:solidFill>
                <a:schemeClr val="accent1">
                  <a:lumMod val="75000"/>
                </a:schemeClr>
              </a:solidFill>
              <a:miter lim="800000"/>
              <a:headEnd/>
              <a:tailEnd/>
            </a:ln>
          </p:spPr>
          <p:txBody>
            <a:bodyPr/>
            <a:lstStyle/>
            <a:p>
              <a:pPr fontAlgn="auto">
                <a:spcBef>
                  <a:spcPts val="0"/>
                </a:spcBef>
                <a:spcAft>
                  <a:spcPts val="0"/>
                </a:spcAft>
                <a:defRPr/>
              </a:pPr>
              <a:endParaRPr lang="en-US" dirty="0">
                <a:latin typeface="+mn-lt"/>
              </a:endParaRPr>
            </a:p>
          </p:txBody>
        </p:sp>
        <p:sp>
          <p:nvSpPr>
            <p:cNvPr id="30" name="Line 29"/>
            <p:cNvSpPr>
              <a:spLocks noChangeShapeType="1"/>
            </p:cNvSpPr>
            <p:nvPr/>
          </p:nvSpPr>
          <p:spPr bwMode="auto">
            <a:xfrm flipH="1">
              <a:off x="5647530" y="3803302"/>
              <a:ext cx="376810" cy="2324"/>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31" name="Line 30"/>
            <p:cNvSpPr>
              <a:spLocks noChangeShapeType="1"/>
            </p:cNvSpPr>
            <p:nvPr/>
          </p:nvSpPr>
          <p:spPr bwMode="auto">
            <a:xfrm flipH="1">
              <a:off x="2366654" y="3803302"/>
              <a:ext cx="396008" cy="2324"/>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15393" name="Rectangle 31"/>
            <p:cNvSpPr>
              <a:spLocks noChangeArrowheads="1"/>
            </p:cNvSpPr>
            <p:nvPr/>
          </p:nvSpPr>
          <p:spPr bwMode="auto">
            <a:xfrm>
              <a:off x="1812241" y="2005012"/>
              <a:ext cx="314325" cy="271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i="1" dirty="0">
                  <a:solidFill>
                    <a:srgbClr val="000000"/>
                  </a:solidFill>
                  <a:latin typeface="Nimbus Roman No9 L"/>
                </a:rPr>
                <a:t>b</a:t>
              </a:r>
              <a:endParaRPr lang="en-CA" altLang="en-US" dirty="0">
                <a:latin typeface="Corbel" panose="020B0503020204020204" pitchFamily="34" charset="0"/>
              </a:endParaRPr>
            </a:p>
          </p:txBody>
        </p:sp>
        <p:sp>
          <p:nvSpPr>
            <p:cNvPr id="15394" name="Rectangle 32"/>
            <p:cNvSpPr>
              <a:spLocks noChangeArrowheads="1"/>
            </p:cNvSpPr>
            <p:nvPr/>
          </p:nvSpPr>
          <p:spPr bwMode="auto">
            <a:xfrm>
              <a:off x="5613929" y="3343275"/>
              <a:ext cx="314325" cy="271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i="1" dirty="0">
                  <a:solidFill>
                    <a:srgbClr val="000000"/>
                  </a:solidFill>
                  <a:latin typeface="Nimbus Roman No9 L"/>
                </a:rPr>
                <a:t>T</a:t>
              </a:r>
              <a:endParaRPr lang="en-CA" altLang="en-US" dirty="0">
                <a:latin typeface="Corbel" panose="020B0503020204020204" pitchFamily="34" charset="0"/>
              </a:endParaRPr>
            </a:p>
          </p:txBody>
        </p:sp>
        <p:sp>
          <p:nvSpPr>
            <p:cNvPr id="15395" name="Rectangle 33"/>
            <p:cNvSpPr>
              <a:spLocks noChangeArrowheads="1"/>
            </p:cNvSpPr>
            <p:nvPr/>
          </p:nvSpPr>
          <p:spPr bwMode="auto">
            <a:xfrm>
              <a:off x="5857875" y="3468687"/>
              <a:ext cx="146050" cy="1666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2</a:t>
              </a:r>
              <a:endParaRPr lang="en-CA" altLang="en-US" dirty="0">
                <a:latin typeface="Corbel" panose="020B0503020204020204" pitchFamily="34" charset="0"/>
              </a:endParaRPr>
            </a:p>
          </p:txBody>
        </p:sp>
        <p:sp>
          <p:nvSpPr>
            <p:cNvPr id="15396" name="Rectangle 34"/>
            <p:cNvSpPr>
              <a:spLocks noChangeArrowheads="1"/>
            </p:cNvSpPr>
            <p:nvPr/>
          </p:nvSpPr>
          <p:spPr bwMode="auto">
            <a:xfrm>
              <a:off x="2388254" y="3363912"/>
              <a:ext cx="314325" cy="271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i="1" dirty="0">
                  <a:solidFill>
                    <a:srgbClr val="000000"/>
                  </a:solidFill>
                  <a:latin typeface="Nimbus Roman No9 L"/>
                </a:rPr>
                <a:t>T</a:t>
              </a:r>
              <a:endParaRPr lang="en-CA" altLang="en-US" dirty="0">
                <a:latin typeface="Corbel" panose="020B0503020204020204" pitchFamily="34" charset="0"/>
              </a:endParaRPr>
            </a:p>
          </p:txBody>
        </p:sp>
        <p:sp>
          <p:nvSpPr>
            <p:cNvPr id="15397" name="Rectangle 35"/>
            <p:cNvSpPr>
              <a:spLocks noChangeArrowheads="1"/>
            </p:cNvSpPr>
            <p:nvPr/>
          </p:nvSpPr>
          <p:spPr bwMode="auto">
            <a:xfrm>
              <a:off x="2595563" y="3468687"/>
              <a:ext cx="146050" cy="16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000" dirty="0">
                  <a:solidFill>
                    <a:srgbClr val="000000"/>
                  </a:solidFill>
                  <a:latin typeface="Nimbus Roman No9 L"/>
                </a:rPr>
                <a:t>1</a:t>
              </a:r>
              <a:endParaRPr lang="en-CA" altLang="en-US" dirty="0">
                <a:latin typeface="Corbel" panose="020B0503020204020204" pitchFamily="34" charset="0"/>
              </a:endParaRPr>
            </a:p>
          </p:txBody>
        </p:sp>
        <p:sp>
          <p:nvSpPr>
            <p:cNvPr id="15398" name="Freeform 36"/>
            <p:cNvSpPr>
              <a:spLocks/>
            </p:cNvSpPr>
            <p:nvPr/>
          </p:nvSpPr>
          <p:spPr bwMode="auto">
            <a:xfrm>
              <a:off x="4414838" y="2987675"/>
              <a:ext cx="84137" cy="84137"/>
            </a:xfrm>
            <a:custGeom>
              <a:avLst/>
              <a:gdLst>
                <a:gd name="T0" fmla="*/ 68043026 w 53"/>
                <a:gd name="T1" fmla="*/ 68043026 h 53"/>
                <a:gd name="T2" fmla="*/ 68043026 w 53"/>
                <a:gd name="T3" fmla="*/ 0 h 53"/>
                <a:gd name="T4" fmla="*/ 32761046 w 53"/>
                <a:gd name="T5" fmla="*/ 32761046 h 53"/>
                <a:gd name="T6" fmla="*/ 0 w 53"/>
                <a:gd name="T7" fmla="*/ 68043026 h 53"/>
                <a:gd name="T8" fmla="*/ 32761046 w 53"/>
                <a:gd name="T9" fmla="*/ 100805647 h 53"/>
                <a:gd name="T10" fmla="*/ 68043026 w 53"/>
                <a:gd name="T11" fmla="*/ 133566705 h 53"/>
                <a:gd name="T12" fmla="*/ 100805647 w 53"/>
                <a:gd name="T13" fmla="*/ 100805647 h 53"/>
                <a:gd name="T14" fmla="*/ 133566705 w 53"/>
                <a:gd name="T15" fmla="*/ 68043026 h 53"/>
                <a:gd name="T16" fmla="*/ 100805647 w 53"/>
                <a:gd name="T17" fmla="*/ 32761046 h 53"/>
                <a:gd name="T18" fmla="*/ 68043026 w 53"/>
                <a:gd name="T19" fmla="*/ 0 h 53"/>
                <a:gd name="T20" fmla="*/ 68043026 w 53"/>
                <a:gd name="T21" fmla="*/ 68043026 h 5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3"/>
                <a:gd name="T34" fmla="*/ 0 h 53"/>
                <a:gd name="T35" fmla="*/ 53 w 53"/>
                <a:gd name="T36" fmla="*/ 53 h 5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3" h="53">
                  <a:moveTo>
                    <a:pt x="27" y="27"/>
                  </a:moveTo>
                  <a:lnTo>
                    <a:pt x="27" y="0"/>
                  </a:lnTo>
                  <a:lnTo>
                    <a:pt x="13" y="13"/>
                  </a:lnTo>
                  <a:lnTo>
                    <a:pt x="0" y="27"/>
                  </a:lnTo>
                  <a:lnTo>
                    <a:pt x="13" y="40"/>
                  </a:lnTo>
                  <a:lnTo>
                    <a:pt x="27" y="53"/>
                  </a:lnTo>
                  <a:lnTo>
                    <a:pt x="40" y="40"/>
                  </a:lnTo>
                  <a:lnTo>
                    <a:pt x="53" y="27"/>
                  </a:lnTo>
                  <a:lnTo>
                    <a:pt x="40" y="13"/>
                  </a:lnTo>
                  <a:lnTo>
                    <a:pt x="27" y="0"/>
                  </a:lnTo>
                  <a:lnTo>
                    <a:pt x="27" y="27"/>
                  </a:lnTo>
                  <a:close/>
                </a:path>
              </a:pathLst>
            </a:custGeom>
            <a:solidFill>
              <a:srgbClr val="FFFFFF"/>
            </a:solidFill>
            <a:ln w="0">
              <a:solidFill>
                <a:srgbClr val="FF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38" name="Freeform 37"/>
            <p:cNvSpPr>
              <a:spLocks/>
            </p:cNvSpPr>
            <p:nvPr/>
          </p:nvSpPr>
          <p:spPr bwMode="auto">
            <a:xfrm>
              <a:off x="4413901" y="2987799"/>
              <a:ext cx="84003" cy="83641"/>
            </a:xfrm>
            <a:custGeom>
              <a:avLst/>
              <a:gdLst/>
              <a:ahLst/>
              <a:cxnLst>
                <a:cxn ang="0">
                  <a:pos x="2" y="0"/>
                </a:cxn>
                <a:cxn ang="0">
                  <a:pos x="1" y="1"/>
                </a:cxn>
                <a:cxn ang="0">
                  <a:pos x="0" y="2"/>
                </a:cxn>
                <a:cxn ang="0">
                  <a:pos x="1" y="4"/>
                </a:cxn>
                <a:cxn ang="0">
                  <a:pos x="2" y="4"/>
                </a:cxn>
                <a:cxn ang="0">
                  <a:pos x="4" y="4"/>
                </a:cxn>
                <a:cxn ang="0">
                  <a:pos x="4" y="2"/>
                </a:cxn>
                <a:cxn ang="0">
                  <a:pos x="4" y="1"/>
                </a:cxn>
                <a:cxn ang="0">
                  <a:pos x="2" y="0"/>
                </a:cxn>
              </a:cxnLst>
              <a:rect l="0" t="0" r="r" b="b"/>
              <a:pathLst>
                <a:path w="4" h="4">
                  <a:moveTo>
                    <a:pt x="2" y="0"/>
                  </a:moveTo>
                  <a:lnTo>
                    <a:pt x="1" y="1"/>
                  </a:lnTo>
                  <a:lnTo>
                    <a:pt x="0" y="2"/>
                  </a:lnTo>
                  <a:lnTo>
                    <a:pt x="1" y="4"/>
                  </a:lnTo>
                  <a:lnTo>
                    <a:pt x="2" y="4"/>
                  </a:lnTo>
                  <a:lnTo>
                    <a:pt x="4" y="4"/>
                  </a:lnTo>
                  <a:lnTo>
                    <a:pt x="4" y="2"/>
                  </a:lnTo>
                  <a:lnTo>
                    <a:pt x="4" y="1"/>
                  </a:lnTo>
                  <a:lnTo>
                    <a:pt x="2" y="0"/>
                  </a:lnTo>
                </a:path>
              </a:pathLst>
            </a:custGeom>
            <a:noFill/>
            <a:ln w="20638">
              <a:solidFill>
                <a:schemeClr val="accent1">
                  <a:lumMod val="75000"/>
                </a:schemeClr>
              </a:solidFill>
              <a:prstDash val="solid"/>
              <a:round/>
              <a:headEnd/>
              <a:tailEnd/>
            </a:ln>
          </p:spPr>
          <p:txBody>
            <a:bodyPr/>
            <a:lstStyle/>
            <a:p>
              <a:pPr fontAlgn="auto">
                <a:spcBef>
                  <a:spcPts val="0"/>
                </a:spcBef>
                <a:spcAft>
                  <a:spcPts val="0"/>
                </a:spcAft>
                <a:defRPr/>
              </a:pPr>
              <a:endParaRPr lang="en-US" dirty="0">
                <a:latin typeface="+mn-lt"/>
              </a:endParaRPr>
            </a:p>
          </p:txBody>
        </p:sp>
        <p:sp>
          <p:nvSpPr>
            <p:cNvPr id="15400" name="Freeform 38"/>
            <p:cNvSpPr>
              <a:spLocks/>
            </p:cNvSpPr>
            <p:nvPr/>
          </p:nvSpPr>
          <p:spPr bwMode="auto">
            <a:xfrm>
              <a:off x="3913188" y="4138612"/>
              <a:ext cx="84137" cy="82550"/>
            </a:xfrm>
            <a:custGeom>
              <a:avLst/>
              <a:gdLst>
                <a:gd name="T0" fmla="*/ 65523679 w 53"/>
                <a:gd name="T1" fmla="*/ 65524068 h 52"/>
                <a:gd name="T2" fmla="*/ 65523679 w 53"/>
                <a:gd name="T3" fmla="*/ 0 h 52"/>
                <a:gd name="T4" fmla="*/ 32761046 w 53"/>
                <a:gd name="T5" fmla="*/ 32762828 h 52"/>
                <a:gd name="T6" fmla="*/ 0 w 53"/>
                <a:gd name="T7" fmla="*/ 65524068 h 52"/>
                <a:gd name="T8" fmla="*/ 32761046 w 53"/>
                <a:gd name="T9" fmla="*/ 98286883 h 52"/>
                <a:gd name="T10" fmla="*/ 65523679 w 53"/>
                <a:gd name="T11" fmla="*/ 131048136 h 52"/>
                <a:gd name="T12" fmla="*/ 100805647 w 53"/>
                <a:gd name="T13" fmla="*/ 98286883 h 52"/>
                <a:gd name="T14" fmla="*/ 133566705 w 53"/>
                <a:gd name="T15" fmla="*/ 65524068 h 52"/>
                <a:gd name="T16" fmla="*/ 100805647 w 53"/>
                <a:gd name="T17" fmla="*/ 32762828 h 52"/>
                <a:gd name="T18" fmla="*/ 65523679 w 53"/>
                <a:gd name="T19" fmla="*/ 0 h 52"/>
                <a:gd name="T20" fmla="*/ 65523679 w 53"/>
                <a:gd name="T21" fmla="*/ 65524068 h 5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3"/>
                <a:gd name="T34" fmla="*/ 0 h 52"/>
                <a:gd name="T35" fmla="*/ 53 w 53"/>
                <a:gd name="T36" fmla="*/ 52 h 5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3" h="52">
                  <a:moveTo>
                    <a:pt x="26" y="26"/>
                  </a:moveTo>
                  <a:lnTo>
                    <a:pt x="26" y="0"/>
                  </a:lnTo>
                  <a:lnTo>
                    <a:pt x="13" y="13"/>
                  </a:lnTo>
                  <a:lnTo>
                    <a:pt x="0" y="26"/>
                  </a:lnTo>
                  <a:lnTo>
                    <a:pt x="13" y="39"/>
                  </a:lnTo>
                  <a:lnTo>
                    <a:pt x="26" y="52"/>
                  </a:lnTo>
                  <a:lnTo>
                    <a:pt x="40" y="39"/>
                  </a:lnTo>
                  <a:lnTo>
                    <a:pt x="53" y="26"/>
                  </a:lnTo>
                  <a:lnTo>
                    <a:pt x="40" y="13"/>
                  </a:lnTo>
                  <a:lnTo>
                    <a:pt x="26" y="0"/>
                  </a:lnTo>
                  <a:lnTo>
                    <a:pt x="26" y="26"/>
                  </a:lnTo>
                  <a:close/>
                </a:path>
              </a:pathLst>
            </a:custGeom>
            <a:solidFill>
              <a:srgbClr val="FFFFFF"/>
            </a:solidFill>
            <a:ln w="0">
              <a:solidFill>
                <a:srgbClr val="FF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40" name="Freeform 39"/>
            <p:cNvSpPr>
              <a:spLocks/>
            </p:cNvSpPr>
            <p:nvPr/>
          </p:nvSpPr>
          <p:spPr bwMode="auto">
            <a:xfrm>
              <a:off x="3912290" y="4137868"/>
              <a:ext cx="84001" cy="83641"/>
            </a:xfrm>
            <a:custGeom>
              <a:avLst/>
              <a:gdLst/>
              <a:ahLst/>
              <a:cxnLst>
                <a:cxn ang="0">
                  <a:pos x="2" y="0"/>
                </a:cxn>
                <a:cxn ang="0">
                  <a:pos x="1" y="1"/>
                </a:cxn>
                <a:cxn ang="0">
                  <a:pos x="0" y="2"/>
                </a:cxn>
                <a:cxn ang="0">
                  <a:pos x="1" y="4"/>
                </a:cxn>
                <a:cxn ang="0">
                  <a:pos x="2" y="4"/>
                </a:cxn>
                <a:cxn ang="0">
                  <a:pos x="4" y="4"/>
                </a:cxn>
                <a:cxn ang="0">
                  <a:pos x="4" y="2"/>
                </a:cxn>
                <a:cxn ang="0">
                  <a:pos x="4" y="1"/>
                </a:cxn>
                <a:cxn ang="0">
                  <a:pos x="2" y="0"/>
                </a:cxn>
              </a:cxnLst>
              <a:rect l="0" t="0" r="r" b="b"/>
              <a:pathLst>
                <a:path w="4" h="4">
                  <a:moveTo>
                    <a:pt x="2" y="0"/>
                  </a:moveTo>
                  <a:lnTo>
                    <a:pt x="1" y="1"/>
                  </a:lnTo>
                  <a:lnTo>
                    <a:pt x="0" y="2"/>
                  </a:lnTo>
                  <a:lnTo>
                    <a:pt x="1" y="4"/>
                  </a:lnTo>
                  <a:lnTo>
                    <a:pt x="2" y="4"/>
                  </a:lnTo>
                  <a:lnTo>
                    <a:pt x="4" y="4"/>
                  </a:lnTo>
                  <a:lnTo>
                    <a:pt x="4" y="2"/>
                  </a:lnTo>
                  <a:lnTo>
                    <a:pt x="4" y="1"/>
                  </a:lnTo>
                  <a:lnTo>
                    <a:pt x="2" y="0"/>
                  </a:lnTo>
                </a:path>
              </a:pathLst>
            </a:custGeom>
            <a:noFill/>
            <a:ln w="20638">
              <a:solidFill>
                <a:schemeClr val="accent1">
                  <a:lumMod val="75000"/>
                </a:schemeClr>
              </a:solidFill>
              <a:prstDash val="solid"/>
              <a:round/>
              <a:headEnd/>
              <a:tailEnd/>
            </a:ln>
          </p:spPr>
          <p:txBody>
            <a:bodyPr/>
            <a:lstStyle/>
            <a:p>
              <a:pPr fontAlgn="auto">
                <a:spcBef>
                  <a:spcPts val="0"/>
                </a:spcBef>
                <a:spcAft>
                  <a:spcPts val="0"/>
                </a:spcAft>
                <a:defRPr/>
              </a:pPr>
              <a:endParaRPr lang="en-US" dirty="0">
                <a:latin typeface="+mn-lt"/>
              </a:endParaRPr>
            </a:p>
          </p:txBody>
        </p:sp>
        <p:sp>
          <p:nvSpPr>
            <p:cNvPr id="15402" name="Rectangle 40"/>
            <p:cNvSpPr>
              <a:spLocks noChangeArrowheads="1"/>
            </p:cNvSpPr>
            <p:nvPr/>
          </p:nvSpPr>
          <p:spPr bwMode="auto">
            <a:xfrm>
              <a:off x="6305145" y="2005012"/>
              <a:ext cx="314325" cy="271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i="1" dirty="0">
                  <a:solidFill>
                    <a:srgbClr val="000000"/>
                  </a:solidFill>
                  <a:latin typeface="Nimbus Roman No9 L"/>
                </a:rPr>
                <a:t>b</a:t>
              </a:r>
              <a:endParaRPr lang="en-CA" altLang="en-US" dirty="0">
                <a:latin typeface="Corbel" panose="020B0503020204020204" pitchFamily="34" charset="0"/>
              </a:endParaRPr>
            </a:p>
          </p:txBody>
        </p:sp>
        <p:sp>
          <p:nvSpPr>
            <p:cNvPr id="15403" name="Rectangle 41"/>
            <p:cNvSpPr>
              <a:spLocks noChangeArrowheads="1"/>
            </p:cNvSpPr>
            <p:nvPr/>
          </p:nvSpPr>
          <p:spPr bwMode="auto">
            <a:xfrm>
              <a:off x="6535551" y="1893490"/>
              <a:ext cx="146050" cy="271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CA" altLang="en-US" sz="1500" dirty="0">
                  <a:solidFill>
                    <a:srgbClr val="000000"/>
                  </a:solidFill>
                  <a:latin typeface="Symbol" panose="05050102010706020507" pitchFamily="18" charset="2"/>
                </a:rPr>
                <a:t>¢</a:t>
              </a:r>
              <a:endParaRPr lang="en-CA" altLang="en-US" dirty="0">
                <a:latin typeface="Corbel" panose="020B0503020204020204" pitchFamily="34" charset="0"/>
              </a:endParaRPr>
            </a:p>
          </p:txBody>
        </p:sp>
        <p:sp>
          <p:nvSpPr>
            <p:cNvPr id="15404" name="Freeform 42"/>
            <p:cNvSpPr>
              <a:spLocks/>
            </p:cNvSpPr>
            <p:nvPr/>
          </p:nvSpPr>
          <p:spPr bwMode="auto">
            <a:xfrm>
              <a:off x="5146675" y="3594100"/>
              <a:ext cx="42863" cy="42862"/>
            </a:xfrm>
            <a:custGeom>
              <a:avLst/>
              <a:gdLst>
                <a:gd name="T0" fmla="*/ 32763210 w 27"/>
                <a:gd name="T1" fmla="*/ 32760858 h 27"/>
                <a:gd name="T2" fmla="*/ 32763210 w 27"/>
                <a:gd name="T3" fmla="*/ 0 h 27"/>
                <a:gd name="T4" fmla="*/ 0 w 27"/>
                <a:gd name="T5" fmla="*/ 0 h 27"/>
                <a:gd name="T6" fmla="*/ 0 w 27"/>
                <a:gd name="T7" fmla="*/ 32760858 h 27"/>
                <a:gd name="T8" fmla="*/ 0 w 27"/>
                <a:gd name="T9" fmla="*/ 68042637 h 27"/>
                <a:gd name="T10" fmla="*/ 32763210 w 27"/>
                <a:gd name="T11" fmla="*/ 68042637 h 27"/>
                <a:gd name="T12" fmla="*/ 68045812 w 27"/>
                <a:gd name="T13" fmla="*/ 68042637 h 27"/>
                <a:gd name="T14" fmla="*/ 68045812 w 27"/>
                <a:gd name="T15" fmla="*/ 32760858 h 27"/>
                <a:gd name="T16" fmla="*/ 68045812 w 27"/>
                <a:gd name="T17" fmla="*/ 0 h 27"/>
                <a:gd name="T18" fmla="*/ 32763210 w 27"/>
                <a:gd name="T19" fmla="*/ 0 h 27"/>
                <a:gd name="T20" fmla="*/ 32763210 w 27"/>
                <a:gd name="T21" fmla="*/ 32760858 h 2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7"/>
                <a:gd name="T34" fmla="*/ 0 h 27"/>
                <a:gd name="T35" fmla="*/ 27 w 27"/>
                <a:gd name="T36" fmla="*/ 27 h 2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7" h="27">
                  <a:moveTo>
                    <a:pt x="13" y="13"/>
                  </a:moveTo>
                  <a:lnTo>
                    <a:pt x="13" y="0"/>
                  </a:lnTo>
                  <a:lnTo>
                    <a:pt x="0" y="0"/>
                  </a:lnTo>
                  <a:lnTo>
                    <a:pt x="0" y="13"/>
                  </a:lnTo>
                  <a:lnTo>
                    <a:pt x="0" y="27"/>
                  </a:lnTo>
                  <a:lnTo>
                    <a:pt x="13" y="27"/>
                  </a:lnTo>
                  <a:lnTo>
                    <a:pt x="27" y="27"/>
                  </a:lnTo>
                  <a:lnTo>
                    <a:pt x="27" y="13"/>
                  </a:lnTo>
                  <a:lnTo>
                    <a:pt x="27" y="0"/>
                  </a:lnTo>
                  <a:lnTo>
                    <a:pt x="13" y="0"/>
                  </a:lnTo>
                  <a:lnTo>
                    <a:pt x="13" y="13"/>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44" name="Freeform 43"/>
            <p:cNvSpPr>
              <a:spLocks/>
            </p:cNvSpPr>
            <p:nvPr/>
          </p:nvSpPr>
          <p:spPr bwMode="auto">
            <a:xfrm>
              <a:off x="5126719" y="3573289"/>
              <a:ext cx="62401" cy="62730"/>
            </a:xfrm>
            <a:custGeom>
              <a:avLst/>
              <a:gdLst/>
              <a:ahLst/>
              <a:cxnLst>
                <a:cxn ang="0">
                  <a:pos x="2" y="0"/>
                </a:cxn>
                <a:cxn ang="0">
                  <a:pos x="1" y="1"/>
                </a:cxn>
                <a:cxn ang="0">
                  <a:pos x="0" y="2"/>
                </a:cxn>
                <a:cxn ang="0">
                  <a:pos x="1" y="2"/>
                </a:cxn>
                <a:cxn ang="0">
                  <a:pos x="2" y="3"/>
                </a:cxn>
                <a:cxn ang="0">
                  <a:pos x="2" y="2"/>
                </a:cxn>
                <a:cxn ang="0">
                  <a:pos x="3" y="2"/>
                </a:cxn>
                <a:cxn ang="0">
                  <a:pos x="2" y="1"/>
                </a:cxn>
                <a:cxn ang="0">
                  <a:pos x="2" y="0"/>
                </a:cxn>
              </a:cxnLst>
              <a:rect l="0" t="0" r="r" b="b"/>
              <a:pathLst>
                <a:path w="3" h="3">
                  <a:moveTo>
                    <a:pt x="2" y="0"/>
                  </a:moveTo>
                  <a:lnTo>
                    <a:pt x="1" y="1"/>
                  </a:lnTo>
                  <a:lnTo>
                    <a:pt x="0" y="2"/>
                  </a:lnTo>
                  <a:lnTo>
                    <a:pt x="1" y="2"/>
                  </a:lnTo>
                  <a:lnTo>
                    <a:pt x="2" y="3"/>
                  </a:lnTo>
                  <a:lnTo>
                    <a:pt x="2" y="2"/>
                  </a:lnTo>
                  <a:lnTo>
                    <a:pt x="3" y="2"/>
                  </a:lnTo>
                  <a:lnTo>
                    <a:pt x="2" y="1"/>
                  </a:lnTo>
                  <a:lnTo>
                    <a:pt x="2" y="0"/>
                  </a:lnTo>
                </a:path>
              </a:pathLst>
            </a:custGeom>
            <a:solidFill>
              <a:schemeClr val="accent1">
                <a:lumMod val="75000"/>
              </a:schemeClr>
            </a:solidFill>
            <a:ln w="20638">
              <a:solidFill>
                <a:schemeClr val="accent1">
                  <a:lumMod val="75000"/>
                </a:schemeClr>
              </a:solidFill>
              <a:prstDash val="solid"/>
              <a:round/>
              <a:headEnd/>
              <a:tailEnd/>
            </a:ln>
          </p:spPr>
          <p:txBody>
            <a:bodyPr/>
            <a:lstStyle/>
            <a:p>
              <a:pPr fontAlgn="auto">
                <a:spcBef>
                  <a:spcPts val="0"/>
                </a:spcBef>
                <a:spcAft>
                  <a:spcPts val="0"/>
                </a:spcAft>
                <a:defRPr/>
              </a:pPr>
              <a:endParaRPr lang="en-US" dirty="0">
                <a:latin typeface="+mn-lt"/>
              </a:endParaRPr>
            </a:p>
          </p:txBody>
        </p:sp>
        <p:sp>
          <p:nvSpPr>
            <p:cNvPr id="15406" name="Freeform 44"/>
            <p:cNvSpPr>
              <a:spLocks/>
            </p:cNvSpPr>
            <p:nvPr/>
          </p:nvSpPr>
          <p:spPr bwMode="auto">
            <a:xfrm>
              <a:off x="6400800" y="3594100"/>
              <a:ext cx="42863" cy="42862"/>
            </a:xfrm>
            <a:custGeom>
              <a:avLst/>
              <a:gdLst>
                <a:gd name="T0" fmla="*/ 35282602 w 27"/>
                <a:gd name="T1" fmla="*/ 32760858 h 27"/>
                <a:gd name="T2" fmla="*/ 35282602 w 27"/>
                <a:gd name="T3" fmla="*/ 0 h 27"/>
                <a:gd name="T4" fmla="*/ 0 w 27"/>
                <a:gd name="T5" fmla="*/ 0 h 27"/>
                <a:gd name="T6" fmla="*/ 0 w 27"/>
                <a:gd name="T7" fmla="*/ 32760858 h 27"/>
                <a:gd name="T8" fmla="*/ 0 w 27"/>
                <a:gd name="T9" fmla="*/ 68042637 h 27"/>
                <a:gd name="T10" fmla="*/ 35282602 w 27"/>
                <a:gd name="T11" fmla="*/ 68042637 h 27"/>
                <a:gd name="T12" fmla="*/ 68045812 w 27"/>
                <a:gd name="T13" fmla="*/ 68042637 h 27"/>
                <a:gd name="T14" fmla="*/ 68045812 w 27"/>
                <a:gd name="T15" fmla="*/ 32760858 h 27"/>
                <a:gd name="T16" fmla="*/ 68045812 w 27"/>
                <a:gd name="T17" fmla="*/ 0 h 27"/>
                <a:gd name="T18" fmla="*/ 35282602 w 27"/>
                <a:gd name="T19" fmla="*/ 0 h 27"/>
                <a:gd name="T20" fmla="*/ 35282602 w 27"/>
                <a:gd name="T21" fmla="*/ 32760858 h 2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7"/>
                <a:gd name="T34" fmla="*/ 0 h 27"/>
                <a:gd name="T35" fmla="*/ 27 w 27"/>
                <a:gd name="T36" fmla="*/ 27 h 2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7" h="27">
                  <a:moveTo>
                    <a:pt x="14" y="13"/>
                  </a:moveTo>
                  <a:lnTo>
                    <a:pt x="14" y="0"/>
                  </a:lnTo>
                  <a:lnTo>
                    <a:pt x="0" y="0"/>
                  </a:lnTo>
                  <a:lnTo>
                    <a:pt x="0" y="13"/>
                  </a:lnTo>
                  <a:lnTo>
                    <a:pt x="0" y="27"/>
                  </a:lnTo>
                  <a:lnTo>
                    <a:pt x="14" y="27"/>
                  </a:lnTo>
                  <a:lnTo>
                    <a:pt x="27" y="27"/>
                  </a:lnTo>
                  <a:lnTo>
                    <a:pt x="27" y="13"/>
                  </a:lnTo>
                  <a:lnTo>
                    <a:pt x="27" y="0"/>
                  </a:lnTo>
                  <a:lnTo>
                    <a:pt x="14" y="0"/>
                  </a:lnTo>
                  <a:lnTo>
                    <a:pt x="14" y="13"/>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46" name="Freeform 45"/>
            <p:cNvSpPr>
              <a:spLocks/>
            </p:cNvSpPr>
            <p:nvPr/>
          </p:nvSpPr>
          <p:spPr bwMode="auto">
            <a:xfrm>
              <a:off x="6379548" y="3573289"/>
              <a:ext cx="64801" cy="62730"/>
            </a:xfrm>
            <a:custGeom>
              <a:avLst/>
              <a:gdLst/>
              <a:ahLst/>
              <a:cxnLst>
                <a:cxn ang="0">
                  <a:pos x="2" y="0"/>
                </a:cxn>
                <a:cxn ang="0">
                  <a:pos x="1" y="1"/>
                </a:cxn>
                <a:cxn ang="0">
                  <a:pos x="0" y="2"/>
                </a:cxn>
                <a:cxn ang="0">
                  <a:pos x="1" y="2"/>
                </a:cxn>
                <a:cxn ang="0">
                  <a:pos x="2" y="3"/>
                </a:cxn>
                <a:cxn ang="0">
                  <a:pos x="2" y="2"/>
                </a:cxn>
                <a:cxn ang="0">
                  <a:pos x="3" y="2"/>
                </a:cxn>
                <a:cxn ang="0">
                  <a:pos x="2" y="1"/>
                </a:cxn>
                <a:cxn ang="0">
                  <a:pos x="2" y="0"/>
                </a:cxn>
              </a:cxnLst>
              <a:rect l="0" t="0" r="r" b="b"/>
              <a:pathLst>
                <a:path w="3" h="3">
                  <a:moveTo>
                    <a:pt x="2" y="0"/>
                  </a:moveTo>
                  <a:lnTo>
                    <a:pt x="1" y="1"/>
                  </a:lnTo>
                  <a:lnTo>
                    <a:pt x="0" y="2"/>
                  </a:lnTo>
                  <a:lnTo>
                    <a:pt x="1" y="2"/>
                  </a:lnTo>
                  <a:lnTo>
                    <a:pt x="2" y="3"/>
                  </a:lnTo>
                  <a:lnTo>
                    <a:pt x="2" y="2"/>
                  </a:lnTo>
                  <a:lnTo>
                    <a:pt x="3" y="2"/>
                  </a:lnTo>
                  <a:lnTo>
                    <a:pt x="2" y="1"/>
                  </a:lnTo>
                  <a:lnTo>
                    <a:pt x="2" y="0"/>
                  </a:lnTo>
                </a:path>
              </a:pathLst>
            </a:custGeom>
            <a:solidFill>
              <a:schemeClr val="accent1">
                <a:lumMod val="75000"/>
              </a:schemeClr>
            </a:solidFill>
            <a:ln w="20638">
              <a:solidFill>
                <a:schemeClr val="accent1">
                  <a:lumMod val="75000"/>
                </a:schemeClr>
              </a:solidFill>
              <a:prstDash val="solid"/>
              <a:round/>
              <a:headEnd/>
              <a:tailEnd/>
            </a:ln>
          </p:spPr>
          <p:txBody>
            <a:bodyPr/>
            <a:lstStyle/>
            <a:p>
              <a:pPr fontAlgn="auto">
                <a:spcBef>
                  <a:spcPts val="0"/>
                </a:spcBef>
                <a:spcAft>
                  <a:spcPts val="0"/>
                </a:spcAft>
                <a:defRPr/>
              </a:pPr>
              <a:endParaRPr lang="en-US" dirty="0">
                <a:latin typeface="+mn-lt"/>
              </a:endParaRPr>
            </a:p>
          </p:txBody>
        </p:sp>
        <p:sp>
          <p:nvSpPr>
            <p:cNvPr id="15408" name="Freeform 46"/>
            <p:cNvSpPr>
              <a:spLocks/>
            </p:cNvSpPr>
            <p:nvPr/>
          </p:nvSpPr>
          <p:spPr bwMode="auto">
            <a:xfrm>
              <a:off x="5816600" y="5413375"/>
              <a:ext cx="41275" cy="42862"/>
            </a:xfrm>
            <a:custGeom>
              <a:avLst/>
              <a:gdLst>
                <a:gd name="T0" fmla="*/ 32762828 w 26"/>
                <a:gd name="T1" fmla="*/ 32760858 h 27"/>
                <a:gd name="T2" fmla="*/ 32762828 w 26"/>
                <a:gd name="T3" fmla="*/ 0 h 27"/>
                <a:gd name="T4" fmla="*/ 0 w 26"/>
                <a:gd name="T5" fmla="*/ 0 h 27"/>
                <a:gd name="T6" fmla="*/ 0 w 26"/>
                <a:gd name="T7" fmla="*/ 32760858 h 27"/>
                <a:gd name="T8" fmla="*/ 0 w 26"/>
                <a:gd name="T9" fmla="*/ 68042637 h 27"/>
                <a:gd name="T10" fmla="*/ 32762828 w 26"/>
                <a:gd name="T11" fmla="*/ 68042637 h 27"/>
                <a:gd name="T12" fmla="*/ 65524068 w 26"/>
                <a:gd name="T13" fmla="*/ 68042637 h 27"/>
                <a:gd name="T14" fmla="*/ 65524068 w 26"/>
                <a:gd name="T15" fmla="*/ 32760858 h 27"/>
                <a:gd name="T16" fmla="*/ 65524068 w 26"/>
                <a:gd name="T17" fmla="*/ 0 h 27"/>
                <a:gd name="T18" fmla="*/ 32762828 w 26"/>
                <a:gd name="T19" fmla="*/ 0 h 27"/>
                <a:gd name="T20" fmla="*/ 32762828 w 26"/>
                <a:gd name="T21" fmla="*/ 32760858 h 2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
                <a:gd name="T34" fmla="*/ 0 h 27"/>
                <a:gd name="T35" fmla="*/ 26 w 26"/>
                <a:gd name="T36" fmla="*/ 27 h 2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 h="27">
                  <a:moveTo>
                    <a:pt x="13" y="13"/>
                  </a:moveTo>
                  <a:lnTo>
                    <a:pt x="13" y="0"/>
                  </a:lnTo>
                  <a:lnTo>
                    <a:pt x="0" y="0"/>
                  </a:lnTo>
                  <a:lnTo>
                    <a:pt x="0" y="13"/>
                  </a:lnTo>
                  <a:lnTo>
                    <a:pt x="0" y="27"/>
                  </a:lnTo>
                  <a:lnTo>
                    <a:pt x="13" y="27"/>
                  </a:lnTo>
                  <a:lnTo>
                    <a:pt x="26" y="27"/>
                  </a:lnTo>
                  <a:lnTo>
                    <a:pt x="26" y="13"/>
                  </a:lnTo>
                  <a:lnTo>
                    <a:pt x="26" y="0"/>
                  </a:lnTo>
                  <a:lnTo>
                    <a:pt x="13" y="0"/>
                  </a:lnTo>
                  <a:lnTo>
                    <a:pt x="13" y="13"/>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48" name="Freeform 47"/>
            <p:cNvSpPr>
              <a:spLocks/>
            </p:cNvSpPr>
            <p:nvPr/>
          </p:nvSpPr>
          <p:spPr bwMode="auto">
            <a:xfrm>
              <a:off x="5815534" y="5413400"/>
              <a:ext cx="62401" cy="62730"/>
            </a:xfrm>
            <a:custGeom>
              <a:avLst/>
              <a:gdLst/>
              <a:ahLst/>
              <a:cxnLst>
                <a:cxn ang="0">
                  <a:pos x="2" y="0"/>
                </a:cxn>
                <a:cxn ang="0">
                  <a:pos x="1" y="1"/>
                </a:cxn>
                <a:cxn ang="0">
                  <a:pos x="0" y="2"/>
                </a:cxn>
                <a:cxn ang="0">
                  <a:pos x="1" y="2"/>
                </a:cxn>
                <a:cxn ang="0">
                  <a:pos x="2" y="3"/>
                </a:cxn>
                <a:cxn ang="0">
                  <a:pos x="2" y="2"/>
                </a:cxn>
                <a:cxn ang="0">
                  <a:pos x="3" y="2"/>
                </a:cxn>
                <a:cxn ang="0">
                  <a:pos x="2" y="1"/>
                </a:cxn>
                <a:cxn ang="0">
                  <a:pos x="2" y="0"/>
                </a:cxn>
              </a:cxnLst>
              <a:rect l="0" t="0" r="r" b="b"/>
              <a:pathLst>
                <a:path w="3" h="3">
                  <a:moveTo>
                    <a:pt x="2" y="0"/>
                  </a:moveTo>
                  <a:lnTo>
                    <a:pt x="1" y="1"/>
                  </a:lnTo>
                  <a:lnTo>
                    <a:pt x="0" y="2"/>
                  </a:lnTo>
                  <a:lnTo>
                    <a:pt x="1" y="2"/>
                  </a:lnTo>
                  <a:lnTo>
                    <a:pt x="2" y="3"/>
                  </a:lnTo>
                  <a:lnTo>
                    <a:pt x="2" y="2"/>
                  </a:lnTo>
                  <a:lnTo>
                    <a:pt x="3" y="2"/>
                  </a:lnTo>
                  <a:lnTo>
                    <a:pt x="2" y="1"/>
                  </a:lnTo>
                  <a:lnTo>
                    <a:pt x="2" y="0"/>
                  </a:lnTo>
                </a:path>
              </a:pathLst>
            </a:custGeom>
            <a:solidFill>
              <a:schemeClr val="accent1">
                <a:lumMod val="75000"/>
              </a:schemeClr>
            </a:solidFill>
            <a:ln w="20638">
              <a:solidFill>
                <a:schemeClr val="accent1">
                  <a:lumMod val="75000"/>
                </a:schemeClr>
              </a:solidFill>
              <a:prstDash val="solid"/>
              <a:round/>
              <a:headEnd/>
              <a:tailEnd/>
            </a:ln>
          </p:spPr>
          <p:txBody>
            <a:bodyPr/>
            <a:lstStyle/>
            <a:p>
              <a:pPr fontAlgn="auto">
                <a:spcBef>
                  <a:spcPts val="0"/>
                </a:spcBef>
                <a:spcAft>
                  <a:spcPts val="0"/>
                </a:spcAft>
                <a:defRPr/>
              </a:pPr>
              <a:endParaRPr lang="en-US" dirty="0">
                <a:latin typeface="+mn-lt"/>
              </a:endParaRPr>
            </a:p>
          </p:txBody>
        </p:sp>
        <p:sp>
          <p:nvSpPr>
            <p:cNvPr id="15410" name="Freeform 48"/>
            <p:cNvSpPr>
              <a:spLocks/>
            </p:cNvSpPr>
            <p:nvPr/>
          </p:nvSpPr>
          <p:spPr bwMode="auto">
            <a:xfrm>
              <a:off x="2554288" y="5413375"/>
              <a:ext cx="41275" cy="42862"/>
            </a:xfrm>
            <a:custGeom>
              <a:avLst/>
              <a:gdLst>
                <a:gd name="T0" fmla="*/ 32762828 w 26"/>
                <a:gd name="T1" fmla="*/ 32760858 h 27"/>
                <a:gd name="T2" fmla="*/ 32762828 w 26"/>
                <a:gd name="T3" fmla="*/ 0 h 27"/>
                <a:gd name="T4" fmla="*/ 0 w 26"/>
                <a:gd name="T5" fmla="*/ 0 h 27"/>
                <a:gd name="T6" fmla="*/ 0 w 26"/>
                <a:gd name="T7" fmla="*/ 32760858 h 27"/>
                <a:gd name="T8" fmla="*/ 0 w 26"/>
                <a:gd name="T9" fmla="*/ 68042637 h 27"/>
                <a:gd name="T10" fmla="*/ 32762828 w 26"/>
                <a:gd name="T11" fmla="*/ 68042637 h 27"/>
                <a:gd name="T12" fmla="*/ 65524068 w 26"/>
                <a:gd name="T13" fmla="*/ 68042637 h 27"/>
                <a:gd name="T14" fmla="*/ 65524068 w 26"/>
                <a:gd name="T15" fmla="*/ 32760858 h 27"/>
                <a:gd name="T16" fmla="*/ 65524068 w 26"/>
                <a:gd name="T17" fmla="*/ 0 h 27"/>
                <a:gd name="T18" fmla="*/ 32762828 w 26"/>
                <a:gd name="T19" fmla="*/ 0 h 27"/>
                <a:gd name="T20" fmla="*/ 32762828 w 26"/>
                <a:gd name="T21" fmla="*/ 32760858 h 2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
                <a:gd name="T34" fmla="*/ 0 h 27"/>
                <a:gd name="T35" fmla="*/ 26 w 26"/>
                <a:gd name="T36" fmla="*/ 27 h 2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 h="27">
                  <a:moveTo>
                    <a:pt x="13" y="13"/>
                  </a:moveTo>
                  <a:lnTo>
                    <a:pt x="13" y="0"/>
                  </a:lnTo>
                  <a:lnTo>
                    <a:pt x="0" y="0"/>
                  </a:lnTo>
                  <a:lnTo>
                    <a:pt x="0" y="13"/>
                  </a:lnTo>
                  <a:lnTo>
                    <a:pt x="0" y="27"/>
                  </a:lnTo>
                  <a:lnTo>
                    <a:pt x="13" y="27"/>
                  </a:lnTo>
                  <a:lnTo>
                    <a:pt x="26" y="27"/>
                  </a:lnTo>
                  <a:lnTo>
                    <a:pt x="26" y="13"/>
                  </a:lnTo>
                  <a:lnTo>
                    <a:pt x="26" y="0"/>
                  </a:lnTo>
                  <a:lnTo>
                    <a:pt x="13" y="0"/>
                  </a:lnTo>
                  <a:lnTo>
                    <a:pt x="13" y="13"/>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50" name="Freeform 49"/>
            <p:cNvSpPr>
              <a:spLocks/>
            </p:cNvSpPr>
            <p:nvPr/>
          </p:nvSpPr>
          <p:spPr bwMode="auto">
            <a:xfrm>
              <a:off x="2534658" y="5413400"/>
              <a:ext cx="60001" cy="62730"/>
            </a:xfrm>
            <a:custGeom>
              <a:avLst/>
              <a:gdLst/>
              <a:ahLst/>
              <a:cxnLst>
                <a:cxn ang="0">
                  <a:pos x="2" y="0"/>
                </a:cxn>
                <a:cxn ang="0">
                  <a:pos x="1" y="1"/>
                </a:cxn>
                <a:cxn ang="0">
                  <a:pos x="0" y="2"/>
                </a:cxn>
                <a:cxn ang="0">
                  <a:pos x="1" y="2"/>
                </a:cxn>
                <a:cxn ang="0">
                  <a:pos x="2" y="3"/>
                </a:cxn>
                <a:cxn ang="0">
                  <a:pos x="2" y="2"/>
                </a:cxn>
                <a:cxn ang="0">
                  <a:pos x="3" y="2"/>
                </a:cxn>
                <a:cxn ang="0">
                  <a:pos x="2" y="1"/>
                </a:cxn>
                <a:cxn ang="0">
                  <a:pos x="2" y="0"/>
                </a:cxn>
              </a:cxnLst>
              <a:rect l="0" t="0" r="r" b="b"/>
              <a:pathLst>
                <a:path w="3" h="3">
                  <a:moveTo>
                    <a:pt x="2" y="0"/>
                  </a:moveTo>
                  <a:lnTo>
                    <a:pt x="1" y="1"/>
                  </a:lnTo>
                  <a:lnTo>
                    <a:pt x="0" y="2"/>
                  </a:lnTo>
                  <a:lnTo>
                    <a:pt x="1" y="2"/>
                  </a:lnTo>
                  <a:lnTo>
                    <a:pt x="2" y="3"/>
                  </a:lnTo>
                  <a:lnTo>
                    <a:pt x="2" y="2"/>
                  </a:lnTo>
                  <a:lnTo>
                    <a:pt x="3" y="2"/>
                  </a:lnTo>
                  <a:lnTo>
                    <a:pt x="2" y="1"/>
                  </a:lnTo>
                  <a:lnTo>
                    <a:pt x="2" y="0"/>
                  </a:lnTo>
                </a:path>
              </a:pathLst>
            </a:custGeom>
            <a:solidFill>
              <a:schemeClr val="accent1">
                <a:lumMod val="75000"/>
              </a:schemeClr>
            </a:solidFill>
            <a:ln w="20638">
              <a:solidFill>
                <a:schemeClr val="accent1">
                  <a:lumMod val="75000"/>
                </a:schemeClr>
              </a:solidFill>
              <a:prstDash val="solid"/>
              <a:round/>
              <a:headEnd/>
              <a:tailEnd/>
            </a:ln>
          </p:spPr>
          <p:txBody>
            <a:bodyPr/>
            <a:lstStyle/>
            <a:p>
              <a:pPr fontAlgn="auto">
                <a:spcBef>
                  <a:spcPts val="0"/>
                </a:spcBef>
                <a:spcAft>
                  <a:spcPts val="0"/>
                </a:spcAft>
                <a:defRPr/>
              </a:pPr>
              <a:endParaRPr lang="en-US" dirty="0">
                <a:latin typeface="+mn-lt"/>
              </a:endParaRPr>
            </a:p>
          </p:txBody>
        </p:sp>
        <p:sp>
          <p:nvSpPr>
            <p:cNvPr id="15412" name="Freeform 50"/>
            <p:cNvSpPr>
              <a:spLocks/>
            </p:cNvSpPr>
            <p:nvPr/>
          </p:nvSpPr>
          <p:spPr bwMode="auto">
            <a:xfrm>
              <a:off x="3224213" y="3594100"/>
              <a:ext cx="41275" cy="42862"/>
            </a:xfrm>
            <a:custGeom>
              <a:avLst/>
              <a:gdLst>
                <a:gd name="T0" fmla="*/ 32762828 w 26"/>
                <a:gd name="T1" fmla="*/ 32760858 h 27"/>
                <a:gd name="T2" fmla="*/ 32762828 w 26"/>
                <a:gd name="T3" fmla="*/ 0 h 27"/>
                <a:gd name="T4" fmla="*/ 0 w 26"/>
                <a:gd name="T5" fmla="*/ 0 h 27"/>
                <a:gd name="T6" fmla="*/ 0 w 26"/>
                <a:gd name="T7" fmla="*/ 32760858 h 27"/>
                <a:gd name="T8" fmla="*/ 0 w 26"/>
                <a:gd name="T9" fmla="*/ 68042637 h 27"/>
                <a:gd name="T10" fmla="*/ 32762828 w 26"/>
                <a:gd name="T11" fmla="*/ 68042637 h 27"/>
                <a:gd name="T12" fmla="*/ 65524068 w 26"/>
                <a:gd name="T13" fmla="*/ 68042637 h 27"/>
                <a:gd name="T14" fmla="*/ 65524068 w 26"/>
                <a:gd name="T15" fmla="*/ 32760858 h 27"/>
                <a:gd name="T16" fmla="*/ 65524068 w 26"/>
                <a:gd name="T17" fmla="*/ 0 h 27"/>
                <a:gd name="T18" fmla="*/ 32762828 w 26"/>
                <a:gd name="T19" fmla="*/ 0 h 27"/>
                <a:gd name="T20" fmla="*/ 32762828 w 26"/>
                <a:gd name="T21" fmla="*/ 32760858 h 2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
                <a:gd name="T34" fmla="*/ 0 h 27"/>
                <a:gd name="T35" fmla="*/ 26 w 26"/>
                <a:gd name="T36" fmla="*/ 27 h 2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 h="27">
                  <a:moveTo>
                    <a:pt x="13" y="13"/>
                  </a:moveTo>
                  <a:lnTo>
                    <a:pt x="13" y="0"/>
                  </a:lnTo>
                  <a:lnTo>
                    <a:pt x="0" y="0"/>
                  </a:lnTo>
                  <a:lnTo>
                    <a:pt x="0" y="13"/>
                  </a:lnTo>
                  <a:lnTo>
                    <a:pt x="0" y="27"/>
                  </a:lnTo>
                  <a:lnTo>
                    <a:pt x="13" y="27"/>
                  </a:lnTo>
                  <a:lnTo>
                    <a:pt x="26" y="27"/>
                  </a:lnTo>
                  <a:lnTo>
                    <a:pt x="26" y="13"/>
                  </a:lnTo>
                  <a:lnTo>
                    <a:pt x="26" y="0"/>
                  </a:lnTo>
                  <a:lnTo>
                    <a:pt x="13" y="0"/>
                  </a:lnTo>
                  <a:lnTo>
                    <a:pt x="13" y="13"/>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52" name="Freeform 51"/>
            <p:cNvSpPr>
              <a:spLocks/>
            </p:cNvSpPr>
            <p:nvPr/>
          </p:nvSpPr>
          <p:spPr bwMode="auto">
            <a:xfrm>
              <a:off x="3201874" y="3573289"/>
              <a:ext cx="64801" cy="62730"/>
            </a:xfrm>
            <a:custGeom>
              <a:avLst/>
              <a:gdLst/>
              <a:ahLst/>
              <a:cxnLst>
                <a:cxn ang="0">
                  <a:pos x="2" y="0"/>
                </a:cxn>
                <a:cxn ang="0">
                  <a:pos x="1" y="1"/>
                </a:cxn>
                <a:cxn ang="0">
                  <a:pos x="0" y="2"/>
                </a:cxn>
                <a:cxn ang="0">
                  <a:pos x="1" y="2"/>
                </a:cxn>
                <a:cxn ang="0">
                  <a:pos x="2" y="3"/>
                </a:cxn>
                <a:cxn ang="0">
                  <a:pos x="2" y="2"/>
                </a:cxn>
                <a:cxn ang="0">
                  <a:pos x="3" y="2"/>
                </a:cxn>
                <a:cxn ang="0">
                  <a:pos x="2" y="1"/>
                </a:cxn>
                <a:cxn ang="0">
                  <a:pos x="2" y="0"/>
                </a:cxn>
              </a:cxnLst>
              <a:rect l="0" t="0" r="r" b="b"/>
              <a:pathLst>
                <a:path w="3" h="3">
                  <a:moveTo>
                    <a:pt x="2" y="0"/>
                  </a:moveTo>
                  <a:lnTo>
                    <a:pt x="1" y="1"/>
                  </a:lnTo>
                  <a:lnTo>
                    <a:pt x="0" y="2"/>
                  </a:lnTo>
                  <a:lnTo>
                    <a:pt x="1" y="2"/>
                  </a:lnTo>
                  <a:lnTo>
                    <a:pt x="2" y="3"/>
                  </a:lnTo>
                  <a:lnTo>
                    <a:pt x="2" y="2"/>
                  </a:lnTo>
                  <a:lnTo>
                    <a:pt x="3" y="2"/>
                  </a:lnTo>
                  <a:lnTo>
                    <a:pt x="2" y="1"/>
                  </a:lnTo>
                  <a:lnTo>
                    <a:pt x="2" y="0"/>
                  </a:lnTo>
                </a:path>
              </a:pathLst>
            </a:custGeom>
            <a:solidFill>
              <a:schemeClr val="accent1">
                <a:lumMod val="75000"/>
              </a:schemeClr>
            </a:solidFill>
            <a:ln w="20638">
              <a:solidFill>
                <a:schemeClr val="accent1">
                  <a:lumMod val="75000"/>
                </a:schemeClr>
              </a:solidFill>
              <a:prstDash val="solid"/>
              <a:round/>
              <a:headEnd/>
              <a:tailEnd/>
            </a:ln>
          </p:spPr>
          <p:txBody>
            <a:bodyPr/>
            <a:lstStyle/>
            <a:p>
              <a:pPr fontAlgn="auto">
                <a:spcBef>
                  <a:spcPts val="0"/>
                </a:spcBef>
                <a:spcAft>
                  <a:spcPts val="0"/>
                </a:spcAft>
                <a:defRPr/>
              </a:pPr>
              <a:endParaRPr lang="en-US" dirty="0">
                <a:latin typeface="+mn-lt"/>
              </a:endParaRPr>
            </a:p>
          </p:txBody>
        </p:sp>
        <p:sp>
          <p:nvSpPr>
            <p:cNvPr id="15414" name="Freeform 52"/>
            <p:cNvSpPr>
              <a:spLocks/>
            </p:cNvSpPr>
            <p:nvPr/>
          </p:nvSpPr>
          <p:spPr bwMode="auto">
            <a:xfrm>
              <a:off x="1968500" y="3594100"/>
              <a:ext cx="42863" cy="42862"/>
            </a:xfrm>
            <a:custGeom>
              <a:avLst/>
              <a:gdLst>
                <a:gd name="T0" fmla="*/ 35282602 w 27"/>
                <a:gd name="T1" fmla="*/ 32760858 h 27"/>
                <a:gd name="T2" fmla="*/ 35282602 w 27"/>
                <a:gd name="T3" fmla="*/ 0 h 27"/>
                <a:gd name="T4" fmla="*/ 0 w 27"/>
                <a:gd name="T5" fmla="*/ 0 h 27"/>
                <a:gd name="T6" fmla="*/ 0 w 27"/>
                <a:gd name="T7" fmla="*/ 32760858 h 27"/>
                <a:gd name="T8" fmla="*/ 0 w 27"/>
                <a:gd name="T9" fmla="*/ 68042637 h 27"/>
                <a:gd name="T10" fmla="*/ 35282602 w 27"/>
                <a:gd name="T11" fmla="*/ 68042637 h 27"/>
                <a:gd name="T12" fmla="*/ 68045812 w 27"/>
                <a:gd name="T13" fmla="*/ 68042637 h 27"/>
                <a:gd name="T14" fmla="*/ 68045812 w 27"/>
                <a:gd name="T15" fmla="*/ 32760858 h 27"/>
                <a:gd name="T16" fmla="*/ 68045812 w 27"/>
                <a:gd name="T17" fmla="*/ 0 h 27"/>
                <a:gd name="T18" fmla="*/ 35282602 w 27"/>
                <a:gd name="T19" fmla="*/ 0 h 27"/>
                <a:gd name="T20" fmla="*/ 35282602 w 27"/>
                <a:gd name="T21" fmla="*/ 32760858 h 2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7"/>
                <a:gd name="T34" fmla="*/ 0 h 27"/>
                <a:gd name="T35" fmla="*/ 27 w 27"/>
                <a:gd name="T36" fmla="*/ 27 h 2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7" h="27">
                  <a:moveTo>
                    <a:pt x="14" y="13"/>
                  </a:moveTo>
                  <a:lnTo>
                    <a:pt x="14" y="0"/>
                  </a:lnTo>
                  <a:lnTo>
                    <a:pt x="0" y="0"/>
                  </a:lnTo>
                  <a:lnTo>
                    <a:pt x="0" y="13"/>
                  </a:lnTo>
                  <a:lnTo>
                    <a:pt x="0" y="27"/>
                  </a:lnTo>
                  <a:lnTo>
                    <a:pt x="14" y="27"/>
                  </a:lnTo>
                  <a:lnTo>
                    <a:pt x="27" y="27"/>
                  </a:lnTo>
                  <a:lnTo>
                    <a:pt x="27" y="13"/>
                  </a:lnTo>
                  <a:lnTo>
                    <a:pt x="27" y="0"/>
                  </a:lnTo>
                  <a:lnTo>
                    <a:pt x="14" y="0"/>
                  </a:lnTo>
                  <a:lnTo>
                    <a:pt x="14" y="13"/>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ltLang="en-US" dirty="0"/>
            </a:p>
          </p:txBody>
        </p:sp>
        <p:sp>
          <p:nvSpPr>
            <p:cNvPr id="54" name="Freeform 53"/>
            <p:cNvSpPr>
              <a:spLocks/>
            </p:cNvSpPr>
            <p:nvPr/>
          </p:nvSpPr>
          <p:spPr bwMode="auto">
            <a:xfrm>
              <a:off x="1949045" y="3573289"/>
              <a:ext cx="62401" cy="62730"/>
            </a:xfrm>
            <a:custGeom>
              <a:avLst/>
              <a:gdLst/>
              <a:ahLst/>
              <a:cxnLst>
                <a:cxn ang="0">
                  <a:pos x="2" y="0"/>
                </a:cxn>
                <a:cxn ang="0">
                  <a:pos x="1" y="1"/>
                </a:cxn>
                <a:cxn ang="0">
                  <a:pos x="0" y="2"/>
                </a:cxn>
                <a:cxn ang="0">
                  <a:pos x="1" y="2"/>
                </a:cxn>
                <a:cxn ang="0">
                  <a:pos x="2" y="3"/>
                </a:cxn>
                <a:cxn ang="0">
                  <a:pos x="2" y="2"/>
                </a:cxn>
                <a:cxn ang="0">
                  <a:pos x="3" y="2"/>
                </a:cxn>
                <a:cxn ang="0">
                  <a:pos x="2" y="1"/>
                </a:cxn>
                <a:cxn ang="0">
                  <a:pos x="2" y="0"/>
                </a:cxn>
              </a:cxnLst>
              <a:rect l="0" t="0" r="r" b="b"/>
              <a:pathLst>
                <a:path w="3" h="3">
                  <a:moveTo>
                    <a:pt x="2" y="0"/>
                  </a:moveTo>
                  <a:lnTo>
                    <a:pt x="1" y="1"/>
                  </a:lnTo>
                  <a:lnTo>
                    <a:pt x="0" y="2"/>
                  </a:lnTo>
                  <a:lnTo>
                    <a:pt x="1" y="2"/>
                  </a:lnTo>
                  <a:lnTo>
                    <a:pt x="2" y="3"/>
                  </a:lnTo>
                  <a:lnTo>
                    <a:pt x="2" y="2"/>
                  </a:lnTo>
                  <a:lnTo>
                    <a:pt x="3" y="2"/>
                  </a:lnTo>
                  <a:lnTo>
                    <a:pt x="2" y="1"/>
                  </a:lnTo>
                  <a:lnTo>
                    <a:pt x="2" y="0"/>
                  </a:lnTo>
                </a:path>
              </a:pathLst>
            </a:custGeom>
            <a:solidFill>
              <a:schemeClr val="accent1">
                <a:lumMod val="75000"/>
              </a:schemeClr>
            </a:solidFill>
            <a:ln w="20638">
              <a:solidFill>
                <a:schemeClr val="accent1">
                  <a:lumMod val="75000"/>
                </a:schemeClr>
              </a:solidFill>
              <a:prstDash val="solid"/>
              <a:round/>
              <a:headEnd/>
              <a:tailEnd/>
            </a:ln>
          </p:spPr>
          <p:txBody>
            <a:bodyPr/>
            <a:lstStyle/>
            <a:p>
              <a:pPr fontAlgn="auto">
                <a:spcBef>
                  <a:spcPts val="0"/>
                </a:spcBef>
                <a:spcAft>
                  <a:spcPts val="0"/>
                </a:spcAft>
                <a:defRPr/>
              </a:pPr>
              <a:endParaRPr lang="en-US" dirty="0">
                <a:latin typeface="+mn-lt"/>
              </a:endParaRPr>
            </a:p>
          </p:txBody>
        </p:sp>
        <p:sp>
          <p:nvSpPr>
            <p:cNvPr id="15416" name="Line 54"/>
            <p:cNvSpPr>
              <a:spLocks noChangeShapeType="1"/>
            </p:cNvSpPr>
            <p:nvPr/>
          </p:nvSpPr>
          <p:spPr bwMode="auto">
            <a:xfrm flipV="1">
              <a:off x="2381250" y="3614737"/>
              <a:ext cx="469900" cy="0"/>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56" name="Line 55"/>
            <p:cNvSpPr>
              <a:spLocks noChangeShapeType="1"/>
            </p:cNvSpPr>
            <p:nvPr/>
          </p:nvSpPr>
          <p:spPr bwMode="auto">
            <a:xfrm flipH="1">
              <a:off x="2762663" y="3615110"/>
              <a:ext cx="482412" cy="2323"/>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sp>
          <p:nvSpPr>
            <p:cNvPr id="57" name="Rectangle 56"/>
            <p:cNvSpPr>
              <a:spLocks noChangeArrowheads="1"/>
            </p:cNvSpPr>
            <p:nvPr/>
          </p:nvSpPr>
          <p:spPr bwMode="auto">
            <a:xfrm>
              <a:off x="5647530" y="3615110"/>
              <a:ext cx="376810" cy="83641"/>
            </a:xfrm>
            <a:prstGeom prst="rect">
              <a:avLst/>
            </a:prstGeom>
            <a:noFill/>
            <a:ln w="20638">
              <a:solidFill>
                <a:schemeClr val="accent1">
                  <a:lumMod val="75000"/>
                </a:schemeClr>
              </a:solidFill>
              <a:miter lim="800000"/>
              <a:headEnd/>
              <a:tailEnd/>
            </a:ln>
          </p:spPr>
          <p:txBody>
            <a:bodyPr/>
            <a:lstStyle/>
            <a:p>
              <a:pPr fontAlgn="auto">
                <a:spcBef>
                  <a:spcPts val="0"/>
                </a:spcBef>
                <a:spcAft>
                  <a:spcPts val="0"/>
                </a:spcAft>
                <a:defRPr/>
              </a:pPr>
              <a:endParaRPr lang="en-US" dirty="0">
                <a:latin typeface="+mn-lt"/>
              </a:endParaRPr>
            </a:p>
          </p:txBody>
        </p:sp>
        <p:sp>
          <p:nvSpPr>
            <p:cNvPr id="15419" name="Line 57"/>
            <p:cNvSpPr>
              <a:spLocks noChangeShapeType="1"/>
            </p:cNvSpPr>
            <p:nvPr/>
          </p:nvSpPr>
          <p:spPr bwMode="auto">
            <a:xfrm flipV="1">
              <a:off x="5664200" y="3614737"/>
              <a:ext cx="469900" cy="0"/>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dirty="0"/>
            </a:p>
          </p:txBody>
        </p:sp>
        <p:sp>
          <p:nvSpPr>
            <p:cNvPr id="59" name="Line 58"/>
            <p:cNvSpPr>
              <a:spLocks noChangeShapeType="1"/>
            </p:cNvSpPr>
            <p:nvPr/>
          </p:nvSpPr>
          <p:spPr bwMode="auto">
            <a:xfrm flipH="1">
              <a:off x="6024340" y="3615110"/>
              <a:ext cx="398409" cy="2323"/>
            </a:xfrm>
            <a:prstGeom prst="line">
              <a:avLst/>
            </a:prstGeom>
            <a:noFill/>
            <a:ln w="20638">
              <a:solidFill>
                <a:schemeClr val="accent1">
                  <a:lumMod val="75000"/>
                </a:schemeClr>
              </a:solidFill>
              <a:round/>
              <a:headEnd/>
              <a:tailEnd/>
            </a:ln>
          </p:spPr>
          <p:txBody>
            <a:bodyPr/>
            <a:lstStyle/>
            <a:p>
              <a:pPr fontAlgn="auto">
                <a:spcBef>
                  <a:spcPts val="0"/>
                </a:spcBef>
                <a:spcAft>
                  <a:spcPts val="0"/>
                </a:spcAft>
                <a:defRPr/>
              </a:pPr>
              <a:endParaRPr lang="en-US" dirty="0">
                <a:latin typeface="+mn-lt"/>
              </a:endParaRPr>
            </a:p>
          </p:txBody>
        </p:sp>
      </p:grpSp>
      <p:pic>
        <p:nvPicPr>
          <p:cNvPr id="3" name="Picture 2">
            <a:extLst>
              <a:ext uri="{FF2B5EF4-FFF2-40B4-BE49-F238E27FC236}">
                <a16:creationId xmlns:a16="http://schemas.microsoft.com/office/drawing/2014/main" xmlns="" id="{7DC96ECB-8738-4C0A-839F-36CFFB117509}"/>
              </a:ext>
            </a:extLst>
          </p:cNvPr>
          <p:cNvPicPr>
            <a:picLocks noChangeAspect="1" noChangeArrowheads="1"/>
          </p:cNvPicPr>
          <p:nvPr/>
        </p:nvPicPr>
        <p:blipFill>
          <a:blip r:embed="rId4" cstate="print"/>
          <a:srcRect/>
          <a:stretch>
            <a:fillRect/>
          </a:stretch>
        </p:blipFill>
        <p:spPr bwMode="auto">
          <a:xfrm>
            <a:off x="7315200" y="0"/>
            <a:ext cx="1333500" cy="1247775"/>
          </a:xfrm>
          <a:prstGeom prst="rect">
            <a:avLst/>
          </a:prstGeom>
          <a:noFill/>
          <a:ln w="9525">
            <a:noFill/>
            <a:miter lim="800000"/>
            <a:headEnd/>
            <a:tailEnd/>
          </a:ln>
          <a:effectLst/>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
    </mc:Choice>
    <mc:Fallback>
      <p:transition spd="slow" advTm="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143000"/>
          </a:xfrm>
        </p:spPr>
        <p:txBody>
          <a:bodyPr>
            <a:normAutofit/>
          </a:bodyPr>
          <a:lstStyle/>
          <a:p>
            <a:r>
              <a:rPr lang="en-IN" sz="4300" dirty="0">
                <a:solidFill>
                  <a:schemeClr val="accent1"/>
                </a:solidFill>
              </a:rPr>
              <a:t>Need for Input/Output Processor</a:t>
            </a:r>
          </a:p>
        </p:txBody>
      </p:sp>
      <p:sp>
        <p:nvSpPr>
          <p:cNvPr id="3" name="Content Placeholder 2"/>
          <p:cNvSpPr>
            <a:spLocks noGrp="1"/>
          </p:cNvSpPr>
          <p:nvPr>
            <p:ph idx="1"/>
          </p:nvPr>
        </p:nvSpPr>
        <p:spPr>
          <a:xfrm>
            <a:off x="457200" y="1752600"/>
            <a:ext cx="8229600" cy="4419601"/>
          </a:xfrm>
        </p:spPr>
        <p:txBody>
          <a:bodyPr>
            <a:normAutofit/>
          </a:bodyPr>
          <a:lstStyle/>
          <a:p>
            <a:pPr marL="542925" indent="-542925" algn="just">
              <a:lnSpc>
                <a:spcPct val="120000"/>
              </a:lnSpc>
              <a:spcBef>
                <a:spcPts val="0"/>
              </a:spcBef>
              <a:spcAft>
                <a:spcPts val="0"/>
              </a:spcAft>
              <a:buFont typeface="Wingdings" panose="05000000000000000000" pitchFamily="2" charset="2"/>
              <a:buChar char="q"/>
            </a:pPr>
            <a:r>
              <a:rPr lang="en-US" dirty="0"/>
              <a:t>The Major Differences are:-</a:t>
            </a:r>
          </a:p>
          <a:p>
            <a:pPr marL="893763" indent="-350838" algn="just">
              <a:lnSpc>
                <a:spcPct val="120000"/>
              </a:lnSpc>
              <a:spcBef>
                <a:spcPts val="0"/>
              </a:spcBef>
              <a:spcAft>
                <a:spcPts val="0"/>
              </a:spcAft>
              <a:buFont typeface="Wingdings" panose="05000000000000000000" pitchFamily="2" charset="2"/>
              <a:buChar char="Ø"/>
            </a:pPr>
            <a:r>
              <a:rPr lang="en-US" dirty="0"/>
              <a:t>Peripherals are electromechanically and electromagnetic devices and CPU and memory are electronic devices. Therefore, a conversion of signal values may be needed.</a:t>
            </a:r>
          </a:p>
          <a:p>
            <a:pPr marL="893763" indent="-350838" algn="just">
              <a:lnSpc>
                <a:spcPct val="120000"/>
              </a:lnSpc>
              <a:spcBef>
                <a:spcPts val="0"/>
              </a:spcBef>
              <a:spcAft>
                <a:spcPts val="0"/>
              </a:spcAft>
              <a:buFont typeface="Wingdings" panose="05000000000000000000" pitchFamily="2" charset="2"/>
              <a:buChar char="Ø"/>
            </a:pPr>
            <a:r>
              <a:rPr lang="en-US" dirty="0"/>
              <a:t>The data transfer rate of peripherals is usually slower than the transfer rate of CPU and consequently, a synchronization mechanism may be needed.</a:t>
            </a:r>
          </a:p>
          <a:p>
            <a:pPr marL="893763" indent="-350838" algn="just">
              <a:lnSpc>
                <a:spcPct val="120000"/>
              </a:lnSpc>
              <a:spcBef>
                <a:spcPts val="0"/>
              </a:spcBef>
              <a:spcAft>
                <a:spcPts val="0"/>
              </a:spcAft>
              <a:buFont typeface="Wingdings" panose="05000000000000000000" pitchFamily="2" charset="2"/>
              <a:buChar char="Ø"/>
            </a:pPr>
            <a:r>
              <a:rPr lang="en-US" dirty="0"/>
              <a:t>Data codes and formats in the peripherals differ from the word format in the CPU and memory.</a:t>
            </a:r>
          </a:p>
          <a:p>
            <a:pPr marL="893763" indent="-350838" algn="just">
              <a:lnSpc>
                <a:spcPct val="120000"/>
              </a:lnSpc>
              <a:spcBef>
                <a:spcPts val="0"/>
              </a:spcBef>
              <a:spcAft>
                <a:spcPts val="0"/>
              </a:spcAft>
              <a:buFont typeface="Wingdings" panose="05000000000000000000" pitchFamily="2" charset="2"/>
              <a:buChar char="Ø"/>
            </a:pPr>
            <a:r>
              <a:rPr lang="en-US" dirty="0"/>
              <a:t>The operating modes of peripherals are different from each other and must be</a:t>
            </a:r>
          </a:p>
          <a:p>
            <a:pPr marL="893763" indent="-350838" algn="just">
              <a:lnSpc>
                <a:spcPct val="120000"/>
              </a:lnSpc>
              <a:spcBef>
                <a:spcPts val="0"/>
              </a:spcBef>
              <a:spcAft>
                <a:spcPts val="0"/>
              </a:spcAft>
              <a:buFont typeface="Wingdings" panose="05000000000000000000" pitchFamily="2" charset="2"/>
              <a:buChar char="Ø"/>
            </a:pPr>
            <a:r>
              <a:rPr lang="en-US" dirty="0"/>
              <a:t>controlled so as not to disturb the operation of other peripherals connected to the CPU.</a:t>
            </a:r>
          </a:p>
          <a:p>
            <a:pPr marL="893763" indent="-350838" algn="just">
              <a:lnSpc>
                <a:spcPct val="200000"/>
              </a:lnSpc>
              <a:buFont typeface="Wingdings" panose="05000000000000000000" pitchFamily="2" charset="2"/>
              <a:buChar char="Ø"/>
            </a:pPr>
            <a:endParaRPr lang="en-IN" dirty="0"/>
          </a:p>
        </p:txBody>
      </p:sp>
    </p:spTree>
    <p:extLst>
      <p:ext uri="{BB962C8B-B14F-4D97-AF65-F5344CB8AC3E}">
        <p14:creationId xmlns:p14="http://schemas.microsoft.com/office/powerpoint/2010/main" val="3411031182"/>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eaLnBrk="1" fontAlgn="auto" hangingPunct="1">
              <a:spcAft>
                <a:spcPts val="0"/>
              </a:spcAft>
              <a:defRPr/>
            </a:pPr>
            <a:r>
              <a:rPr lang="en-US" dirty="0">
                <a:solidFill>
                  <a:schemeClr val="accent1">
                    <a:satMod val="150000"/>
                  </a:schemeClr>
                </a:solidFill>
              </a:rPr>
              <a:t>The Memory System</a:t>
            </a:r>
          </a:p>
        </p:txBody>
      </p:sp>
      <p:sp>
        <p:nvSpPr>
          <p:cNvPr id="74755" name="Subtitle 2"/>
          <p:cNvSpPr>
            <a:spLocks noGrp="1"/>
          </p:cNvSpPr>
          <p:nvPr>
            <p:ph type="subTitle" idx="1"/>
          </p:nvPr>
        </p:nvSpPr>
        <p:spPr/>
        <p:txBody>
          <a:bodyPr/>
          <a:lstStyle/>
          <a:p>
            <a:pPr eaLnBrk="1" hangingPunct="1"/>
            <a:r>
              <a:rPr lang="en-US" altLang="en-US" sz="2400"/>
              <a:t>Memory Management</a:t>
            </a:r>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Memory management</a:t>
            </a:r>
          </a:p>
        </p:txBody>
      </p:sp>
      <p:sp>
        <p:nvSpPr>
          <p:cNvPr id="75779" name="Content Placeholder 2"/>
          <p:cNvSpPr>
            <a:spLocks noGrp="1"/>
          </p:cNvSpPr>
          <p:nvPr>
            <p:ph idx="1"/>
          </p:nvPr>
        </p:nvSpPr>
        <p:spPr/>
        <p:txBody>
          <a:bodyPr>
            <a:normAutofit fontScale="85000" lnSpcReduction="20000"/>
          </a:bodyPr>
          <a:lstStyle/>
          <a:p>
            <a:pPr eaLnBrk="1" hangingPunct="1"/>
            <a:r>
              <a:rPr lang="en-US" altLang="en-US" sz="2400"/>
              <a:t>Operating system is concerned with transferring programs and data between secondary storage and main memory. </a:t>
            </a:r>
          </a:p>
          <a:p>
            <a:pPr eaLnBrk="1" hangingPunct="1"/>
            <a:r>
              <a:rPr lang="en-US" altLang="en-US" sz="2400"/>
              <a:t>Operating system needs memory routines in addition to the other routines. </a:t>
            </a:r>
          </a:p>
          <a:p>
            <a:pPr eaLnBrk="1" hangingPunct="1"/>
            <a:r>
              <a:rPr lang="en-US" altLang="en-US" sz="2400"/>
              <a:t>Operating system routines are assembled into a virtual address space called system space. </a:t>
            </a:r>
          </a:p>
          <a:p>
            <a:pPr eaLnBrk="1" hangingPunct="1"/>
            <a:r>
              <a:rPr lang="en-US" altLang="en-US" sz="2400"/>
              <a:t>System space is separate from the space in which user application programs reside. </a:t>
            </a:r>
          </a:p>
          <a:p>
            <a:pPr lvl="1" eaLnBrk="1" hangingPunct="1"/>
            <a:r>
              <a:rPr lang="en-US" altLang="en-US" sz="2000">
                <a:solidFill>
                  <a:srgbClr val="C00000"/>
                </a:solidFill>
              </a:rPr>
              <a:t>This is user space. </a:t>
            </a:r>
          </a:p>
          <a:p>
            <a:pPr eaLnBrk="1" hangingPunct="1"/>
            <a:r>
              <a:rPr lang="en-US" altLang="en-US" sz="2400"/>
              <a:t>Virtual address space is divided into one </a:t>
            </a:r>
          </a:p>
          <a:p>
            <a:pPr eaLnBrk="1" hangingPunct="1">
              <a:buFont typeface="Wingdings 2" panose="05020102010507070707" pitchFamily="18" charset="2"/>
              <a:buNone/>
            </a:pPr>
            <a:r>
              <a:rPr lang="en-US" altLang="en-US" sz="2400"/>
              <a:t>	system space + several user spaces.</a:t>
            </a:r>
          </a:p>
          <a:p>
            <a:pPr eaLnBrk="1" hangingPunct="1"/>
            <a:endParaRPr lang="en-US" altLang="en-US"/>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Memory management (contd..)</a:t>
            </a:r>
          </a:p>
        </p:txBody>
      </p:sp>
      <p:sp>
        <p:nvSpPr>
          <p:cNvPr id="3" name="Content Placeholder 2"/>
          <p:cNvSpPr>
            <a:spLocks noGrp="1"/>
          </p:cNvSpPr>
          <p:nvPr>
            <p:ph idx="1"/>
          </p:nvPr>
        </p:nvSpPr>
        <p:spPr/>
        <p:txBody>
          <a:bodyPr rtlCol="0">
            <a:normAutofit fontScale="77500" lnSpcReduction="20000"/>
          </a:bodyPr>
          <a:lstStyle/>
          <a:p>
            <a:pPr marL="438912" indent="-320040" eaLnBrk="1" fontAlgn="auto" hangingPunct="1">
              <a:spcBef>
                <a:spcPts val="0"/>
              </a:spcBef>
              <a:spcAft>
                <a:spcPts val="0"/>
              </a:spcAft>
              <a:buFont typeface="Wingdings 2"/>
              <a:buChar char=""/>
              <a:defRPr/>
            </a:pPr>
            <a:r>
              <a:rPr lang="en-US" sz="2400" dirty="0"/>
              <a:t>Recall that the Memory Management Unit (MMU) translates logical or virtual addresses into physical addresses. </a:t>
            </a:r>
          </a:p>
          <a:p>
            <a:pPr marL="438912" indent="-320040" eaLnBrk="1" fontAlgn="auto" hangingPunct="1">
              <a:spcBef>
                <a:spcPts val="0"/>
              </a:spcBef>
              <a:spcAft>
                <a:spcPts val="0"/>
              </a:spcAft>
              <a:buFont typeface="Wingdings 2"/>
              <a:buChar char=""/>
              <a:defRPr/>
            </a:pPr>
            <a:r>
              <a:rPr lang="en-US" sz="2400" dirty="0"/>
              <a:t>MMU uses the contents of the page table base register to determine the address of the page table to be used in the translation.</a:t>
            </a:r>
          </a:p>
          <a:p>
            <a:pPr marL="731520" lvl="1" indent="-274320" eaLnBrk="1" fontAlgn="auto" hangingPunct="1">
              <a:spcAft>
                <a:spcPts val="0"/>
              </a:spcAft>
              <a:buFont typeface="Wingdings"/>
              <a:buChar char=""/>
              <a:defRPr/>
            </a:pPr>
            <a:r>
              <a:rPr lang="en-US" sz="2000" dirty="0">
                <a:solidFill>
                  <a:srgbClr val="CC3300"/>
                </a:solidFill>
              </a:rPr>
              <a:t>Changing the contents of the page table base register can enable us to use a different page table, and switch from one space to another.</a:t>
            </a:r>
          </a:p>
          <a:p>
            <a:pPr marL="438912" indent="-320040" eaLnBrk="1" fontAlgn="auto" hangingPunct="1">
              <a:spcBef>
                <a:spcPts val="0"/>
              </a:spcBef>
              <a:spcAft>
                <a:spcPts val="0"/>
              </a:spcAft>
              <a:buFont typeface="Wingdings 2"/>
              <a:buChar char=""/>
              <a:defRPr/>
            </a:pPr>
            <a:r>
              <a:rPr lang="en-US" sz="2400" dirty="0"/>
              <a:t>At any given time, the page table base register can point to one page table. </a:t>
            </a:r>
          </a:p>
          <a:p>
            <a:pPr marL="731520" lvl="1" indent="-274320" eaLnBrk="1" fontAlgn="auto" hangingPunct="1">
              <a:spcAft>
                <a:spcPts val="0"/>
              </a:spcAft>
              <a:buFont typeface="Wingdings"/>
              <a:buChar char=""/>
              <a:defRPr/>
            </a:pPr>
            <a:r>
              <a:rPr lang="en-US" sz="2000" dirty="0"/>
              <a:t>Thus, only one page table can be used in the translation process at a given time.</a:t>
            </a:r>
          </a:p>
          <a:p>
            <a:pPr marL="731520" lvl="1" indent="-274320" eaLnBrk="1" fontAlgn="auto" hangingPunct="1">
              <a:spcAft>
                <a:spcPts val="0"/>
              </a:spcAft>
              <a:buFont typeface="Wingdings"/>
              <a:buChar char=""/>
              <a:defRPr/>
            </a:pPr>
            <a:r>
              <a:rPr lang="en-US" sz="2000" dirty="0"/>
              <a:t>Pages belonging to only one space are accessible at any </a:t>
            </a:r>
          </a:p>
          <a:p>
            <a:pPr marL="731520" lvl="1" indent="-274320" eaLnBrk="1" fontAlgn="auto" hangingPunct="1">
              <a:spcAft>
                <a:spcPts val="0"/>
              </a:spcAft>
              <a:buFont typeface="Wingdings"/>
              <a:buNone/>
              <a:defRPr/>
            </a:pPr>
            <a:r>
              <a:rPr lang="en-US" sz="2000" dirty="0"/>
              <a:t>	given time.</a:t>
            </a: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4416E9F5-1138-4335-B34C-82DD0074A94F}"/>
              </a:ext>
            </a:extLst>
          </p:cNvPr>
          <p:cNvPicPr>
            <a:picLocks noChangeAspect="1" noChangeArrowheads="1"/>
          </p:cNvPicPr>
          <p:nvPr/>
        </p:nvPicPr>
        <p:blipFill>
          <a:blip r:embed="rId3"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Aft>
                <a:spcPts val="0"/>
              </a:spcAft>
              <a:defRPr/>
            </a:pPr>
            <a:r>
              <a:rPr lang="en-US" dirty="0">
                <a:solidFill>
                  <a:schemeClr val="accent1">
                    <a:satMod val="150000"/>
                  </a:schemeClr>
                </a:solidFill>
              </a:rPr>
              <a:t>Memory management (contd..)</a:t>
            </a:r>
          </a:p>
        </p:txBody>
      </p:sp>
      <p:sp>
        <p:nvSpPr>
          <p:cNvPr id="3" name="Content Placeholder 2"/>
          <p:cNvSpPr>
            <a:spLocks noGrp="1"/>
          </p:cNvSpPr>
          <p:nvPr>
            <p:ph idx="1"/>
          </p:nvPr>
        </p:nvSpPr>
        <p:spPr/>
        <p:txBody>
          <a:bodyPr rtlCol="0">
            <a:normAutofit fontScale="62500" lnSpcReduction="20000"/>
          </a:bodyPr>
          <a:lstStyle/>
          <a:p>
            <a:pPr marL="438912" indent="-320040" eaLnBrk="1" fontAlgn="auto" hangingPunct="1">
              <a:spcBef>
                <a:spcPts val="0"/>
              </a:spcBef>
              <a:spcAft>
                <a:spcPts val="0"/>
              </a:spcAft>
              <a:buFont typeface="Wingdings 2"/>
              <a:buChar char=""/>
              <a:defRPr/>
            </a:pPr>
            <a:r>
              <a:rPr lang="en-US" sz="2600" dirty="0"/>
              <a:t>When multiple, independent user programs coexist in the main memory, how to ensure that one program does not modify/destroy the contents of the other?</a:t>
            </a:r>
          </a:p>
          <a:p>
            <a:pPr marL="438912" indent="-320040" eaLnBrk="1" fontAlgn="auto" hangingPunct="1">
              <a:spcBef>
                <a:spcPts val="0"/>
              </a:spcBef>
              <a:spcAft>
                <a:spcPts val="0"/>
              </a:spcAft>
              <a:buFont typeface="Wingdings 2"/>
              <a:buChar char=""/>
              <a:defRPr/>
            </a:pPr>
            <a:r>
              <a:rPr lang="en-US" sz="2600" dirty="0"/>
              <a:t>Processor usually has two states of operation:</a:t>
            </a:r>
          </a:p>
          <a:p>
            <a:pPr marL="731520" lvl="1" indent="-274320" eaLnBrk="1" fontAlgn="auto" hangingPunct="1">
              <a:spcAft>
                <a:spcPts val="0"/>
              </a:spcAft>
              <a:buFont typeface="Wingdings"/>
              <a:buChar char=""/>
              <a:defRPr/>
            </a:pPr>
            <a:r>
              <a:rPr lang="en-US" sz="2200" dirty="0"/>
              <a:t>Supervisor state.</a:t>
            </a:r>
          </a:p>
          <a:p>
            <a:pPr marL="731520" lvl="1" indent="-274320" eaLnBrk="1" fontAlgn="auto" hangingPunct="1">
              <a:spcAft>
                <a:spcPts val="0"/>
              </a:spcAft>
              <a:buFont typeface="Wingdings"/>
              <a:buChar char=""/>
              <a:defRPr/>
            </a:pPr>
            <a:r>
              <a:rPr lang="en-US" sz="2200" dirty="0"/>
              <a:t>User state.</a:t>
            </a:r>
          </a:p>
          <a:p>
            <a:pPr marL="438912" indent="-320040" eaLnBrk="1" fontAlgn="auto" hangingPunct="1">
              <a:spcBef>
                <a:spcPts val="0"/>
              </a:spcBef>
              <a:spcAft>
                <a:spcPts val="0"/>
              </a:spcAft>
              <a:buFont typeface="Wingdings 2"/>
              <a:buChar char=""/>
              <a:defRPr/>
            </a:pPr>
            <a:r>
              <a:rPr lang="en-US" sz="2600" dirty="0"/>
              <a:t>Supervisor state:</a:t>
            </a:r>
          </a:p>
          <a:p>
            <a:pPr marL="731520" lvl="1" indent="-274320" eaLnBrk="1" fontAlgn="auto" hangingPunct="1">
              <a:spcAft>
                <a:spcPts val="0"/>
              </a:spcAft>
              <a:buFont typeface="Wingdings"/>
              <a:buChar char=""/>
              <a:defRPr/>
            </a:pPr>
            <a:r>
              <a:rPr lang="en-US" sz="2200" dirty="0"/>
              <a:t>Operating system routines are executed</a:t>
            </a:r>
            <a:r>
              <a:rPr lang="en-US" sz="1800" dirty="0"/>
              <a:t>.</a:t>
            </a:r>
          </a:p>
          <a:p>
            <a:pPr marL="438912" indent="-320040" eaLnBrk="1" fontAlgn="auto" hangingPunct="1">
              <a:spcBef>
                <a:spcPts val="0"/>
              </a:spcBef>
              <a:spcAft>
                <a:spcPts val="0"/>
              </a:spcAft>
              <a:buFont typeface="Wingdings 2"/>
              <a:buChar char=""/>
              <a:defRPr/>
            </a:pPr>
            <a:r>
              <a:rPr lang="en-US" sz="2600" dirty="0"/>
              <a:t>User state:</a:t>
            </a:r>
          </a:p>
          <a:p>
            <a:pPr marL="731520" lvl="1" indent="-274320" eaLnBrk="1" fontAlgn="auto" hangingPunct="1">
              <a:spcAft>
                <a:spcPts val="0"/>
              </a:spcAft>
              <a:buFont typeface="Wingdings"/>
              <a:buChar char=""/>
              <a:defRPr/>
            </a:pPr>
            <a:r>
              <a:rPr lang="en-US" sz="2200" dirty="0"/>
              <a:t>User programs are executed.</a:t>
            </a:r>
          </a:p>
          <a:p>
            <a:pPr marL="731520" lvl="1" indent="-274320" eaLnBrk="1" fontAlgn="auto" hangingPunct="1">
              <a:spcAft>
                <a:spcPts val="0"/>
              </a:spcAft>
              <a:buFont typeface="Wingdings"/>
              <a:buChar char=""/>
              <a:defRPr/>
            </a:pPr>
            <a:r>
              <a:rPr lang="en-US" sz="2200" dirty="0"/>
              <a:t>Certain privileged instructions cannot be executed in user state.</a:t>
            </a:r>
          </a:p>
          <a:p>
            <a:pPr marL="731520" lvl="1" indent="-274320" eaLnBrk="1" fontAlgn="auto" hangingPunct="1">
              <a:spcAft>
                <a:spcPts val="0"/>
              </a:spcAft>
              <a:buFont typeface="Wingdings"/>
              <a:buChar char=""/>
              <a:defRPr/>
            </a:pPr>
            <a:r>
              <a:rPr lang="en-US" sz="2200" dirty="0"/>
              <a:t>These privileged instructions include the ones which change page table base register.</a:t>
            </a:r>
          </a:p>
          <a:p>
            <a:pPr marL="731520" lvl="1" indent="-274320" eaLnBrk="1" fontAlgn="auto" hangingPunct="1">
              <a:spcAft>
                <a:spcPts val="0"/>
              </a:spcAft>
              <a:buFont typeface="Wingdings"/>
              <a:buChar char=""/>
              <a:defRPr/>
            </a:pPr>
            <a:r>
              <a:rPr lang="en-US" sz="2200" dirty="0"/>
              <a:t>Prevents one user from accessing the space of other users.</a:t>
            </a:r>
          </a:p>
          <a:p>
            <a:pPr marL="438912" indent="-320040" eaLnBrk="1" fontAlgn="auto" hangingPunct="1">
              <a:spcBef>
                <a:spcPts val="0"/>
              </a:spcBef>
              <a:spcAft>
                <a:spcPts val="0"/>
              </a:spcAft>
              <a:buFont typeface="Wingdings 2"/>
              <a:buChar char=""/>
              <a:defRPr/>
            </a:pPr>
            <a:endParaRPr lang="en-US" dirty="0"/>
          </a:p>
        </p:txBody>
      </p:sp>
      <p:pic>
        <p:nvPicPr>
          <p:cNvPr id="5" name="Picture 4">
            <a:extLst>
              <a:ext uri="{FF2B5EF4-FFF2-40B4-BE49-F238E27FC236}">
                <a16:creationId xmlns:a16="http://schemas.microsoft.com/office/drawing/2014/main" xmlns="" id="{05E0571B-6112-4C74-BDC2-84BE82787E07}"/>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solidFill>
              </a:rPr>
              <a:t>Memory Mapped I/O</a:t>
            </a:r>
          </a:p>
        </p:txBody>
      </p:sp>
      <p:sp>
        <p:nvSpPr>
          <p:cNvPr id="3" name="Content Placeholder 2"/>
          <p:cNvSpPr>
            <a:spLocks noGrp="1"/>
          </p:cNvSpPr>
          <p:nvPr>
            <p:ph idx="1"/>
          </p:nvPr>
        </p:nvSpPr>
        <p:spPr>
          <a:xfrm>
            <a:off x="822959" y="1845734"/>
            <a:ext cx="7543801" cy="4326466"/>
          </a:xfrm>
        </p:spPr>
        <p:txBody>
          <a:bodyPr/>
          <a:lstStyle/>
          <a:p>
            <a:r>
              <a:rPr lang="en-US" sz="1400" dirty="0"/>
              <a:t>There is no specific input or output instructions</a:t>
            </a:r>
          </a:p>
          <a:p>
            <a:r>
              <a:rPr lang="en-US" sz="1400" dirty="0"/>
              <a:t>The CPU can manipulate I/O data residing in interface registers with the same instructions that are used to manipulate memory words.</a:t>
            </a:r>
          </a:p>
          <a:p>
            <a:r>
              <a:rPr lang="en-US" sz="1400" dirty="0"/>
              <a:t>Each interface is organized as set of registers(read &amp; write in normal address space).</a:t>
            </a:r>
          </a:p>
          <a:p>
            <a:r>
              <a:rPr lang="en-US" sz="1400" dirty="0"/>
              <a:t>Memory mapped I/O can use memory type instructions to access I/O data.</a:t>
            </a:r>
          </a:p>
          <a:p>
            <a:r>
              <a:rPr lang="en-US" sz="1400" dirty="0"/>
              <a:t>It allows the computer to use the same instructions for either i/o transfer or for memory transfers.</a:t>
            </a:r>
          </a:p>
          <a:p>
            <a:r>
              <a:rPr lang="en-US" sz="1400" dirty="0"/>
              <a:t>The advantage is that the load and store instructions used for reading and writing from memory can be used to input and output data from I/O registers.   </a:t>
            </a:r>
            <a:endParaRPr lang="en-US" dirty="0"/>
          </a:p>
          <a:p>
            <a:pPr>
              <a:buNone/>
            </a:pPr>
            <a:endParaRPr lang="en-US" dirty="0"/>
          </a:p>
        </p:txBody>
      </p:sp>
      <p:grpSp>
        <p:nvGrpSpPr>
          <p:cNvPr id="32" name="Group 31"/>
          <p:cNvGrpSpPr/>
          <p:nvPr/>
        </p:nvGrpSpPr>
        <p:grpSpPr>
          <a:xfrm>
            <a:off x="1295400" y="4419600"/>
            <a:ext cx="2758440" cy="2151796"/>
            <a:chOff x="1143000" y="3886200"/>
            <a:chExt cx="2971800" cy="1953399"/>
          </a:xfrm>
        </p:grpSpPr>
        <p:grpSp>
          <p:nvGrpSpPr>
            <p:cNvPr id="22" name="Group 21"/>
            <p:cNvGrpSpPr/>
            <p:nvPr/>
          </p:nvGrpSpPr>
          <p:grpSpPr>
            <a:xfrm>
              <a:off x="1143000" y="3886200"/>
              <a:ext cx="2971800" cy="1524000"/>
              <a:chOff x="1143000" y="3886200"/>
              <a:chExt cx="2971800" cy="1524000"/>
            </a:xfrm>
          </p:grpSpPr>
          <p:sp>
            <p:nvSpPr>
              <p:cNvPr id="4" name="Rectangle 3"/>
              <p:cNvSpPr/>
              <p:nvPr/>
            </p:nvSpPr>
            <p:spPr>
              <a:xfrm>
                <a:off x="1219200" y="4191000"/>
                <a:ext cx="1066800" cy="121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eft-Right Arrow 7"/>
              <p:cNvSpPr/>
              <p:nvPr/>
            </p:nvSpPr>
            <p:spPr>
              <a:xfrm>
                <a:off x="2286000" y="4572000"/>
                <a:ext cx="685800" cy="15240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2286000" y="4953000"/>
                <a:ext cx="685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286000" y="5256212"/>
                <a:ext cx="6858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2362200" y="4343400"/>
                <a:ext cx="609600" cy="276999"/>
              </a:xfrm>
              <a:prstGeom prst="rect">
                <a:avLst/>
              </a:prstGeom>
              <a:noFill/>
            </p:spPr>
            <p:txBody>
              <a:bodyPr wrap="square" rtlCol="0">
                <a:spAutoFit/>
              </a:bodyPr>
              <a:lstStyle/>
              <a:p>
                <a:r>
                  <a:rPr lang="en-US" sz="1200" dirty="0"/>
                  <a:t>Data</a:t>
                </a:r>
              </a:p>
            </p:txBody>
          </p:sp>
          <p:sp>
            <p:nvSpPr>
              <p:cNvPr id="16" name="TextBox 15"/>
              <p:cNvSpPr txBox="1"/>
              <p:nvPr/>
            </p:nvSpPr>
            <p:spPr>
              <a:xfrm>
                <a:off x="2362200" y="3990201"/>
                <a:ext cx="762000" cy="276999"/>
              </a:xfrm>
              <a:prstGeom prst="rect">
                <a:avLst/>
              </a:prstGeom>
              <a:noFill/>
            </p:spPr>
            <p:txBody>
              <a:bodyPr wrap="square" rtlCol="0">
                <a:spAutoFit/>
              </a:bodyPr>
              <a:lstStyle/>
              <a:p>
                <a:r>
                  <a:rPr lang="en-US" sz="1200" dirty="0"/>
                  <a:t>Address</a:t>
                </a:r>
              </a:p>
            </p:txBody>
          </p:sp>
          <p:sp>
            <p:nvSpPr>
              <p:cNvPr id="18" name="Right Arrow 17"/>
              <p:cNvSpPr/>
              <p:nvPr/>
            </p:nvSpPr>
            <p:spPr>
              <a:xfrm>
                <a:off x="2298192" y="4191000"/>
                <a:ext cx="978408" cy="1798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1143000" y="3886200"/>
                <a:ext cx="1066800" cy="369332"/>
              </a:xfrm>
              <a:prstGeom prst="rect">
                <a:avLst/>
              </a:prstGeom>
              <a:noFill/>
            </p:spPr>
            <p:txBody>
              <a:bodyPr wrap="square" rtlCol="0">
                <a:spAutoFit/>
              </a:bodyPr>
              <a:lstStyle/>
              <a:p>
                <a:r>
                  <a:rPr lang="en-US" dirty="0"/>
                  <a:t>CPU</a:t>
                </a:r>
              </a:p>
            </p:txBody>
          </p:sp>
          <p:sp>
            <p:nvSpPr>
              <p:cNvPr id="20" name="TextBox 19"/>
              <p:cNvSpPr txBox="1"/>
              <p:nvPr/>
            </p:nvSpPr>
            <p:spPr>
              <a:xfrm>
                <a:off x="2895600" y="5133201"/>
                <a:ext cx="1143000" cy="276999"/>
              </a:xfrm>
              <a:prstGeom prst="rect">
                <a:avLst/>
              </a:prstGeom>
              <a:noFill/>
            </p:spPr>
            <p:txBody>
              <a:bodyPr wrap="square" rtlCol="0">
                <a:spAutoFit/>
              </a:bodyPr>
              <a:lstStyle/>
              <a:p>
                <a:r>
                  <a:rPr lang="en-US" sz="1200" dirty="0"/>
                  <a:t>Memory write</a:t>
                </a:r>
              </a:p>
            </p:txBody>
          </p:sp>
          <p:sp>
            <p:nvSpPr>
              <p:cNvPr id="21" name="TextBox 20"/>
              <p:cNvSpPr txBox="1"/>
              <p:nvPr/>
            </p:nvSpPr>
            <p:spPr>
              <a:xfrm>
                <a:off x="2895600" y="4828401"/>
                <a:ext cx="1219200" cy="276999"/>
              </a:xfrm>
              <a:prstGeom prst="rect">
                <a:avLst/>
              </a:prstGeom>
              <a:noFill/>
            </p:spPr>
            <p:txBody>
              <a:bodyPr wrap="square" rtlCol="0">
                <a:spAutoFit/>
              </a:bodyPr>
              <a:lstStyle/>
              <a:p>
                <a:r>
                  <a:rPr lang="en-US" sz="1200" dirty="0"/>
                  <a:t>Memory read</a:t>
                </a:r>
              </a:p>
            </p:txBody>
          </p:sp>
        </p:grpSp>
        <p:sp>
          <p:nvSpPr>
            <p:cNvPr id="30" name="TextBox 29"/>
            <p:cNvSpPr txBox="1"/>
            <p:nvPr/>
          </p:nvSpPr>
          <p:spPr>
            <a:xfrm>
              <a:off x="1600200" y="5562600"/>
              <a:ext cx="1600200" cy="276999"/>
            </a:xfrm>
            <a:prstGeom prst="rect">
              <a:avLst/>
            </a:prstGeom>
            <a:noFill/>
          </p:spPr>
          <p:txBody>
            <a:bodyPr wrap="square" rtlCol="0">
              <a:spAutoFit/>
            </a:bodyPr>
            <a:lstStyle/>
            <a:p>
              <a:r>
                <a:rPr lang="en-US" sz="1200" b="1" dirty="0"/>
                <a:t>a) CPU Signals</a:t>
              </a:r>
            </a:p>
          </p:txBody>
        </p:sp>
      </p:grpSp>
      <p:grpSp>
        <p:nvGrpSpPr>
          <p:cNvPr id="33" name="Group 32"/>
          <p:cNvGrpSpPr/>
          <p:nvPr/>
        </p:nvGrpSpPr>
        <p:grpSpPr>
          <a:xfrm>
            <a:off x="4596637" y="4534164"/>
            <a:ext cx="2895600" cy="2037232"/>
            <a:chOff x="4876800" y="4114800"/>
            <a:chExt cx="2819400" cy="1752600"/>
          </a:xfrm>
        </p:grpSpPr>
        <p:grpSp>
          <p:nvGrpSpPr>
            <p:cNvPr id="29" name="Group 28"/>
            <p:cNvGrpSpPr/>
            <p:nvPr/>
          </p:nvGrpSpPr>
          <p:grpSpPr>
            <a:xfrm>
              <a:off x="4876800" y="4114800"/>
              <a:ext cx="2667000" cy="1219200"/>
              <a:chOff x="5715000" y="4114800"/>
              <a:chExt cx="2667000" cy="1219200"/>
            </a:xfrm>
          </p:grpSpPr>
          <p:sp>
            <p:nvSpPr>
              <p:cNvPr id="23" name="Rectangle 22"/>
              <p:cNvSpPr/>
              <p:nvPr/>
            </p:nvSpPr>
            <p:spPr>
              <a:xfrm>
                <a:off x="5715000" y="4114800"/>
                <a:ext cx="1066800" cy="304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5715000" y="4419600"/>
                <a:ext cx="10668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ight Brace 24"/>
              <p:cNvSpPr/>
              <p:nvPr/>
            </p:nvSpPr>
            <p:spPr>
              <a:xfrm>
                <a:off x="6858000" y="4114800"/>
                <a:ext cx="152400" cy="3048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Right Brace 25"/>
              <p:cNvSpPr/>
              <p:nvPr/>
            </p:nvSpPr>
            <p:spPr>
              <a:xfrm>
                <a:off x="6858000" y="4495800"/>
                <a:ext cx="152400" cy="8382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TextBox 26"/>
              <p:cNvSpPr txBox="1"/>
              <p:nvPr/>
            </p:nvSpPr>
            <p:spPr>
              <a:xfrm>
                <a:off x="7010400" y="4142601"/>
                <a:ext cx="1371600" cy="276999"/>
              </a:xfrm>
              <a:prstGeom prst="rect">
                <a:avLst/>
              </a:prstGeom>
              <a:noFill/>
            </p:spPr>
            <p:txBody>
              <a:bodyPr wrap="square" rtlCol="0">
                <a:spAutoFit/>
              </a:bodyPr>
              <a:lstStyle/>
              <a:p>
                <a:r>
                  <a:rPr lang="en-US" sz="1200" dirty="0"/>
                  <a:t>I/O address</a:t>
                </a:r>
              </a:p>
            </p:txBody>
          </p:sp>
          <p:sp>
            <p:nvSpPr>
              <p:cNvPr id="28" name="TextBox 27"/>
              <p:cNvSpPr txBox="1"/>
              <p:nvPr/>
            </p:nvSpPr>
            <p:spPr>
              <a:xfrm>
                <a:off x="7010400" y="4800600"/>
                <a:ext cx="1371600" cy="276999"/>
              </a:xfrm>
              <a:prstGeom prst="rect">
                <a:avLst/>
              </a:prstGeom>
              <a:noFill/>
            </p:spPr>
            <p:txBody>
              <a:bodyPr wrap="square" rtlCol="0">
                <a:spAutoFit/>
              </a:bodyPr>
              <a:lstStyle/>
              <a:p>
                <a:r>
                  <a:rPr lang="en-US" sz="1200" dirty="0"/>
                  <a:t>Memory address</a:t>
                </a:r>
              </a:p>
            </p:txBody>
          </p:sp>
        </p:grpSp>
        <p:sp>
          <p:nvSpPr>
            <p:cNvPr id="31" name="TextBox 30"/>
            <p:cNvSpPr txBox="1"/>
            <p:nvPr/>
          </p:nvSpPr>
          <p:spPr>
            <a:xfrm>
              <a:off x="4953000" y="5590401"/>
              <a:ext cx="2743200" cy="276999"/>
            </a:xfrm>
            <a:prstGeom prst="rect">
              <a:avLst/>
            </a:prstGeom>
            <a:noFill/>
          </p:spPr>
          <p:txBody>
            <a:bodyPr wrap="square" rtlCol="0">
              <a:spAutoFit/>
            </a:bodyPr>
            <a:lstStyle/>
            <a:p>
              <a:r>
                <a:rPr lang="en-US" sz="1200" b="1" dirty="0"/>
                <a:t>b) Address space division</a:t>
              </a:r>
            </a:p>
          </p:txBody>
        </p:sp>
      </p:grpSp>
      <p:pic>
        <p:nvPicPr>
          <p:cNvPr id="5" name="Picture 4">
            <a:extLst>
              <a:ext uri="{FF2B5EF4-FFF2-40B4-BE49-F238E27FC236}">
                <a16:creationId xmlns:a16="http://schemas.microsoft.com/office/drawing/2014/main" xmlns="" id="{A25976C0-0508-4A3F-A68B-9D54BB4F0169}"/>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Difference between Memory mapped I/O and I/O mapped I/O</a:t>
            </a:r>
          </a:p>
        </p:txBody>
      </p:sp>
      <p:graphicFrame>
        <p:nvGraphicFramePr>
          <p:cNvPr id="6" name="Content Placeholder 5"/>
          <p:cNvGraphicFramePr>
            <a:graphicFrameLocks noGrp="1"/>
          </p:cNvGraphicFramePr>
          <p:nvPr>
            <p:ph idx="1"/>
          </p:nvPr>
        </p:nvGraphicFramePr>
        <p:xfrm>
          <a:off x="609600" y="2160588"/>
          <a:ext cx="6348412" cy="4297680"/>
        </p:xfrm>
        <a:graphic>
          <a:graphicData uri="http://schemas.openxmlformats.org/drawingml/2006/table">
            <a:tbl>
              <a:tblPr firstRow="1" bandRow="1">
                <a:tableStyleId>{5C22544A-7EE6-4342-B048-85BDC9FD1C3A}</a:tableStyleId>
              </a:tblPr>
              <a:tblGrid>
                <a:gridCol w="470253">
                  <a:extLst>
                    <a:ext uri="{9D8B030D-6E8A-4147-A177-3AD203B41FA5}">
                      <a16:colId xmlns:a16="http://schemas.microsoft.com/office/drawing/2014/main" xmlns="" val="20000"/>
                    </a:ext>
                  </a:extLst>
                </a:gridCol>
                <a:gridCol w="2586390">
                  <a:extLst>
                    <a:ext uri="{9D8B030D-6E8A-4147-A177-3AD203B41FA5}">
                      <a16:colId xmlns:a16="http://schemas.microsoft.com/office/drawing/2014/main" xmlns="" val="20001"/>
                    </a:ext>
                  </a:extLst>
                </a:gridCol>
                <a:gridCol w="3291769">
                  <a:extLst>
                    <a:ext uri="{9D8B030D-6E8A-4147-A177-3AD203B41FA5}">
                      <a16:colId xmlns:a16="http://schemas.microsoft.com/office/drawing/2014/main" xmlns="" val="20002"/>
                    </a:ext>
                  </a:extLst>
                </a:gridCol>
              </a:tblGrid>
              <a:tr h="370840">
                <a:tc>
                  <a:txBody>
                    <a:bodyPr/>
                    <a:lstStyle/>
                    <a:p>
                      <a:endParaRPr lang="en-US" dirty="0"/>
                    </a:p>
                  </a:txBody>
                  <a:tcPr marL="70538" marR="70538"/>
                </a:tc>
                <a:tc>
                  <a:txBody>
                    <a:bodyPr/>
                    <a:lstStyle/>
                    <a:p>
                      <a:r>
                        <a:rPr lang="en-US" dirty="0"/>
                        <a:t>Memory Mapped </a:t>
                      </a:r>
                      <a:r>
                        <a:rPr lang="en-US" dirty="0" err="1"/>
                        <a:t>Input/Output</a:t>
                      </a:r>
                      <a:endParaRPr lang="en-US" dirty="0"/>
                    </a:p>
                  </a:txBody>
                  <a:tcPr marL="70538" marR="70538"/>
                </a:tc>
                <a:tc>
                  <a:txBody>
                    <a:bodyPr/>
                    <a:lstStyle/>
                    <a:p>
                      <a:r>
                        <a:rPr lang="en-US" dirty="0" err="1"/>
                        <a:t>Input/Output</a:t>
                      </a:r>
                      <a:r>
                        <a:rPr lang="en-US" dirty="0"/>
                        <a:t> Mapped </a:t>
                      </a:r>
                      <a:r>
                        <a:rPr lang="en-US" dirty="0" err="1"/>
                        <a:t>Input/Output</a:t>
                      </a:r>
                      <a:endParaRPr lang="en-US" dirty="0"/>
                    </a:p>
                  </a:txBody>
                  <a:tcPr marL="70538" marR="70538"/>
                </a:tc>
                <a:extLst>
                  <a:ext uri="{0D108BD9-81ED-4DB2-BD59-A6C34878D82A}">
                    <a16:rowId xmlns:a16="http://schemas.microsoft.com/office/drawing/2014/main" xmlns="" val="10000"/>
                  </a:ext>
                </a:extLst>
              </a:tr>
              <a:tr h="370840">
                <a:tc>
                  <a:txBody>
                    <a:bodyPr/>
                    <a:lstStyle/>
                    <a:p>
                      <a:r>
                        <a:rPr lang="en-US" dirty="0"/>
                        <a:t>1.</a:t>
                      </a:r>
                    </a:p>
                  </a:txBody>
                  <a:tcPr marL="70538" marR="70538"/>
                </a:tc>
                <a:tc>
                  <a:txBody>
                    <a:bodyPr/>
                    <a:lstStyle/>
                    <a:p>
                      <a:r>
                        <a:rPr lang="en-US" dirty="0"/>
                        <a:t>Each port is treated</a:t>
                      </a:r>
                      <a:r>
                        <a:rPr lang="en-US" baseline="0" dirty="0"/>
                        <a:t> as a memory location.</a:t>
                      </a:r>
                      <a:endParaRPr lang="en-US" dirty="0"/>
                    </a:p>
                  </a:txBody>
                  <a:tcPr marL="70538" marR="70538"/>
                </a:tc>
                <a:tc>
                  <a:txBody>
                    <a:bodyPr/>
                    <a:lstStyle/>
                    <a:p>
                      <a:r>
                        <a:rPr lang="en-US" dirty="0"/>
                        <a:t>Each port is treated as an independent unit.</a:t>
                      </a:r>
                    </a:p>
                  </a:txBody>
                  <a:tcPr marL="70538" marR="70538"/>
                </a:tc>
                <a:extLst>
                  <a:ext uri="{0D108BD9-81ED-4DB2-BD59-A6C34878D82A}">
                    <a16:rowId xmlns:a16="http://schemas.microsoft.com/office/drawing/2014/main" xmlns="" val="10001"/>
                  </a:ext>
                </a:extLst>
              </a:tr>
              <a:tr h="370840">
                <a:tc>
                  <a:txBody>
                    <a:bodyPr/>
                    <a:lstStyle/>
                    <a:p>
                      <a:r>
                        <a:rPr lang="en-US" dirty="0"/>
                        <a:t>2.</a:t>
                      </a:r>
                    </a:p>
                  </a:txBody>
                  <a:tcPr marL="70538" marR="70538"/>
                </a:tc>
                <a:tc>
                  <a:txBody>
                    <a:bodyPr/>
                    <a:lstStyle/>
                    <a:p>
                      <a:r>
                        <a:rPr lang="en-US" dirty="0"/>
                        <a:t>CPU’s memory address space is divided between memory and input/output</a:t>
                      </a:r>
                      <a:r>
                        <a:rPr lang="en-US" baseline="0" dirty="0"/>
                        <a:t> ports.</a:t>
                      </a:r>
                      <a:endParaRPr lang="en-US" dirty="0"/>
                    </a:p>
                  </a:txBody>
                  <a:tcPr marL="70538" marR="70538"/>
                </a:tc>
                <a:tc>
                  <a:txBody>
                    <a:bodyPr/>
                    <a:lstStyle/>
                    <a:p>
                      <a:r>
                        <a:rPr lang="en-US" dirty="0"/>
                        <a:t>Separate</a:t>
                      </a:r>
                      <a:r>
                        <a:rPr lang="en-US" baseline="0" dirty="0"/>
                        <a:t> address spaces </a:t>
                      </a:r>
                      <a:r>
                        <a:rPr lang="en-US" dirty="0"/>
                        <a:t>for memory and input/output ports.</a:t>
                      </a:r>
                    </a:p>
                  </a:txBody>
                  <a:tcPr marL="70538" marR="70538"/>
                </a:tc>
                <a:extLst>
                  <a:ext uri="{0D108BD9-81ED-4DB2-BD59-A6C34878D82A}">
                    <a16:rowId xmlns:a16="http://schemas.microsoft.com/office/drawing/2014/main" xmlns="" val="10002"/>
                  </a:ext>
                </a:extLst>
              </a:tr>
              <a:tr h="370840">
                <a:tc>
                  <a:txBody>
                    <a:bodyPr/>
                    <a:lstStyle/>
                    <a:p>
                      <a:r>
                        <a:rPr lang="en-US" dirty="0"/>
                        <a:t>3.</a:t>
                      </a:r>
                    </a:p>
                  </a:txBody>
                  <a:tcPr marL="70538" marR="70538"/>
                </a:tc>
                <a:tc>
                  <a:txBody>
                    <a:bodyPr/>
                    <a:lstStyle/>
                    <a:p>
                      <a:r>
                        <a:rPr lang="en-US" dirty="0"/>
                        <a:t>Single instruction</a:t>
                      </a:r>
                      <a:r>
                        <a:rPr lang="en-US" baseline="0" dirty="0"/>
                        <a:t> can trans</a:t>
                      </a:r>
                      <a:r>
                        <a:rPr lang="en-US" dirty="0"/>
                        <a:t>f</a:t>
                      </a:r>
                      <a:r>
                        <a:rPr lang="en-US" baseline="0" dirty="0"/>
                        <a:t>er data between memory and port.</a:t>
                      </a:r>
                      <a:endParaRPr lang="en-US" dirty="0"/>
                    </a:p>
                  </a:txBody>
                  <a:tcPr marL="70538" marR="70538"/>
                </a:tc>
                <a:tc>
                  <a:txBody>
                    <a:bodyPr/>
                    <a:lstStyle/>
                    <a:p>
                      <a:r>
                        <a:rPr lang="en-US" dirty="0"/>
                        <a:t>Two instruction</a:t>
                      </a:r>
                      <a:r>
                        <a:rPr lang="en-US" baseline="0" dirty="0"/>
                        <a:t> are necessary to trans</a:t>
                      </a:r>
                      <a:r>
                        <a:rPr lang="en-US" dirty="0"/>
                        <a:t>fer data between memory and port.</a:t>
                      </a:r>
                    </a:p>
                  </a:txBody>
                  <a:tcPr marL="70538" marR="70538"/>
                </a:tc>
                <a:extLst>
                  <a:ext uri="{0D108BD9-81ED-4DB2-BD59-A6C34878D82A}">
                    <a16:rowId xmlns:a16="http://schemas.microsoft.com/office/drawing/2014/main" xmlns="" val="10003"/>
                  </a:ext>
                </a:extLst>
              </a:tr>
              <a:tr h="370840">
                <a:tc>
                  <a:txBody>
                    <a:bodyPr/>
                    <a:lstStyle/>
                    <a:p>
                      <a:r>
                        <a:rPr lang="en-US" dirty="0"/>
                        <a:t>4.</a:t>
                      </a:r>
                    </a:p>
                  </a:txBody>
                  <a:tcPr marL="70538" marR="70538"/>
                </a:tc>
                <a:tc>
                  <a:txBody>
                    <a:bodyPr/>
                    <a:lstStyle/>
                    <a:p>
                      <a:r>
                        <a:rPr lang="en-US" dirty="0"/>
                        <a:t>Data transfer</a:t>
                      </a:r>
                      <a:r>
                        <a:rPr lang="en-US" baseline="0" dirty="0"/>
                        <a:t> is by means o</a:t>
                      </a:r>
                      <a:r>
                        <a:rPr lang="en-US" dirty="0"/>
                        <a:t>f instruction like MOVE.</a:t>
                      </a:r>
                    </a:p>
                  </a:txBody>
                  <a:tcPr marL="70538" marR="70538"/>
                </a:tc>
                <a:tc>
                  <a:txBody>
                    <a:bodyPr/>
                    <a:lstStyle/>
                    <a:p>
                      <a:r>
                        <a:rPr lang="en-US" dirty="0"/>
                        <a:t>Each port can</a:t>
                      </a:r>
                      <a:r>
                        <a:rPr lang="en-US" baseline="0" dirty="0"/>
                        <a:t> be accessed by means o</a:t>
                      </a:r>
                      <a:r>
                        <a:rPr lang="en-US" dirty="0"/>
                        <a:t>f IN or OUT instructions.</a:t>
                      </a:r>
                    </a:p>
                  </a:txBody>
                  <a:tcPr marL="70538" marR="70538"/>
                </a:tc>
                <a:extLst>
                  <a:ext uri="{0D108BD9-81ED-4DB2-BD59-A6C34878D82A}">
                    <a16:rowId xmlns:a16="http://schemas.microsoft.com/office/drawing/2014/main" xmlns="" val="10004"/>
                  </a:ext>
                </a:extLst>
              </a:tr>
            </a:tbl>
          </a:graphicData>
        </a:graphic>
      </p:graphicFrame>
      <p:pic>
        <p:nvPicPr>
          <p:cNvPr id="3" name="Picture 2">
            <a:extLst>
              <a:ext uri="{FF2B5EF4-FFF2-40B4-BE49-F238E27FC236}">
                <a16:creationId xmlns:a16="http://schemas.microsoft.com/office/drawing/2014/main" xmlns="" id="{668E07D2-BF8C-4592-A565-7F71C90C6D8F}"/>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solidFill>
              </a:rPr>
              <a:t>Program Controlled I/O</a:t>
            </a:r>
          </a:p>
        </p:txBody>
      </p:sp>
      <p:sp>
        <p:nvSpPr>
          <p:cNvPr id="3" name="Content Placeholder 2"/>
          <p:cNvSpPr>
            <a:spLocks noGrp="1"/>
          </p:cNvSpPr>
          <p:nvPr>
            <p:ph idx="1"/>
          </p:nvPr>
        </p:nvSpPr>
        <p:spPr>
          <a:xfrm>
            <a:off x="609598" y="1524000"/>
            <a:ext cx="7315201" cy="4517363"/>
          </a:xfrm>
        </p:spPr>
        <p:txBody>
          <a:bodyPr>
            <a:normAutofit lnSpcReduction="10000"/>
          </a:bodyPr>
          <a:lstStyle/>
          <a:p>
            <a:r>
              <a:rPr lang="en-US" sz="1500" dirty="0">
                <a:latin typeface="Times New Roman" pitchFamily="18" charset="0"/>
                <a:cs typeface="Times New Roman" pitchFamily="18" charset="0"/>
              </a:rPr>
              <a:t>Program controlled I/O is one in which the processor repeatedly checks a status flag to achieve the required synchronization between processor &amp; I/O device.</a:t>
            </a:r>
          </a:p>
          <a:p>
            <a:r>
              <a:rPr lang="en-US" sz="1500" dirty="0">
                <a:latin typeface="Times New Roman" pitchFamily="18" charset="0"/>
                <a:cs typeface="Times New Roman" pitchFamily="18" charset="0"/>
              </a:rPr>
              <a:t>The processor polls the device.</a:t>
            </a:r>
          </a:p>
          <a:p>
            <a:r>
              <a:rPr lang="en-US" sz="1500" dirty="0">
                <a:latin typeface="Times New Roman" pitchFamily="18" charset="0"/>
                <a:cs typeface="Times New Roman" pitchFamily="18" charset="0"/>
              </a:rPr>
              <a:t>It is us</a:t>
            </a:r>
            <a:r>
              <a:rPr lang="en-US" sz="1600" dirty="0">
                <a:latin typeface="Times New Roman" pitchFamily="18" charset="0"/>
                <a:cs typeface="Times New Roman" pitchFamily="18" charset="0"/>
              </a:rPr>
              <a:t>e</a:t>
            </a:r>
            <a:r>
              <a:rPr lang="en-US" sz="1600" dirty="0"/>
              <a:t>ful in small low speed systems where hardware cost must be minimized.</a:t>
            </a:r>
          </a:p>
          <a:p>
            <a:r>
              <a:rPr lang="en-US" sz="1600" dirty="0">
                <a:latin typeface="Times New Roman" pitchFamily="18" charset="0"/>
                <a:cs typeface="Times New Roman" pitchFamily="18" charset="0"/>
              </a:rPr>
              <a:t>It requires that all input/output operators be executed under the direct control o</a:t>
            </a:r>
            <a:r>
              <a:rPr lang="en-US" sz="1600" dirty="0"/>
              <a:t>f</a:t>
            </a:r>
            <a:r>
              <a:rPr lang="en-US" sz="1600" dirty="0">
                <a:latin typeface="Times New Roman" pitchFamily="18" charset="0"/>
                <a:cs typeface="Times New Roman" pitchFamily="18" charset="0"/>
              </a:rPr>
              <a:t> the CPU.</a:t>
            </a:r>
          </a:p>
          <a:p>
            <a:r>
              <a:rPr lang="en-US" sz="1600" dirty="0">
                <a:latin typeface="Times New Roman" pitchFamily="18" charset="0"/>
                <a:cs typeface="Times New Roman" pitchFamily="18" charset="0"/>
              </a:rPr>
              <a:t>The trans</a:t>
            </a:r>
            <a:r>
              <a:rPr lang="en-US" sz="1600" dirty="0"/>
              <a:t>fer is between CPU registers(accumulator) and a buffer register connected to the input/output device.</a:t>
            </a:r>
          </a:p>
          <a:p>
            <a:r>
              <a:rPr lang="en-US" sz="1600" dirty="0">
                <a:latin typeface="Times New Roman" pitchFamily="18" charset="0"/>
                <a:cs typeface="Times New Roman" pitchFamily="18" charset="0"/>
              </a:rPr>
              <a:t>The i/o device does not have direct access to main memory.</a:t>
            </a:r>
          </a:p>
          <a:p>
            <a:r>
              <a:rPr lang="en-US" sz="1600" dirty="0">
                <a:latin typeface="Times New Roman" pitchFamily="18" charset="0"/>
                <a:cs typeface="Times New Roman" pitchFamily="18" charset="0"/>
              </a:rPr>
              <a:t>A data trans</a:t>
            </a:r>
            <a:r>
              <a:rPr lang="en-US" sz="1600" dirty="0"/>
              <a:t>fer from an input/output device to main memory requires the execution of several instructions by the CPU, including an input instruction to transfer a word from the input/output device to the CPU and a store instruction to transfer a word from CPU to main memory.</a:t>
            </a:r>
          </a:p>
          <a:p>
            <a:r>
              <a:rPr lang="en-US" sz="1600" dirty="0">
                <a:latin typeface="Times New Roman" pitchFamily="18" charset="0"/>
                <a:cs typeface="Times New Roman" pitchFamily="18" charset="0"/>
              </a:rPr>
              <a:t>One or more additional instructions may be needed </a:t>
            </a:r>
            <a:r>
              <a:rPr lang="en-US" sz="1600" dirty="0"/>
              <a:t>for address communication and data word counting.</a:t>
            </a:r>
            <a:endParaRPr lang="en-US" sz="1600" dirty="0">
              <a:latin typeface="Times New Roman" pitchFamily="18" charset="0"/>
              <a:cs typeface="Times New Roman" pitchFamily="18" charset="0"/>
            </a:endParaRPr>
          </a:p>
          <a:p>
            <a:endParaRPr lang="en-US" sz="1500" dirty="0">
              <a:latin typeface="Times New Roman" pitchFamily="18" charset="0"/>
              <a:cs typeface="Times New Roman" pitchFamily="18" charset="0"/>
            </a:endParaRPr>
          </a:p>
        </p:txBody>
      </p:sp>
      <p:pic>
        <p:nvPicPr>
          <p:cNvPr id="5" name="Picture 4">
            <a:extLst>
              <a:ext uri="{FF2B5EF4-FFF2-40B4-BE49-F238E27FC236}">
                <a16:creationId xmlns:a16="http://schemas.microsoft.com/office/drawing/2014/main" xmlns="" id="{C9919268-ED11-4009-BAED-D2CB157EA16E}"/>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1"/>
                </a:solidFill>
              </a:rPr>
              <a:t>Typical Program </a:t>
            </a:r>
            <a:r>
              <a:rPr lang="en-US" dirty="0" smtClean="0">
                <a:solidFill>
                  <a:schemeClr val="accent1"/>
                </a:solidFill>
              </a:rPr>
              <a:t>Controlled </a:t>
            </a:r>
            <a:r>
              <a:rPr lang="en-US" dirty="0">
                <a:solidFill>
                  <a:schemeClr val="accent1"/>
                </a:solidFill>
              </a:rPr>
              <a:t>Instructions</a:t>
            </a:r>
          </a:p>
        </p:txBody>
      </p:sp>
      <p:graphicFrame>
        <p:nvGraphicFramePr>
          <p:cNvPr id="4" name="Content Placeholder 3"/>
          <p:cNvGraphicFramePr>
            <a:graphicFrameLocks noGrp="1"/>
          </p:cNvGraphicFramePr>
          <p:nvPr>
            <p:ph idx="1"/>
          </p:nvPr>
        </p:nvGraphicFramePr>
        <p:xfrm>
          <a:off x="609600" y="2160588"/>
          <a:ext cx="6348412" cy="2966720"/>
        </p:xfrm>
        <a:graphic>
          <a:graphicData uri="http://schemas.openxmlformats.org/drawingml/2006/table">
            <a:tbl>
              <a:tblPr firstRow="1" bandRow="1">
                <a:tableStyleId>{5C22544A-7EE6-4342-B048-85BDC9FD1C3A}</a:tableStyleId>
              </a:tblPr>
              <a:tblGrid>
                <a:gridCol w="3174206">
                  <a:extLst>
                    <a:ext uri="{9D8B030D-6E8A-4147-A177-3AD203B41FA5}">
                      <a16:colId xmlns:a16="http://schemas.microsoft.com/office/drawing/2014/main" xmlns="" val="20000"/>
                    </a:ext>
                  </a:extLst>
                </a:gridCol>
                <a:gridCol w="3174206">
                  <a:extLst>
                    <a:ext uri="{9D8B030D-6E8A-4147-A177-3AD203B41FA5}">
                      <a16:colId xmlns:a16="http://schemas.microsoft.com/office/drawing/2014/main" xmlns="" val="20001"/>
                    </a:ext>
                  </a:extLst>
                </a:gridCol>
              </a:tblGrid>
              <a:tr h="370840">
                <a:tc>
                  <a:txBody>
                    <a:bodyPr/>
                    <a:lstStyle/>
                    <a:p>
                      <a:r>
                        <a:rPr lang="en-US" dirty="0"/>
                        <a:t>Name</a:t>
                      </a:r>
                    </a:p>
                  </a:txBody>
                  <a:tcPr marL="70538" marR="70538"/>
                </a:tc>
                <a:tc>
                  <a:txBody>
                    <a:bodyPr/>
                    <a:lstStyle/>
                    <a:p>
                      <a:r>
                        <a:rPr lang="en-US" dirty="0"/>
                        <a:t>Mnemonic</a:t>
                      </a:r>
                    </a:p>
                  </a:txBody>
                  <a:tcPr marL="70538" marR="70538"/>
                </a:tc>
                <a:extLst>
                  <a:ext uri="{0D108BD9-81ED-4DB2-BD59-A6C34878D82A}">
                    <a16:rowId xmlns:a16="http://schemas.microsoft.com/office/drawing/2014/main" xmlns="" val="10000"/>
                  </a:ext>
                </a:extLst>
              </a:tr>
              <a:tr h="370840">
                <a:tc>
                  <a:txBody>
                    <a:bodyPr/>
                    <a:lstStyle/>
                    <a:p>
                      <a:r>
                        <a:rPr lang="en-US" dirty="0"/>
                        <a:t>Branch</a:t>
                      </a:r>
                    </a:p>
                  </a:txBody>
                  <a:tcPr marL="70538" marR="70538"/>
                </a:tc>
                <a:tc>
                  <a:txBody>
                    <a:bodyPr/>
                    <a:lstStyle/>
                    <a:p>
                      <a:r>
                        <a:rPr lang="en-US" dirty="0"/>
                        <a:t>BR</a:t>
                      </a:r>
                    </a:p>
                  </a:txBody>
                  <a:tcPr marL="70538" marR="70538"/>
                </a:tc>
                <a:extLst>
                  <a:ext uri="{0D108BD9-81ED-4DB2-BD59-A6C34878D82A}">
                    <a16:rowId xmlns:a16="http://schemas.microsoft.com/office/drawing/2014/main" xmlns="" val="10001"/>
                  </a:ext>
                </a:extLst>
              </a:tr>
              <a:tr h="370840">
                <a:tc>
                  <a:txBody>
                    <a:bodyPr/>
                    <a:lstStyle/>
                    <a:p>
                      <a:r>
                        <a:rPr lang="en-US" dirty="0"/>
                        <a:t>Jump</a:t>
                      </a:r>
                    </a:p>
                  </a:txBody>
                  <a:tcPr marL="70538" marR="70538"/>
                </a:tc>
                <a:tc>
                  <a:txBody>
                    <a:bodyPr/>
                    <a:lstStyle/>
                    <a:p>
                      <a:r>
                        <a:rPr lang="en-US" dirty="0"/>
                        <a:t>JMP</a:t>
                      </a:r>
                    </a:p>
                  </a:txBody>
                  <a:tcPr marL="70538" marR="70538"/>
                </a:tc>
                <a:extLst>
                  <a:ext uri="{0D108BD9-81ED-4DB2-BD59-A6C34878D82A}">
                    <a16:rowId xmlns:a16="http://schemas.microsoft.com/office/drawing/2014/main" xmlns="" val="10002"/>
                  </a:ext>
                </a:extLst>
              </a:tr>
              <a:tr h="370840">
                <a:tc>
                  <a:txBody>
                    <a:bodyPr/>
                    <a:lstStyle/>
                    <a:p>
                      <a:r>
                        <a:rPr lang="en-US" dirty="0"/>
                        <a:t>Skip</a:t>
                      </a:r>
                    </a:p>
                  </a:txBody>
                  <a:tcPr marL="70538" marR="70538"/>
                </a:tc>
                <a:tc>
                  <a:txBody>
                    <a:bodyPr/>
                    <a:lstStyle/>
                    <a:p>
                      <a:r>
                        <a:rPr lang="en-US" dirty="0"/>
                        <a:t>SKP</a:t>
                      </a:r>
                    </a:p>
                  </a:txBody>
                  <a:tcPr marL="70538" marR="70538"/>
                </a:tc>
                <a:extLst>
                  <a:ext uri="{0D108BD9-81ED-4DB2-BD59-A6C34878D82A}">
                    <a16:rowId xmlns:a16="http://schemas.microsoft.com/office/drawing/2014/main" xmlns="" val="10003"/>
                  </a:ext>
                </a:extLst>
              </a:tr>
              <a:tr h="370840">
                <a:tc>
                  <a:txBody>
                    <a:bodyPr/>
                    <a:lstStyle/>
                    <a:p>
                      <a:r>
                        <a:rPr lang="en-US" dirty="0"/>
                        <a:t>Call</a:t>
                      </a:r>
                    </a:p>
                  </a:txBody>
                  <a:tcPr marL="70538" marR="70538"/>
                </a:tc>
                <a:tc>
                  <a:txBody>
                    <a:bodyPr/>
                    <a:lstStyle/>
                    <a:p>
                      <a:r>
                        <a:rPr lang="en-US" dirty="0"/>
                        <a:t>CALL</a:t>
                      </a:r>
                    </a:p>
                  </a:txBody>
                  <a:tcPr marL="70538" marR="70538"/>
                </a:tc>
                <a:extLst>
                  <a:ext uri="{0D108BD9-81ED-4DB2-BD59-A6C34878D82A}">
                    <a16:rowId xmlns:a16="http://schemas.microsoft.com/office/drawing/2014/main" xmlns="" val="10004"/>
                  </a:ext>
                </a:extLst>
              </a:tr>
              <a:tr h="370840">
                <a:tc>
                  <a:txBody>
                    <a:bodyPr/>
                    <a:lstStyle/>
                    <a:p>
                      <a:r>
                        <a:rPr lang="en-US" dirty="0"/>
                        <a:t>Return</a:t>
                      </a:r>
                    </a:p>
                  </a:txBody>
                  <a:tcPr marL="70538" marR="70538"/>
                </a:tc>
                <a:tc>
                  <a:txBody>
                    <a:bodyPr/>
                    <a:lstStyle/>
                    <a:p>
                      <a:r>
                        <a:rPr lang="en-US" dirty="0"/>
                        <a:t>RET</a:t>
                      </a:r>
                    </a:p>
                  </a:txBody>
                  <a:tcPr marL="70538" marR="70538"/>
                </a:tc>
                <a:extLst>
                  <a:ext uri="{0D108BD9-81ED-4DB2-BD59-A6C34878D82A}">
                    <a16:rowId xmlns:a16="http://schemas.microsoft.com/office/drawing/2014/main" xmlns="" val="10005"/>
                  </a:ext>
                </a:extLst>
              </a:tr>
              <a:tr h="370840">
                <a:tc>
                  <a:txBody>
                    <a:bodyPr/>
                    <a:lstStyle/>
                    <a:p>
                      <a:r>
                        <a:rPr lang="en-US" dirty="0"/>
                        <a:t>Compare</a:t>
                      </a:r>
                    </a:p>
                  </a:txBody>
                  <a:tcPr marL="70538" marR="70538"/>
                </a:tc>
                <a:tc>
                  <a:txBody>
                    <a:bodyPr/>
                    <a:lstStyle/>
                    <a:p>
                      <a:r>
                        <a:rPr lang="en-US" dirty="0"/>
                        <a:t>CMP</a:t>
                      </a:r>
                    </a:p>
                  </a:txBody>
                  <a:tcPr marL="70538" marR="70538"/>
                </a:tc>
                <a:extLst>
                  <a:ext uri="{0D108BD9-81ED-4DB2-BD59-A6C34878D82A}">
                    <a16:rowId xmlns:a16="http://schemas.microsoft.com/office/drawing/2014/main" xmlns="" val="10006"/>
                  </a:ext>
                </a:extLst>
              </a:tr>
              <a:tr h="370840">
                <a:tc>
                  <a:txBody>
                    <a:bodyPr/>
                    <a:lstStyle/>
                    <a:p>
                      <a:r>
                        <a:rPr lang="en-US" dirty="0"/>
                        <a:t>Test(by </a:t>
                      </a:r>
                      <a:r>
                        <a:rPr lang="en-US" dirty="0" err="1"/>
                        <a:t>ADDing</a:t>
                      </a:r>
                      <a:r>
                        <a:rPr lang="en-US" dirty="0"/>
                        <a:t>)</a:t>
                      </a:r>
                    </a:p>
                  </a:txBody>
                  <a:tcPr marL="70538" marR="70538"/>
                </a:tc>
                <a:tc>
                  <a:txBody>
                    <a:bodyPr/>
                    <a:lstStyle/>
                    <a:p>
                      <a:r>
                        <a:rPr lang="en-US" dirty="0"/>
                        <a:t>TST</a:t>
                      </a:r>
                    </a:p>
                  </a:txBody>
                  <a:tcPr marL="70538" marR="70538"/>
                </a:tc>
                <a:extLst>
                  <a:ext uri="{0D108BD9-81ED-4DB2-BD59-A6C34878D82A}">
                    <a16:rowId xmlns:a16="http://schemas.microsoft.com/office/drawing/2014/main" xmlns="" val="10007"/>
                  </a:ext>
                </a:extLst>
              </a:tr>
            </a:tbl>
          </a:graphicData>
        </a:graphic>
      </p:graphicFrame>
      <p:pic>
        <p:nvPicPr>
          <p:cNvPr id="3" name="Picture 2">
            <a:extLst>
              <a:ext uri="{FF2B5EF4-FFF2-40B4-BE49-F238E27FC236}">
                <a16:creationId xmlns:a16="http://schemas.microsoft.com/office/drawing/2014/main" xmlns="" id="{0DAD6EC3-EA8A-41DC-B43E-E3F68353888E}"/>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Interrupts</a:t>
            </a:r>
          </a:p>
        </p:txBody>
      </p:sp>
      <p:sp>
        <p:nvSpPr>
          <p:cNvPr id="3" name="Content Placeholder 2"/>
          <p:cNvSpPr>
            <a:spLocks noGrp="1"/>
          </p:cNvSpPr>
          <p:nvPr>
            <p:ph idx="1"/>
          </p:nvPr>
        </p:nvSpPr>
        <p:spPr>
          <a:xfrm>
            <a:off x="609598" y="1447800"/>
            <a:ext cx="7315201" cy="4800600"/>
          </a:xfrm>
        </p:spPr>
        <p:txBody>
          <a:bodyPr>
            <a:normAutofit fontScale="92500" lnSpcReduction="20000"/>
          </a:bodyPr>
          <a:lstStyle/>
          <a:p>
            <a:r>
              <a:rPr lang="en-US" sz="1800" dirty="0"/>
              <a:t>A Suspension of a process such as the execution of a computer program, caused by an event external to that process, and performed in such a way that the process can be resumed. A way to improve processor utilization.</a:t>
            </a:r>
          </a:p>
          <a:p>
            <a:pPr>
              <a:buNone/>
            </a:pPr>
            <a:endParaRPr lang="en-US" sz="1800" dirty="0"/>
          </a:p>
          <a:p>
            <a:pPr>
              <a:buNone/>
            </a:pPr>
            <a:r>
              <a:rPr lang="en-US" sz="1800" dirty="0"/>
              <a:t>	Need For Interrupts? </a:t>
            </a:r>
          </a:p>
          <a:p>
            <a:pPr marL="461962" indent="-342900"/>
            <a:r>
              <a:rPr lang="en-US" sz="1800" dirty="0"/>
              <a:t>The OS is a reactive program </a:t>
            </a:r>
          </a:p>
          <a:p>
            <a:pPr marL="461962" indent="-342900">
              <a:buNone/>
            </a:pPr>
            <a:r>
              <a:rPr lang="en-US" sz="1800" dirty="0">
                <a:solidFill>
                  <a:srgbClr val="C00000"/>
                </a:solidFill>
              </a:rPr>
              <a:t>		</a:t>
            </a:r>
            <a:r>
              <a:rPr lang="en-US" sz="1800" dirty="0">
                <a:solidFill>
                  <a:schemeClr val="accent2"/>
                </a:solidFill>
              </a:rPr>
              <a:t>1. When you give some input </a:t>
            </a:r>
          </a:p>
          <a:p>
            <a:pPr marL="461962" indent="-342900">
              <a:buNone/>
            </a:pPr>
            <a:r>
              <a:rPr lang="en-US" sz="1800" dirty="0">
                <a:solidFill>
                  <a:schemeClr val="accent2"/>
                </a:solidFill>
              </a:rPr>
              <a:t>		2. It will perform computations </a:t>
            </a:r>
          </a:p>
          <a:p>
            <a:pPr marL="461962" indent="-342900">
              <a:buNone/>
            </a:pPr>
            <a:r>
              <a:rPr lang="en-US" sz="1800" dirty="0">
                <a:solidFill>
                  <a:schemeClr val="accent2"/>
                </a:solidFill>
              </a:rPr>
              <a:t>		3. Produces output BUT </a:t>
            </a:r>
          </a:p>
          <a:p>
            <a:pPr marL="461962" indent="-342900">
              <a:buNone/>
            </a:pPr>
            <a:r>
              <a:rPr lang="en-US" sz="1800" dirty="0">
                <a:solidFill>
                  <a:schemeClr val="accent2"/>
                </a:solidFill>
              </a:rPr>
              <a:t>		4. Meanwhile you can interact with the system by interrupting the running process or </a:t>
            </a:r>
          </a:p>
          <a:p>
            <a:pPr marL="461962" indent="-342900">
              <a:buNone/>
            </a:pPr>
            <a:r>
              <a:rPr lang="en-US" sz="1800" dirty="0">
                <a:solidFill>
                  <a:schemeClr val="accent2"/>
                </a:solidFill>
              </a:rPr>
              <a:t>		5. You can stop and start another process. </a:t>
            </a:r>
          </a:p>
          <a:p>
            <a:pPr marL="461962" indent="-342900"/>
            <a:r>
              <a:rPr lang="en-US" sz="1800" dirty="0">
                <a:solidFill>
                  <a:schemeClr val="accent2"/>
                </a:solidFill>
              </a:rPr>
              <a:t>This reactive </a:t>
            </a:r>
            <a:r>
              <a:rPr lang="en-US" sz="1800" dirty="0" err="1">
                <a:solidFill>
                  <a:schemeClr val="accent2"/>
                </a:solidFill>
              </a:rPr>
              <a:t>ness</a:t>
            </a:r>
            <a:r>
              <a:rPr lang="en-US" sz="1800" dirty="0">
                <a:solidFill>
                  <a:schemeClr val="accent2"/>
                </a:solidFill>
              </a:rPr>
              <a:t> is due to interrupts </a:t>
            </a:r>
          </a:p>
          <a:p>
            <a:pPr marL="461962" indent="-342900"/>
            <a:r>
              <a:rPr lang="en-US" sz="1800" dirty="0"/>
              <a:t>Modern Operating Systems Are Interrupt driven</a:t>
            </a:r>
          </a:p>
          <a:p>
            <a:endParaRPr lang="en-US" sz="1800" dirty="0"/>
          </a:p>
        </p:txBody>
      </p:sp>
      <p:pic>
        <p:nvPicPr>
          <p:cNvPr id="5" name="Picture 4">
            <a:extLst>
              <a:ext uri="{FF2B5EF4-FFF2-40B4-BE49-F238E27FC236}">
                <a16:creationId xmlns:a16="http://schemas.microsoft.com/office/drawing/2014/main" xmlns="" id="{72BCBFE5-1C83-4D75-875B-D452F06DCDF5}"/>
              </a:ext>
            </a:extLst>
          </p:cNvPr>
          <p:cNvPicPr>
            <a:picLocks noChangeAspect="1" noChangeArrowheads="1"/>
          </p:cNvPicPr>
          <p:nvPr/>
        </p:nvPicPr>
        <p:blipFill>
          <a:blip r:embed="rId2" cstate="print"/>
          <a:srcRect/>
          <a:stretch>
            <a:fillRect/>
          </a:stretch>
        </p:blipFill>
        <p:spPr bwMode="auto">
          <a:xfrm>
            <a:off x="7315200" y="0"/>
            <a:ext cx="1333500" cy="1247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3258</TotalTime>
  <Words>8984</Words>
  <Application>Microsoft Office PowerPoint</Application>
  <PresentationFormat>On-screen Show (4:3)</PresentationFormat>
  <Paragraphs>1327</Paragraphs>
  <Slides>107</Slides>
  <Notes>30</Notes>
  <HiddenSlides>0</HiddenSlides>
  <MMClips>37</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107</vt:i4>
      </vt:variant>
    </vt:vector>
  </HeadingPairs>
  <TitlesOfParts>
    <vt:vector size="121" baseType="lpstr">
      <vt:lpstr>Arial</vt:lpstr>
      <vt:lpstr>Calibri</vt:lpstr>
      <vt:lpstr>Comic Sans MS</vt:lpstr>
      <vt:lpstr>Corbel</vt:lpstr>
      <vt:lpstr>Georgia</vt:lpstr>
      <vt:lpstr>Nimbus Roman No9 L</vt:lpstr>
      <vt:lpstr>Source Sans Pro</vt:lpstr>
      <vt:lpstr>Symbol</vt:lpstr>
      <vt:lpstr>Times New Roman</vt:lpstr>
      <vt:lpstr>Trebuchet MS</vt:lpstr>
      <vt:lpstr>Wingdings</vt:lpstr>
      <vt:lpstr>Wingdings 2</vt:lpstr>
      <vt:lpstr>Wingdings 3</vt:lpstr>
      <vt:lpstr>Facet</vt:lpstr>
      <vt:lpstr>UNIT-5:  The Memory System</vt:lpstr>
      <vt:lpstr>Course Outcome</vt:lpstr>
      <vt:lpstr>Table of Contents</vt:lpstr>
      <vt:lpstr> Memory Basic Concepts</vt:lpstr>
      <vt:lpstr>Memory Basic Concepts(Contd.,)</vt:lpstr>
      <vt:lpstr>The Memory System</vt:lpstr>
      <vt:lpstr>Internal Organization of Memory Chips</vt:lpstr>
      <vt:lpstr>Internal Organization of Memory Chips (Contd.,)</vt:lpstr>
      <vt:lpstr>SRAM Cell</vt:lpstr>
      <vt:lpstr>Asynchronous DRAMs</vt:lpstr>
      <vt:lpstr>Asynchronous DRAMs</vt:lpstr>
      <vt:lpstr>Fast Page Mode</vt:lpstr>
      <vt:lpstr>Synchronous DRAMs</vt:lpstr>
      <vt:lpstr>Latency, Bandwidth, and DDRSDRAMs</vt:lpstr>
      <vt:lpstr>Static Memories</vt:lpstr>
      <vt:lpstr>Dynamic Memories</vt:lpstr>
      <vt:lpstr>Memory Controller</vt:lpstr>
      <vt:lpstr>Memory Controller (contd..)</vt:lpstr>
      <vt:lpstr>The Memory System</vt:lpstr>
      <vt:lpstr>Read-Only Memories (ROMs)</vt:lpstr>
      <vt:lpstr>Read-Only Memories (Contd.,)</vt:lpstr>
      <vt:lpstr>Read-Only Memories (Contd.,)</vt:lpstr>
      <vt:lpstr>Speed, Size, and Cost</vt:lpstr>
      <vt:lpstr>Memory Hierarchy</vt:lpstr>
      <vt:lpstr>The Memory System</vt:lpstr>
      <vt:lpstr>Cache Memory</vt:lpstr>
      <vt:lpstr>Locality of Reference</vt:lpstr>
      <vt:lpstr>Cache memories</vt:lpstr>
      <vt:lpstr>Cache Hit</vt:lpstr>
      <vt:lpstr>Cache Miss</vt:lpstr>
      <vt:lpstr>Cache Coherence Problem</vt:lpstr>
      <vt:lpstr>Mapping Functions</vt:lpstr>
      <vt:lpstr>Direct Mapping</vt:lpstr>
      <vt:lpstr>Associative Mapping</vt:lpstr>
      <vt:lpstr>Set-Associative mapping</vt:lpstr>
      <vt:lpstr>Replacement Algorithms</vt:lpstr>
      <vt:lpstr>FIFO (First In First Out) </vt:lpstr>
      <vt:lpstr>FIFO (First In First Out) </vt:lpstr>
      <vt:lpstr>LRU (Least Recently Used) </vt:lpstr>
      <vt:lpstr>LRU (Least Recently Used) </vt:lpstr>
      <vt:lpstr>Comparison of Clock with FIFO and LRU</vt:lpstr>
      <vt:lpstr>LFU (Least Frequently Used)</vt:lpstr>
      <vt:lpstr>LFU (Least Frequently Used)</vt:lpstr>
      <vt:lpstr>LFU (Least Frequently Used)</vt:lpstr>
      <vt:lpstr>Random Replacement</vt:lpstr>
      <vt:lpstr>The Memory System</vt:lpstr>
      <vt:lpstr>Performance Considerations</vt:lpstr>
      <vt:lpstr>Interleaving </vt:lpstr>
      <vt:lpstr>Methods of Address Layouts</vt:lpstr>
      <vt:lpstr>Hit Rate and Miss Penalty</vt:lpstr>
      <vt:lpstr>Caches on the Processor Chip</vt:lpstr>
      <vt:lpstr>Other Performance Enhancements</vt:lpstr>
      <vt:lpstr>Other Performance Enhancements (Contd.,)</vt:lpstr>
      <vt:lpstr>Other Performance Enhancements (Contd.,)</vt:lpstr>
      <vt:lpstr>The Memory System</vt:lpstr>
      <vt:lpstr>Virtual Memory</vt:lpstr>
      <vt:lpstr>Virtual Memory (contd..)</vt:lpstr>
      <vt:lpstr>Virtual Memory (contd..)</vt:lpstr>
      <vt:lpstr>Virtual Memory (contd..)</vt:lpstr>
      <vt:lpstr>Virtual Memory Organization</vt:lpstr>
      <vt:lpstr>Address Translation</vt:lpstr>
      <vt:lpstr>Address Translation (contd..)</vt:lpstr>
      <vt:lpstr>Address Translation (contd..)</vt:lpstr>
      <vt:lpstr>Address Translation (contd..)</vt:lpstr>
      <vt:lpstr>Address Translation (contd..)</vt:lpstr>
      <vt:lpstr>Address Translation (contd..)</vt:lpstr>
      <vt:lpstr>Address Translation (contd..)</vt:lpstr>
      <vt:lpstr>Address Translation (contd..)</vt:lpstr>
      <vt:lpstr>Address Translation (contd..)</vt:lpstr>
      <vt:lpstr>Address Translation (contd..)</vt:lpstr>
      <vt:lpstr>Address Translation (contd..)</vt:lpstr>
      <vt:lpstr>Address Translation (contd..)</vt:lpstr>
      <vt:lpstr>Address Translation (contd..)</vt:lpstr>
      <vt:lpstr>Address Translation (contd..)</vt:lpstr>
      <vt:lpstr>Address Translation (contd..)</vt:lpstr>
      <vt:lpstr>Address Translation (contd..)</vt:lpstr>
      <vt:lpstr>Input and Output Organization:  Data Transfer Techniques</vt:lpstr>
      <vt:lpstr>PowerPoint Presentation</vt:lpstr>
      <vt:lpstr>PowerPoint Presentation</vt:lpstr>
      <vt:lpstr>Modes of I/O Data Transfer</vt:lpstr>
      <vt:lpstr>Programmed I/O</vt:lpstr>
      <vt:lpstr>Interrupt Initiated I/O</vt:lpstr>
      <vt:lpstr>PowerPoint Presentation</vt:lpstr>
      <vt:lpstr>PowerPoint Presentation</vt:lpstr>
      <vt:lpstr>Input/Output Processor</vt:lpstr>
      <vt:lpstr>Input/Output Processor</vt:lpstr>
      <vt:lpstr>Input/Output Processor</vt:lpstr>
      <vt:lpstr>Input/Output Processor</vt:lpstr>
      <vt:lpstr>Need for Input/Output Processor</vt:lpstr>
      <vt:lpstr>Need for Input/Output Processor</vt:lpstr>
      <vt:lpstr>The Memory System</vt:lpstr>
      <vt:lpstr>Memory management</vt:lpstr>
      <vt:lpstr>Memory management (contd..)</vt:lpstr>
      <vt:lpstr>Memory management (contd..)</vt:lpstr>
      <vt:lpstr>Memory Mapped I/O</vt:lpstr>
      <vt:lpstr>Difference between Memory mapped I/O and I/O mapped I/O</vt:lpstr>
      <vt:lpstr>Program Controlled I/O</vt:lpstr>
      <vt:lpstr>Typical Program Controlled Instructions</vt:lpstr>
      <vt:lpstr>Interrupts</vt:lpstr>
      <vt:lpstr>Interrupt Hardware</vt:lpstr>
      <vt:lpstr>Interrupt Hardware Cont….</vt:lpstr>
      <vt:lpstr>Enabling and Disabling Interrupts</vt:lpstr>
      <vt:lpstr>Enabling and Disabling Interrupts Cont…</vt:lpstr>
      <vt:lpstr>Handling Multiple Devices</vt:lpstr>
      <vt:lpstr>Handling Multiple Devices Contd…</vt:lpstr>
      <vt:lpstr>Handling Multiple Devices Contd…</vt:lpstr>
      <vt:lpstr>Thank You</vt:lpstr>
    </vt:vector>
  </TitlesOfParts>
  <Company>RVRJC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Memory System</dc:title>
  <dc:creator>Raja</dc:creator>
  <cp:lastModifiedBy>Dell</cp:lastModifiedBy>
  <cp:revision>84</cp:revision>
  <dcterms:created xsi:type="dcterms:W3CDTF">2011-03-22T04:56:06Z</dcterms:created>
  <dcterms:modified xsi:type="dcterms:W3CDTF">2022-11-14T11:16:37Z</dcterms:modified>
</cp:coreProperties>
</file>

<file path=docProps/thumbnail.jpeg>
</file>